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2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61" r:id="rId2"/>
  </p:sldMasterIdLst>
  <p:notesMasterIdLst>
    <p:notesMasterId r:id="rId31"/>
  </p:notesMasterIdLst>
  <p:sldIdLst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8" r:id="rId12"/>
    <p:sldId id="269" r:id="rId13"/>
    <p:sldId id="270" r:id="rId14"/>
    <p:sldId id="271" r:id="rId15"/>
    <p:sldId id="265" r:id="rId16"/>
    <p:sldId id="290" r:id="rId17"/>
    <p:sldId id="272" r:id="rId18"/>
    <p:sldId id="266" r:id="rId19"/>
    <p:sldId id="289" r:id="rId20"/>
    <p:sldId id="283" r:id="rId21"/>
    <p:sldId id="274" r:id="rId22"/>
    <p:sldId id="284" r:id="rId23"/>
    <p:sldId id="276" r:id="rId24"/>
    <p:sldId id="277" r:id="rId25"/>
    <p:sldId id="278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72" userDrawn="1">
          <p15:clr>
            <a:srgbClr val="A4A3A4"/>
          </p15:clr>
        </p15:guide>
        <p15:guide id="2" pos="5556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orient="horz" pos="958" userDrawn="1">
          <p15:clr>
            <a:srgbClr val="A4A3A4"/>
          </p15:clr>
        </p15:guide>
        <p15:guide id="6" orient="horz" pos="686" userDrawn="1">
          <p15:clr>
            <a:srgbClr val="A4A3A4"/>
          </p15:clr>
        </p15:guide>
        <p15:guide id="7" orient="horz" pos="1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C937"/>
    <a:srgbClr val="DAD3CE"/>
    <a:srgbClr val="002060"/>
    <a:srgbClr val="9C9C9C"/>
    <a:srgbClr val="CECECE"/>
    <a:srgbClr val="D9D9D9"/>
    <a:srgbClr val="95B3D7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 autoAdjust="0"/>
    <p:restoredTop sz="88734" autoAdjust="0"/>
  </p:normalViewPr>
  <p:slideViewPr>
    <p:cSldViewPr snapToGrid="0" showGuides="1">
      <p:cViewPr>
        <p:scale>
          <a:sx n="89" d="100"/>
          <a:sy n="89" d="100"/>
        </p:scale>
        <p:origin x="-2748" y="-414"/>
      </p:cViewPr>
      <p:guideLst>
        <p:guide orient="horz" pos="572"/>
        <p:guide orient="horz" pos="958"/>
        <p:guide orient="horz" pos="686"/>
        <p:guide orient="horz" pos="1820"/>
        <p:guide pos="5556"/>
        <p:guide pos="29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255813953488372E-2"/>
          <c:y val="8.1920903954802254E-2"/>
          <c:w val="0.8691860465116279"/>
          <c:h val="0.8474576271186440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21776">
              <a:solidFill>
                <a:schemeClr val="accent2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square"/>
              <c:size val="3"/>
              <c:spPr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9E65-442B-BF51-7E8F591A1375}"/>
              </c:ext>
            </c:extLst>
          </c:dPt>
          <c:dPt>
            <c:idx val="1"/>
            <c:marker>
              <c:symbol val="square"/>
              <c:size val="3"/>
              <c:spPr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9E65-442B-BF51-7E8F591A1375}"/>
              </c:ext>
            </c:extLst>
          </c:dPt>
          <c:dPt>
            <c:idx val="2"/>
            <c:marker>
              <c:symbol val="square"/>
              <c:size val="3"/>
              <c:spPr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9E65-442B-BF51-7E8F591A1375}"/>
              </c:ext>
            </c:extLst>
          </c:dPt>
          <c:dPt>
            <c:idx val="3"/>
            <c:marker>
              <c:symbol val="square"/>
              <c:size val="3"/>
              <c:spPr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9E65-442B-BF51-7E8F591A1375}"/>
              </c:ext>
            </c:extLst>
          </c:dPt>
          <c:dPt>
            <c:idx val="4"/>
            <c:marker>
              <c:symbol val="square"/>
              <c:size val="3"/>
              <c:spPr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E65-442B-BF51-7E8F591A1375}"/>
              </c:ext>
            </c:extLst>
          </c:dPt>
          <c:dPt>
            <c:idx val="5"/>
            <c:marker>
              <c:symbol val="square"/>
              <c:size val="3"/>
              <c:spPr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E65-442B-BF51-7E8F591A1375}"/>
              </c:ext>
            </c:extLst>
          </c:dPt>
          <c:dPt>
            <c:idx val="10"/>
            <c:marker>
              <c:symbol val="square"/>
              <c:size val="3"/>
              <c:spPr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E65-442B-BF51-7E8F591A1375}"/>
              </c:ext>
            </c:extLst>
          </c:dPt>
          <c:dPt>
            <c:idx val="15"/>
            <c:marker>
              <c:symbol val="square"/>
              <c:size val="3"/>
              <c:spPr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E65-442B-BF51-7E8F591A1375}"/>
              </c:ext>
            </c:extLst>
          </c:dPt>
          <c:xVal>
            <c:numRef>
              <c:f>Sheet1!$B$1:$Q$1</c:f>
              <c:numCache>
                <c:formatCode>General</c:formatCode>
                <c:ptCount val="16"/>
                <c:pt idx="0">
                  <c:v>2015.0000000002292</c:v>
                </c:pt>
                <c:pt idx="1">
                  <c:v>2016.0000000002292</c:v>
                </c:pt>
                <c:pt idx="2">
                  <c:v>2017.0000000002292</c:v>
                </c:pt>
                <c:pt idx="3">
                  <c:v>2018.0000000002294</c:v>
                </c:pt>
                <c:pt idx="4">
                  <c:v>2019.0000000002296</c:v>
                </c:pt>
                <c:pt idx="5">
                  <c:v>2020.0000000002296</c:v>
                </c:pt>
                <c:pt idx="6">
                  <c:v>2021.0000000002296</c:v>
                </c:pt>
                <c:pt idx="7">
                  <c:v>2022.0000000002299</c:v>
                </c:pt>
                <c:pt idx="8">
                  <c:v>2023.0000000002301</c:v>
                </c:pt>
                <c:pt idx="9">
                  <c:v>2024.0000000002301</c:v>
                </c:pt>
                <c:pt idx="10">
                  <c:v>2025.0000000002301</c:v>
                </c:pt>
                <c:pt idx="11">
                  <c:v>2026.0000000002303</c:v>
                </c:pt>
                <c:pt idx="12">
                  <c:v>2027.0000000002306</c:v>
                </c:pt>
                <c:pt idx="13">
                  <c:v>2028.0000000002306</c:v>
                </c:pt>
                <c:pt idx="14">
                  <c:v>2029.0000000002306</c:v>
                </c:pt>
                <c:pt idx="15">
                  <c:v>2030.0000000002308</c:v>
                </c:pt>
              </c:numCache>
            </c:numRef>
          </c:xVal>
          <c:yVal>
            <c:numRef>
              <c:f>Sheet1!$B$2:$Q$2</c:f>
              <c:numCache>
                <c:formatCode>General</c:formatCode>
                <c:ptCount val="16"/>
                <c:pt idx="0">
                  <c:v>196.00000000002228</c:v>
                </c:pt>
                <c:pt idx="1">
                  <c:v>209.00000000002376</c:v>
                </c:pt>
                <c:pt idx="2">
                  <c:v>226.00000000002569</c:v>
                </c:pt>
                <c:pt idx="3">
                  <c:v>248.00000000002819</c:v>
                </c:pt>
                <c:pt idx="4">
                  <c:v>276.00000000003138</c:v>
                </c:pt>
                <c:pt idx="5">
                  <c:v>300.00000000003411</c:v>
                </c:pt>
                <c:pt idx="6">
                  <c:v>316.40000000003596</c:v>
                </c:pt>
                <c:pt idx="7">
                  <c:v>332.80000000003787</c:v>
                </c:pt>
                <c:pt idx="8">
                  <c:v>349.20000000003967</c:v>
                </c:pt>
                <c:pt idx="9">
                  <c:v>365.60000000004158</c:v>
                </c:pt>
                <c:pt idx="10">
                  <c:v>382.00000000004343</c:v>
                </c:pt>
                <c:pt idx="11">
                  <c:v>393.60000000004476</c:v>
                </c:pt>
                <c:pt idx="12">
                  <c:v>405.20000000004603</c:v>
                </c:pt>
                <c:pt idx="13">
                  <c:v>416.80000000004742</c:v>
                </c:pt>
                <c:pt idx="14">
                  <c:v>428.40000000004869</c:v>
                </c:pt>
                <c:pt idx="15">
                  <c:v>440.00000000005002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0-9E65-442B-BF51-7E8F591A1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020416"/>
        <c:axId val="101021952"/>
      </c:scatterChart>
      <c:scatterChart>
        <c:scatterStyle val="lineMarker"/>
        <c:varyColors val="0"/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1776">
              <a:solidFill>
                <a:srgbClr val="E2003D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triangle"/>
              <c:size val="3"/>
              <c:spPr>
                <a:solidFill>
                  <a:srgbClr val="E2003D"/>
                </a:solidFill>
                <a:ln>
                  <a:solidFill>
                    <a:srgbClr val="E2003D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E-9E65-442B-BF51-7E8F591A1375}"/>
              </c:ext>
            </c:extLst>
          </c:dPt>
          <c:dPt>
            <c:idx val="1"/>
            <c:marker>
              <c:symbol val="triangle"/>
              <c:size val="3"/>
              <c:spPr>
                <a:solidFill>
                  <a:srgbClr val="E2003D"/>
                </a:solidFill>
                <a:ln>
                  <a:solidFill>
                    <a:srgbClr val="E2003D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9E65-442B-BF51-7E8F591A1375}"/>
              </c:ext>
            </c:extLst>
          </c:dPt>
          <c:dPt>
            <c:idx val="2"/>
            <c:marker>
              <c:symbol val="triangle"/>
              <c:size val="3"/>
              <c:spPr>
                <a:solidFill>
                  <a:srgbClr val="E2003D"/>
                </a:solidFill>
                <a:ln>
                  <a:solidFill>
                    <a:srgbClr val="E2003D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9E65-442B-BF51-7E8F591A1375}"/>
              </c:ext>
            </c:extLst>
          </c:dPt>
          <c:dPt>
            <c:idx val="3"/>
            <c:marker>
              <c:symbol val="triangle"/>
              <c:size val="3"/>
              <c:spPr>
                <a:solidFill>
                  <a:srgbClr val="E2003D"/>
                </a:solidFill>
                <a:ln>
                  <a:solidFill>
                    <a:srgbClr val="E2003D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9E65-442B-BF51-7E8F591A1375}"/>
              </c:ext>
            </c:extLst>
          </c:dPt>
          <c:dPt>
            <c:idx val="4"/>
            <c:marker>
              <c:symbol val="triangle"/>
              <c:size val="3"/>
              <c:spPr>
                <a:solidFill>
                  <a:srgbClr val="E2003D"/>
                </a:solidFill>
                <a:ln>
                  <a:solidFill>
                    <a:srgbClr val="E2003D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9E65-442B-BF51-7E8F591A1375}"/>
              </c:ext>
            </c:extLst>
          </c:dPt>
          <c:dPt>
            <c:idx val="5"/>
            <c:marker>
              <c:symbol val="triangle"/>
              <c:size val="3"/>
              <c:spPr>
                <a:solidFill>
                  <a:srgbClr val="E2003D"/>
                </a:solidFill>
                <a:ln>
                  <a:solidFill>
                    <a:srgbClr val="E2003D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9E65-442B-BF51-7E8F591A1375}"/>
              </c:ext>
            </c:extLst>
          </c:dPt>
          <c:dPt>
            <c:idx val="15"/>
            <c:marker>
              <c:symbol val="triangle"/>
              <c:size val="3"/>
              <c:spPr>
                <a:solidFill>
                  <a:srgbClr val="E2003D"/>
                </a:solidFill>
                <a:ln>
                  <a:solidFill>
                    <a:srgbClr val="E2003D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9E65-442B-BF51-7E8F591A1375}"/>
              </c:ext>
            </c:extLst>
          </c:dPt>
          <c:xVal>
            <c:numRef>
              <c:f>Sheet1!$B$1:$Q$1</c:f>
              <c:numCache>
                <c:formatCode>General</c:formatCode>
                <c:ptCount val="16"/>
                <c:pt idx="0">
                  <c:v>2015.0000000002292</c:v>
                </c:pt>
                <c:pt idx="1">
                  <c:v>2016.0000000002292</c:v>
                </c:pt>
                <c:pt idx="2">
                  <c:v>2017.0000000002292</c:v>
                </c:pt>
                <c:pt idx="3">
                  <c:v>2018.0000000002294</c:v>
                </c:pt>
                <c:pt idx="4">
                  <c:v>2019.0000000002296</c:v>
                </c:pt>
                <c:pt idx="5">
                  <c:v>2020.0000000002296</c:v>
                </c:pt>
                <c:pt idx="6">
                  <c:v>2021.0000000002296</c:v>
                </c:pt>
                <c:pt idx="7">
                  <c:v>2022.0000000002299</c:v>
                </c:pt>
                <c:pt idx="8">
                  <c:v>2023.0000000002301</c:v>
                </c:pt>
                <c:pt idx="9">
                  <c:v>2024.0000000002301</c:v>
                </c:pt>
                <c:pt idx="10">
                  <c:v>2025.0000000002301</c:v>
                </c:pt>
                <c:pt idx="11">
                  <c:v>2026.0000000002303</c:v>
                </c:pt>
                <c:pt idx="12">
                  <c:v>2027.0000000002306</c:v>
                </c:pt>
                <c:pt idx="13">
                  <c:v>2028.0000000002306</c:v>
                </c:pt>
                <c:pt idx="14">
                  <c:v>2029.0000000002306</c:v>
                </c:pt>
                <c:pt idx="15">
                  <c:v>2030.0000000002308</c:v>
                </c:pt>
              </c:numCache>
            </c:numRef>
          </c:xVal>
          <c:yVal>
            <c:numRef>
              <c:f>Sheet1!$B$3:$Q$3</c:f>
              <c:numCache>
                <c:formatCode>General</c:formatCode>
                <c:ptCount val="16"/>
                <c:pt idx="0">
                  <c:v>35.500000000004036</c:v>
                </c:pt>
                <c:pt idx="1">
                  <c:v>36.600000000004165</c:v>
                </c:pt>
                <c:pt idx="2">
                  <c:v>38.00000000000432</c:v>
                </c:pt>
                <c:pt idx="3">
                  <c:v>40.30000000000458</c:v>
                </c:pt>
                <c:pt idx="4">
                  <c:v>43.200000000004913</c:v>
                </c:pt>
                <c:pt idx="5">
                  <c:v>45.300000000005149</c:v>
                </c:pt>
                <c:pt idx="6">
                  <c:v>46.210000000005245</c:v>
                </c:pt>
                <c:pt idx="7">
                  <c:v>47.120000000005355</c:v>
                </c:pt>
                <c:pt idx="8">
                  <c:v>48.030000000005458</c:v>
                </c:pt>
                <c:pt idx="9">
                  <c:v>48.940000000005561</c:v>
                </c:pt>
                <c:pt idx="10">
                  <c:v>49.850000000005664</c:v>
                </c:pt>
                <c:pt idx="11">
                  <c:v>50.760000000005768</c:v>
                </c:pt>
                <c:pt idx="12">
                  <c:v>51.670000000005878</c:v>
                </c:pt>
                <c:pt idx="13">
                  <c:v>52.580000000005974</c:v>
                </c:pt>
                <c:pt idx="14">
                  <c:v>53.490000000006077</c:v>
                </c:pt>
                <c:pt idx="15">
                  <c:v>54.40000000000618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9E65-442B-BF51-7E8F591A1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023744"/>
        <c:axId val="101025280"/>
      </c:scatterChart>
      <c:valAx>
        <c:axId val="101020416"/>
        <c:scaling>
          <c:orientation val="minMax"/>
          <c:max val="2035"/>
          <c:min val="201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7259">
            <a:solidFill>
              <a:schemeClr val="tx1"/>
            </a:solidFill>
            <a:prstDash val="solid"/>
          </a:ln>
        </c:spPr>
        <c:crossAx val="101021952"/>
        <c:crossesAt val="0"/>
        <c:crossBetween val="midCat"/>
        <c:majorUnit val="5"/>
      </c:valAx>
      <c:valAx>
        <c:axId val="101021952"/>
        <c:scaling>
          <c:orientation val="minMax"/>
          <c:max val="50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7259">
            <a:solidFill>
              <a:schemeClr val="tx1"/>
            </a:solidFill>
            <a:prstDash val="solid"/>
          </a:ln>
        </c:spPr>
        <c:crossAx val="101020416"/>
        <c:crossesAt val="2010"/>
        <c:crossBetween val="midCat"/>
        <c:majorUnit val="100"/>
      </c:valAx>
      <c:valAx>
        <c:axId val="101023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025280"/>
        <c:crosses val="autoZero"/>
        <c:crossBetween val="midCat"/>
      </c:valAx>
      <c:valAx>
        <c:axId val="101025280"/>
        <c:scaling>
          <c:orientation val="minMax"/>
          <c:max val="60"/>
          <c:min val="0"/>
        </c:scaling>
        <c:delete val="0"/>
        <c:axPos val="r"/>
        <c:numFmt formatCode="#,##0;\-#,##0" sourceLinked="0"/>
        <c:majorTickMark val="out"/>
        <c:minorTickMark val="none"/>
        <c:tickLblPos val="nextTo"/>
        <c:spPr>
          <a:ln w="725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743" b="0" i="0" u="none" strike="noStrike" baseline="0">
                <a:solidFill>
                  <a:srgbClr val="4B575F"/>
                </a:solidFill>
                <a:latin typeface="Arial Narrow"/>
                <a:ea typeface="Arial Narrow"/>
                <a:cs typeface="Arial Narrow"/>
              </a:defRPr>
            </a:pPr>
            <a:endParaRPr lang="fr-FR"/>
          </a:p>
        </c:txPr>
        <c:crossAx val="101023744"/>
        <c:crosses val="max"/>
        <c:crossBetween val="midCat"/>
        <c:majorUnit val="10"/>
      </c:valAx>
      <c:spPr>
        <a:noFill/>
        <a:ln w="1451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8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746031746031744E-2"/>
          <c:y val="2.8753993610223641E-2"/>
          <c:w val="0.95238095238095233"/>
          <c:h val="0.9584664536741214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21778">
              <a:solidFill>
                <a:srgbClr val="EE7F00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square"/>
              <c:size val="3"/>
              <c:spPr>
                <a:solidFill>
                  <a:srgbClr val="EE7F00"/>
                </a:solidFill>
                <a:ln>
                  <a:solidFill>
                    <a:srgbClr val="EE7F00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376-46DF-A7F2-A854178FC9C0}"/>
              </c:ext>
            </c:extLst>
          </c:dPt>
          <c:dPt>
            <c:idx val="5"/>
            <c:marker>
              <c:symbol val="square"/>
              <c:size val="3"/>
              <c:spPr>
                <a:solidFill>
                  <a:srgbClr val="EE7F00"/>
                </a:solidFill>
                <a:ln>
                  <a:solidFill>
                    <a:srgbClr val="EE7F00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376-46DF-A7F2-A854178FC9C0}"/>
              </c:ext>
            </c:extLst>
          </c:dPt>
          <c:dPt>
            <c:idx val="10"/>
            <c:marker>
              <c:symbol val="square"/>
              <c:size val="3"/>
              <c:spPr>
                <a:solidFill>
                  <a:srgbClr val="EE7F00"/>
                </a:solidFill>
                <a:ln>
                  <a:solidFill>
                    <a:srgbClr val="EE7F00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376-46DF-A7F2-A854178FC9C0}"/>
              </c:ext>
            </c:extLst>
          </c:dPt>
          <c:dPt>
            <c:idx val="15"/>
            <c:marker>
              <c:symbol val="square"/>
              <c:size val="3"/>
              <c:spPr>
                <a:solidFill>
                  <a:srgbClr val="EE7F00"/>
                </a:solidFill>
                <a:ln>
                  <a:solidFill>
                    <a:srgbClr val="EE7F00"/>
                  </a:solidFill>
                  <a:prstDash val="solid"/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376-46DF-A7F2-A854178FC9C0}"/>
              </c:ext>
            </c:extLst>
          </c:dPt>
          <c:xVal>
            <c:numRef>
              <c:f>Sheet1!$B$1:$Q$1</c:f>
              <c:numCache>
                <c:formatCode>General</c:formatCode>
                <c:ptCount val="16"/>
                <c:pt idx="0">
                  <c:v>2015.0000000002292</c:v>
                </c:pt>
                <c:pt idx="1">
                  <c:v>2016.0000000002292</c:v>
                </c:pt>
                <c:pt idx="2">
                  <c:v>2017.0000000002292</c:v>
                </c:pt>
                <c:pt idx="3">
                  <c:v>2018.0000000002294</c:v>
                </c:pt>
                <c:pt idx="4">
                  <c:v>2019.0000000002296</c:v>
                </c:pt>
                <c:pt idx="5">
                  <c:v>2020.0000000002296</c:v>
                </c:pt>
                <c:pt idx="6">
                  <c:v>2021.0000000002296</c:v>
                </c:pt>
                <c:pt idx="7">
                  <c:v>2022.0000000002299</c:v>
                </c:pt>
                <c:pt idx="8">
                  <c:v>2023.0000000002301</c:v>
                </c:pt>
                <c:pt idx="9">
                  <c:v>2024.0000000002301</c:v>
                </c:pt>
                <c:pt idx="10">
                  <c:v>2025.0000000002301</c:v>
                </c:pt>
                <c:pt idx="11">
                  <c:v>2026.0000000002303</c:v>
                </c:pt>
                <c:pt idx="12">
                  <c:v>2027.0000000002306</c:v>
                </c:pt>
                <c:pt idx="13">
                  <c:v>2028.0000000002306</c:v>
                </c:pt>
                <c:pt idx="14">
                  <c:v>2029.0000000002306</c:v>
                </c:pt>
                <c:pt idx="15">
                  <c:v>2030.0000000002308</c:v>
                </c:pt>
              </c:numCache>
            </c:numRef>
          </c:xVal>
          <c:yVal>
            <c:numRef>
              <c:f>Sheet1!$B$2:$Q$2</c:f>
              <c:numCache>
                <c:formatCode>General</c:formatCode>
                <c:ptCount val="16"/>
                <c:pt idx="0">
                  <c:v>217.50000000002473</c:v>
                </c:pt>
                <c:pt idx="1">
                  <c:v>207.00000000002353</c:v>
                </c:pt>
                <c:pt idx="2">
                  <c:v>196.50000000002234</c:v>
                </c:pt>
                <c:pt idx="3">
                  <c:v>186.00000000002115</c:v>
                </c:pt>
                <c:pt idx="4">
                  <c:v>175.50000000001995</c:v>
                </c:pt>
                <c:pt idx="5">
                  <c:v>165.00000000001876</c:v>
                </c:pt>
                <c:pt idx="6">
                  <c:v>160.50000000001825</c:v>
                </c:pt>
                <c:pt idx="7">
                  <c:v>156.00000000001774</c:v>
                </c:pt>
                <c:pt idx="8">
                  <c:v>151.50000000001722</c:v>
                </c:pt>
                <c:pt idx="9">
                  <c:v>147.00000000001671</c:v>
                </c:pt>
                <c:pt idx="10">
                  <c:v>142.5000000000162</c:v>
                </c:pt>
                <c:pt idx="11">
                  <c:v>138.00000000001569</c:v>
                </c:pt>
                <c:pt idx="12">
                  <c:v>133.50000000001518</c:v>
                </c:pt>
                <c:pt idx="13">
                  <c:v>129.00000000001467</c:v>
                </c:pt>
                <c:pt idx="14">
                  <c:v>124.50000000001415</c:v>
                </c:pt>
                <c:pt idx="15">
                  <c:v>120.00000000001364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9376-46DF-A7F2-A854178FC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073600"/>
        <c:axId val="116075136"/>
      </c:scatterChart>
      <c:valAx>
        <c:axId val="116073600"/>
        <c:scaling>
          <c:orientation val="minMax"/>
          <c:max val="2035"/>
          <c:min val="201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7259">
            <a:solidFill>
              <a:schemeClr val="tx1"/>
            </a:solidFill>
            <a:prstDash val="solid"/>
          </a:ln>
        </c:spPr>
        <c:crossAx val="116075136"/>
        <c:crossesAt val="0"/>
        <c:crossBetween val="midCat"/>
        <c:majorUnit val="5"/>
      </c:valAx>
      <c:valAx>
        <c:axId val="116075136"/>
        <c:scaling>
          <c:orientation val="minMax"/>
          <c:max val="25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7259">
            <a:solidFill>
              <a:schemeClr val="tx1"/>
            </a:solidFill>
            <a:prstDash val="solid"/>
          </a:ln>
        </c:spPr>
        <c:crossAx val="116073600"/>
        <c:crossesAt val="2010"/>
        <c:crossBetween val="midCat"/>
        <c:majorUnit val="50"/>
      </c:valAx>
      <c:spPr>
        <a:noFill/>
        <a:ln w="1451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8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2219C-37A4-42D7-B0CE-81A04C006F65}" type="datetimeFigureOut">
              <a:rPr lang="fr-FR" smtClean="0"/>
              <a:t>05/12/2016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C2B8F-E5AB-4194-9EF4-B3DE56BC9E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58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A83D1-8A2E-4B95-9F71-2E2495D59654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481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C2B8F-E5AB-4194-9EF4-B3DE56BC9E7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46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jpe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758952"/>
            <a:ext cx="8492419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978" y="4455620"/>
            <a:ext cx="8492419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15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828044" y="6459786"/>
            <a:ext cx="3007275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113E31D-E2AB-40D1-8B51-AFA5AFEF393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rme libre 7"/>
          <p:cNvSpPr/>
          <p:nvPr/>
        </p:nvSpPr>
        <p:spPr>
          <a:xfrm>
            <a:off x="0" y="6072188"/>
            <a:ext cx="9144000" cy="806450"/>
          </a:xfrm>
          <a:custGeom>
            <a:avLst/>
            <a:gdLst>
              <a:gd name="connsiteX0" fmla="*/ 0 w 9006840"/>
              <a:gd name="connsiteY0" fmla="*/ 220980 h 807720"/>
              <a:gd name="connsiteX1" fmla="*/ 0 w 9006840"/>
              <a:gd name="connsiteY1" fmla="*/ 807720 h 807720"/>
              <a:gd name="connsiteX2" fmla="*/ 9006840 w 9006840"/>
              <a:gd name="connsiteY2" fmla="*/ 807720 h 807720"/>
              <a:gd name="connsiteX3" fmla="*/ 8435340 w 9006840"/>
              <a:gd name="connsiteY3" fmla="*/ 0 h 807720"/>
              <a:gd name="connsiteX4" fmla="*/ 0 w 9006840"/>
              <a:gd name="connsiteY4" fmla="*/ 220980 h 80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6840" h="807720">
                <a:moveTo>
                  <a:pt x="0" y="220980"/>
                </a:moveTo>
                <a:lnTo>
                  <a:pt x="0" y="807720"/>
                </a:lnTo>
                <a:lnTo>
                  <a:pt x="9006840" y="807720"/>
                </a:lnTo>
                <a:lnTo>
                  <a:pt x="8435340" y="0"/>
                </a:lnTo>
                <a:lnTo>
                  <a:pt x="0" y="2209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75000">
                <a:srgbClr val="FFFFFF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latin typeface="Arial Narrow"/>
              <a:sym typeface="Arial Narrow"/>
            </a:endParaRPr>
          </a:p>
        </p:txBody>
      </p:sp>
      <p:pic>
        <p:nvPicPr>
          <p:cNvPr id="4" name="Forme libre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5353050"/>
            <a:ext cx="91376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LOGO_FAUREC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6337300"/>
            <a:ext cx="12588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1341438"/>
            <a:ext cx="8600400" cy="1223962"/>
          </a:xfrm>
          <a:gradFill>
            <a:gsLst>
              <a:gs pos="0">
                <a:schemeClr val="bg1">
                  <a:alpha val="0"/>
                </a:schemeClr>
              </a:gs>
              <a:gs pos="42000">
                <a:schemeClr val="bg1">
                  <a:alpha val="91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/>
          <a:lstStyle>
            <a:lvl1pPr algn="r">
              <a:defRPr lang="fr-FR" sz="3000" kern="1200" noProof="0" dirty="0" smtClean="0">
                <a:solidFill>
                  <a:srgbClr val="04276E"/>
                </a:solidFill>
                <a:latin typeface="Arial Narrow"/>
                <a:ea typeface="MS PGothic" pitchFamily="34" charset="-128"/>
                <a:cs typeface="Arial" charset="0"/>
                <a:sym typeface="Arial Narrow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43879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rme libre 7"/>
          <p:cNvSpPr/>
          <p:nvPr/>
        </p:nvSpPr>
        <p:spPr>
          <a:xfrm>
            <a:off x="0" y="-15875"/>
            <a:ext cx="9151938" cy="892175"/>
          </a:xfrm>
          <a:custGeom>
            <a:avLst/>
            <a:gdLst>
              <a:gd name="connsiteX0" fmla="*/ 0 w 9144000"/>
              <a:gd name="connsiteY0" fmla="*/ 0 h 876300"/>
              <a:gd name="connsiteX1" fmla="*/ 9144000 w 9144000"/>
              <a:gd name="connsiteY1" fmla="*/ 22860 h 876300"/>
              <a:gd name="connsiteX2" fmla="*/ 8602980 w 9144000"/>
              <a:gd name="connsiteY2" fmla="*/ 716280 h 876300"/>
              <a:gd name="connsiteX3" fmla="*/ 198120 w 9144000"/>
              <a:gd name="connsiteY3" fmla="*/ 876300 h 876300"/>
              <a:gd name="connsiteX4" fmla="*/ 0 w 9144000"/>
              <a:gd name="connsiteY4" fmla="*/ 0 h 876300"/>
              <a:gd name="connsiteX0" fmla="*/ 0 w 9144000"/>
              <a:gd name="connsiteY0" fmla="*/ 15240 h 891540"/>
              <a:gd name="connsiteX1" fmla="*/ 9144000 w 9144000"/>
              <a:gd name="connsiteY1" fmla="*/ 0 h 891540"/>
              <a:gd name="connsiteX2" fmla="*/ 8602980 w 9144000"/>
              <a:gd name="connsiteY2" fmla="*/ 731520 h 891540"/>
              <a:gd name="connsiteX3" fmla="*/ 198120 w 9144000"/>
              <a:gd name="connsiteY3" fmla="*/ 891540 h 891540"/>
              <a:gd name="connsiteX4" fmla="*/ 0 w 9144000"/>
              <a:gd name="connsiteY4" fmla="*/ 15240 h 891540"/>
              <a:gd name="connsiteX0" fmla="*/ 0 w 9151620"/>
              <a:gd name="connsiteY0" fmla="*/ 0 h 891540"/>
              <a:gd name="connsiteX1" fmla="*/ 9151620 w 9151620"/>
              <a:gd name="connsiteY1" fmla="*/ 0 h 891540"/>
              <a:gd name="connsiteX2" fmla="*/ 8610600 w 9151620"/>
              <a:gd name="connsiteY2" fmla="*/ 731520 h 891540"/>
              <a:gd name="connsiteX3" fmla="*/ 205740 w 9151620"/>
              <a:gd name="connsiteY3" fmla="*/ 891540 h 891540"/>
              <a:gd name="connsiteX4" fmla="*/ 0 w 9151620"/>
              <a:gd name="connsiteY4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620" h="891540">
                <a:moveTo>
                  <a:pt x="0" y="0"/>
                </a:moveTo>
                <a:lnTo>
                  <a:pt x="9151620" y="0"/>
                </a:lnTo>
                <a:lnTo>
                  <a:pt x="8610600" y="731520"/>
                </a:lnTo>
                <a:lnTo>
                  <a:pt x="205740" y="8915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flat" cmpd="sng" algn="ctr">
            <a:solidFill>
              <a:srgbClr val="808080">
                <a:lumMod val="60000"/>
                <a:lumOff val="40000"/>
              </a:srgbClr>
            </a:solidFill>
            <a:prstDash val="solid"/>
          </a:ln>
          <a:effectLst>
            <a:outerShdw blurRad="101600" dir="6600000" algn="tr" rotWithShape="0">
              <a:prstClr val="black">
                <a:alpha val="40000"/>
              </a:prstClr>
            </a:outerShdw>
          </a:effectLst>
        </p:spPr>
        <p:txBody>
          <a:bodyPr lIns="540000" anchor="ctr"/>
          <a:lstStyle/>
          <a:p>
            <a:pPr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b="1" kern="0" dirty="0">
              <a:solidFill>
                <a:srgbClr val="04276E"/>
              </a:solidFill>
              <a:latin typeface="Arial Narrow"/>
              <a:ea typeface="MS PGothic"/>
              <a:cs typeface="Arial"/>
              <a:sym typeface="Arial Narrow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66128" y="14827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fr-FR" dirty="0" smtClean="0">
                <a:latin typeface="Arial Narrow"/>
                <a:sym typeface="Arial Narrow"/>
              </a:defRPr>
            </a:lvl1pPr>
            <a:lvl2pPr>
              <a:defRPr lang="fr-FR" dirty="0" smtClean="0">
                <a:latin typeface="Arial Narrow"/>
                <a:sym typeface="Arial Narrow"/>
              </a:defRPr>
            </a:lvl2pPr>
            <a:lvl3pPr>
              <a:defRPr lang="fr-FR" dirty="0" smtClean="0">
                <a:latin typeface="Arial Narrow"/>
                <a:sym typeface="Arial Narrow"/>
              </a:defRPr>
            </a:lvl3pPr>
            <a:lvl4pPr>
              <a:defRPr lang="fr-FR" dirty="0" smtClean="0">
                <a:latin typeface="Arial Narrow"/>
                <a:sym typeface="Arial Narrow"/>
              </a:defRPr>
            </a:lvl4pPr>
            <a:lvl5pPr>
              <a:defRPr lang="fr-FR" dirty="0" smtClean="0">
                <a:latin typeface="Arial Narrow"/>
                <a:sym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0" name="Espace réservé du titre 2"/>
          <p:cNvSpPr>
            <a:spLocks noGrp="1" noChangeArrowheads="1"/>
          </p:cNvSpPr>
          <p:nvPr>
            <p:ph type="title"/>
          </p:nvPr>
        </p:nvSpPr>
        <p:spPr bwMode="auto">
          <a:xfrm>
            <a:off x="266128" y="0"/>
            <a:ext cx="8229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5720" rIns="91440" bIns="45720"/>
          <a:lstStyle>
            <a:lvl1pPr>
              <a:defRPr>
                <a:latin typeface="Arial Narrow"/>
                <a:sym typeface="Arial Narrow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 Narrow"/>
                <a:sym typeface="Arial Narrow"/>
              </a:defRPr>
            </a:lvl1pPr>
          </a:lstStyle>
          <a:p>
            <a:fld id="{93B0185A-8B04-4E9B-B459-3E6BA0D91C6B}" type="slidenum">
              <a:rPr lang="fr-FR" altLang="fr-FR" smtClean="0"/>
              <a:pPr/>
              <a:t>‹N°›</a:t>
            </a:fld>
            <a:endParaRPr lang="fr-FR" altLang="fr-FR" dirty="0"/>
          </a:p>
        </p:txBody>
      </p:sp>
      <p:sp>
        <p:nvSpPr>
          <p:cNvPr id="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" y="6245225"/>
            <a:ext cx="39370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>
            <a:lvl1pPr eaLnBrk="1" hangingPunct="1">
              <a:defRPr lang="fr-FR" sz="1000">
                <a:solidFill>
                  <a:srgbClr val="4B575F"/>
                </a:solidFill>
                <a:latin typeface="Arial Narrow"/>
                <a:cs typeface="Arial" charset="0"/>
                <a:sym typeface="Arial Narrow"/>
              </a:defRPr>
            </a:lvl1pPr>
          </a:lstStyle>
          <a:p>
            <a:pPr>
              <a:defRPr/>
            </a:pPr>
            <a:r>
              <a:rPr lang="en-US" altLang="en-US" dirty="0">
                <a:latin typeface="Arial Narrow" pitchFamily="34" charset="0"/>
                <a:cs typeface="Arial" pitchFamily="34" charset="0"/>
              </a:rPr>
              <a:t>Key automotive technology trends impacting Faurecia's future </a:t>
            </a:r>
            <a:r>
              <a:rPr lang="en-US" dirty="0"/>
              <a:t>– 11/10/2016</a:t>
            </a:r>
          </a:p>
        </p:txBody>
      </p:sp>
    </p:spTree>
    <p:extLst>
      <p:ext uri="{BB962C8B-B14F-4D97-AF65-F5344CB8AC3E}">
        <p14:creationId xmlns:p14="http://schemas.microsoft.com/office/powerpoint/2010/main" val="1974259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 hidden="1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9204923" y="178643"/>
            <a:ext cx="36870" cy="3077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200" b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  <a:sym typeface="+mn-lt"/>
              </a:defRPr>
            </a:lvl1pPr>
          </a:lstStyle>
          <a:p>
            <a:fld id="{01940DDA-0656-452C-A408-68789653BD9B}" type="slidenum">
              <a:rPr lang="en-US" smtClean="0">
                <a:latin typeface="+mn-lt"/>
              </a:rPr>
              <a:pPr/>
              <a:t>‹N°›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" hidden="1"/>
          <p:cNvSpPr>
            <a:spLocks noGrp="1"/>
          </p:cNvSpPr>
          <p:nvPr>
            <p:ph type="ftr" sz="quarter" idx="12"/>
            <p:custDataLst>
              <p:tags r:id="rId2"/>
            </p:custDataLst>
          </p:nvPr>
        </p:nvSpPr>
        <p:spPr>
          <a:xfrm>
            <a:off x="9204924" y="228649"/>
            <a:ext cx="65" cy="3077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200" b="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231" y="720001"/>
            <a:ext cx="7879374" cy="747897"/>
          </a:xfrm>
        </p:spPr>
        <p:txBody>
          <a:bodyPr/>
          <a:lstStyle>
            <a:lvl1pPr>
              <a:tabLst>
                <a:tab pos="1252538" algn="l"/>
              </a:tabLst>
              <a:defRPr>
                <a:latin typeface="+mj-lt"/>
                <a:sym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90731"/>
            <a:ext cx="8492419" cy="4678364"/>
          </a:xfrm>
        </p:spPr>
        <p:txBody>
          <a:bodyPr>
            <a:normAutofit/>
          </a:bodyPr>
          <a:lstStyle>
            <a:lvl1pPr>
              <a:defRPr sz="1800">
                <a:latin typeface="Calibri" panose="020F0502020204030204" pitchFamily="34" charset="0"/>
              </a:defRPr>
            </a:lvl1pPr>
            <a:lvl2pPr>
              <a:defRPr sz="16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828044" y="6459786"/>
            <a:ext cx="3007275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113E31D-E2AB-40D1-8B51-AFA5AFEF393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42900" y="7413"/>
            <a:ext cx="8492419" cy="587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400">
                <a:latin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58952"/>
            <a:ext cx="8492419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4453128"/>
            <a:ext cx="8492419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828044" y="6459786"/>
            <a:ext cx="3007275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113E31D-E2AB-40D1-8B51-AFA5AFEF393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743578"/>
            <a:ext cx="4113096" cy="5340698"/>
          </a:xfrm>
        </p:spPr>
        <p:txBody>
          <a:bodyPr/>
          <a:lstStyle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2223" y="743579"/>
            <a:ext cx="4113096" cy="5340698"/>
          </a:xfrm>
        </p:spPr>
        <p:txBody>
          <a:bodyPr/>
          <a:lstStyle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5828044" y="6459786"/>
            <a:ext cx="3007275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ECOLE NORMALE SUPERIEURE – OCTOBRE 2016 / JANVIER 2017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6113E31D-E2AB-40D1-8B51-AFA5AFEF393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42900" y="3889"/>
            <a:ext cx="8492419" cy="587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35708"/>
            <a:ext cx="4183381" cy="814516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550224"/>
            <a:ext cx="4183381" cy="4629512"/>
          </a:xfrm>
        </p:spPr>
        <p:txBody>
          <a:bodyPr/>
          <a:lstStyle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735708"/>
            <a:ext cx="4171878" cy="814516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550224"/>
            <a:ext cx="4171878" cy="4629512"/>
          </a:xfrm>
        </p:spPr>
        <p:txBody>
          <a:bodyPr/>
          <a:lstStyle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828044" y="6459786"/>
            <a:ext cx="3007275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ECOLE NORMALE SUPERIEURE – OCTOBRE 2016 / JANVIER 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6113E31D-E2AB-40D1-8B51-AFA5AFEF393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42900" y="0"/>
            <a:ext cx="8492419" cy="587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828044" y="6459786"/>
            <a:ext cx="3007275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ECOLE NORMALE SUPERIEURE – OCTOBRE 2016 / JANVIER 2017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6113E31D-E2AB-40D1-8B51-AFA5AFEF393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42900" y="0"/>
            <a:ext cx="8492419" cy="587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828044" y="6459786"/>
            <a:ext cx="3007275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ECOLE NORMALE SUPERIEURE – OCTOBRE 2016 / JANVIER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6113E31D-E2AB-40D1-8B51-AFA5AFEF393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802068" y="6459786"/>
            <a:ext cx="303325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6113E31D-E2AB-40D1-8B51-AFA5AFEF393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5962"/>
          <a:stretch>
            <a:fillRect/>
          </a:stretch>
        </p:blipFill>
        <p:spPr bwMode="auto">
          <a:xfrm>
            <a:off x="-9525" y="-17463"/>
            <a:ext cx="915352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rme libre 9"/>
          <p:cNvSpPr/>
          <p:nvPr/>
        </p:nvSpPr>
        <p:spPr>
          <a:xfrm>
            <a:off x="0" y="6072188"/>
            <a:ext cx="9144000" cy="806450"/>
          </a:xfrm>
          <a:custGeom>
            <a:avLst/>
            <a:gdLst>
              <a:gd name="connsiteX0" fmla="*/ 0 w 9006840"/>
              <a:gd name="connsiteY0" fmla="*/ 220980 h 807720"/>
              <a:gd name="connsiteX1" fmla="*/ 0 w 9006840"/>
              <a:gd name="connsiteY1" fmla="*/ 807720 h 807720"/>
              <a:gd name="connsiteX2" fmla="*/ 9006840 w 9006840"/>
              <a:gd name="connsiteY2" fmla="*/ 807720 h 807720"/>
              <a:gd name="connsiteX3" fmla="*/ 8435340 w 9006840"/>
              <a:gd name="connsiteY3" fmla="*/ 0 h 807720"/>
              <a:gd name="connsiteX4" fmla="*/ 0 w 9006840"/>
              <a:gd name="connsiteY4" fmla="*/ 220980 h 80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6840" h="807720">
                <a:moveTo>
                  <a:pt x="0" y="220980"/>
                </a:moveTo>
                <a:lnTo>
                  <a:pt x="0" y="807720"/>
                </a:lnTo>
                <a:lnTo>
                  <a:pt x="9006840" y="807720"/>
                </a:lnTo>
                <a:lnTo>
                  <a:pt x="8435340" y="0"/>
                </a:lnTo>
                <a:lnTo>
                  <a:pt x="0" y="2209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75000">
                <a:srgbClr val="FFFFFF"/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latin typeface="Arial Narrow"/>
              <a:sym typeface="Arial Narrow"/>
            </a:endParaRPr>
          </a:p>
        </p:txBody>
      </p:sp>
      <p:pic>
        <p:nvPicPr>
          <p:cNvPr id="5" name="Forme libre 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5353050"/>
            <a:ext cx="91376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LOGO_FAUREC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6337300"/>
            <a:ext cx="12588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1341438"/>
            <a:ext cx="8600400" cy="1223962"/>
          </a:xfrm>
          <a:gradFill>
            <a:gsLst>
              <a:gs pos="0">
                <a:schemeClr val="bg1">
                  <a:alpha val="0"/>
                </a:schemeClr>
              </a:gs>
              <a:gs pos="42000">
                <a:schemeClr val="bg1">
                  <a:alpha val="91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/>
          <a:lstStyle>
            <a:lvl1pPr algn="r">
              <a:defRPr lang="fr-FR" sz="3000" kern="1200" noProof="0" dirty="0" smtClean="0">
                <a:solidFill>
                  <a:srgbClr val="04276E"/>
                </a:solidFill>
                <a:latin typeface="Arial Narrow"/>
                <a:ea typeface="MS PGothic" pitchFamily="34" charset="-128"/>
                <a:cs typeface="Arial" charset="0"/>
                <a:sym typeface="Arial Narrow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0898558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2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-3290"/>
            <a:ext cx="8492419" cy="5876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43578"/>
            <a:ext cx="8492419" cy="512551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35826" y="593842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828044" y="6459786"/>
            <a:ext cx="3007275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8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113E31D-E2AB-40D1-8B51-AFA5AFEF393A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400" kern="1200" spc="-38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10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b="1" kern="1200">
          <a:solidFill>
            <a:schemeClr val="accent2"/>
          </a:solidFill>
          <a:latin typeface="Calibri" panose="020F0502020204030204" pitchFamily="34" charset="0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rme libre 8"/>
          <p:cNvSpPr/>
          <p:nvPr/>
        </p:nvSpPr>
        <p:spPr>
          <a:xfrm>
            <a:off x="0" y="-15875"/>
            <a:ext cx="9151938" cy="892175"/>
          </a:xfrm>
          <a:custGeom>
            <a:avLst/>
            <a:gdLst>
              <a:gd name="connsiteX0" fmla="*/ 0 w 9144000"/>
              <a:gd name="connsiteY0" fmla="*/ 0 h 876300"/>
              <a:gd name="connsiteX1" fmla="*/ 9144000 w 9144000"/>
              <a:gd name="connsiteY1" fmla="*/ 22860 h 876300"/>
              <a:gd name="connsiteX2" fmla="*/ 8602980 w 9144000"/>
              <a:gd name="connsiteY2" fmla="*/ 716280 h 876300"/>
              <a:gd name="connsiteX3" fmla="*/ 198120 w 9144000"/>
              <a:gd name="connsiteY3" fmla="*/ 876300 h 876300"/>
              <a:gd name="connsiteX4" fmla="*/ 0 w 9144000"/>
              <a:gd name="connsiteY4" fmla="*/ 0 h 876300"/>
              <a:gd name="connsiteX0" fmla="*/ 0 w 9144000"/>
              <a:gd name="connsiteY0" fmla="*/ 15240 h 891540"/>
              <a:gd name="connsiteX1" fmla="*/ 9144000 w 9144000"/>
              <a:gd name="connsiteY1" fmla="*/ 0 h 891540"/>
              <a:gd name="connsiteX2" fmla="*/ 8602980 w 9144000"/>
              <a:gd name="connsiteY2" fmla="*/ 731520 h 891540"/>
              <a:gd name="connsiteX3" fmla="*/ 198120 w 9144000"/>
              <a:gd name="connsiteY3" fmla="*/ 891540 h 891540"/>
              <a:gd name="connsiteX4" fmla="*/ 0 w 9144000"/>
              <a:gd name="connsiteY4" fmla="*/ 15240 h 891540"/>
              <a:gd name="connsiteX0" fmla="*/ 0 w 9151620"/>
              <a:gd name="connsiteY0" fmla="*/ 0 h 891540"/>
              <a:gd name="connsiteX1" fmla="*/ 9151620 w 9151620"/>
              <a:gd name="connsiteY1" fmla="*/ 0 h 891540"/>
              <a:gd name="connsiteX2" fmla="*/ 8610600 w 9151620"/>
              <a:gd name="connsiteY2" fmla="*/ 731520 h 891540"/>
              <a:gd name="connsiteX3" fmla="*/ 205740 w 9151620"/>
              <a:gd name="connsiteY3" fmla="*/ 891540 h 891540"/>
              <a:gd name="connsiteX4" fmla="*/ 0 w 9151620"/>
              <a:gd name="connsiteY4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620" h="891540">
                <a:moveTo>
                  <a:pt x="0" y="0"/>
                </a:moveTo>
                <a:lnTo>
                  <a:pt x="9151620" y="0"/>
                </a:lnTo>
                <a:lnTo>
                  <a:pt x="8610600" y="731520"/>
                </a:lnTo>
                <a:lnTo>
                  <a:pt x="205740" y="8915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flat" cmpd="sng" algn="ctr">
            <a:solidFill>
              <a:srgbClr val="808080">
                <a:lumMod val="60000"/>
                <a:lumOff val="40000"/>
              </a:srgbClr>
            </a:solidFill>
            <a:prstDash val="solid"/>
          </a:ln>
          <a:effectLst>
            <a:outerShdw blurRad="101600" dir="6600000" algn="tr" rotWithShape="0">
              <a:prstClr val="black">
                <a:alpha val="40000"/>
              </a:prstClr>
            </a:outerShdw>
          </a:effectLst>
        </p:spPr>
        <p:txBody>
          <a:bodyPr lIns="540000" anchor="ctr"/>
          <a:lstStyle/>
          <a:p>
            <a:pPr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b="1" kern="0" dirty="0">
              <a:solidFill>
                <a:srgbClr val="04276E"/>
              </a:solidFill>
              <a:latin typeface="Arial Narrow"/>
              <a:ea typeface="MS PGothic"/>
              <a:cs typeface="Arial"/>
              <a:sym typeface="Arial Narrow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148272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6788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4B575F"/>
                </a:solidFill>
                <a:latin typeface="Arial Narrow"/>
                <a:sym typeface="Arial Narrow"/>
              </a:defRPr>
            </a:lvl1pPr>
          </a:lstStyle>
          <a:p>
            <a:fld id="{1CBB7DA3-3CDD-439F-A2A4-8D1F0DBBAC7D}" type="slidenum">
              <a:rPr lang="fr-FR" altLang="fr-FR" smtClean="0"/>
              <a:pPr/>
              <a:t>‹N°›</a:t>
            </a:fld>
            <a:endParaRPr lang="fr-FR" altLang="fr-FR" dirty="0"/>
          </a:p>
        </p:txBody>
      </p:sp>
      <p:sp>
        <p:nvSpPr>
          <p:cNvPr id="2" name="Espace réservé du titr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" y="0"/>
            <a:ext cx="8229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pic>
        <p:nvPicPr>
          <p:cNvPr id="1031" name="Picture 7" descr="LOGO_FAUREC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6403975"/>
            <a:ext cx="9191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91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4276E"/>
          </a:solidFill>
          <a:latin typeface="Arial Narrow"/>
          <a:ea typeface="+mj-ea"/>
          <a:cs typeface="+mj-cs"/>
          <a:sym typeface="Arial Narrow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4276E"/>
          </a:solidFill>
          <a:latin typeface="Arial Narrow" pitchFamily="34" charset="0"/>
          <a:ea typeface="MS PGothic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4276E"/>
          </a:solidFill>
          <a:latin typeface="Arial Narrow" pitchFamily="34" charset="0"/>
          <a:ea typeface="MS PGothic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4276E"/>
          </a:solidFill>
          <a:latin typeface="Arial Narrow" pitchFamily="34" charset="0"/>
          <a:ea typeface="MS PGothic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4276E"/>
          </a:solidFill>
          <a:latin typeface="Arial Narrow" pitchFamily="34" charset="0"/>
          <a:ea typeface="MS PGothic" pitchFamily="34" charset="-128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4276E"/>
          </a:solidFill>
          <a:latin typeface="Arial Narrow" pitchFamily="34" charset="0"/>
          <a:ea typeface="MS PGothic" pitchFamily="34" charset="-128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4276E"/>
          </a:solidFill>
          <a:latin typeface="Arial Narrow" pitchFamily="34" charset="0"/>
          <a:ea typeface="MS PGothic" pitchFamily="34" charset="-128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4276E"/>
          </a:solidFill>
          <a:latin typeface="Arial Narrow" pitchFamily="34" charset="0"/>
          <a:ea typeface="MS PGothic" pitchFamily="34" charset="-128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4276E"/>
          </a:solidFill>
          <a:latin typeface="Arial Narrow" pitchFamily="34" charset="0"/>
          <a:ea typeface="MS PGothic" pitchFamily="34" charset="-128"/>
          <a:cs typeface="Arial" charset="0"/>
        </a:defRPr>
      </a:lvl9pPr>
    </p:titleStyle>
    <p:bodyStyle>
      <a:lvl1pPr marL="265113" indent="-265113" algn="l" rtl="0" eaLnBrk="1" fontAlgn="base" hangingPunct="1">
        <a:spcBef>
          <a:spcPct val="20000"/>
        </a:spcBef>
        <a:spcAft>
          <a:spcPct val="0"/>
        </a:spcAft>
        <a:buClr>
          <a:srgbClr val="EE7F00"/>
        </a:buClr>
        <a:buSzPct val="80000"/>
        <a:buFont typeface="Wingdings" pitchFamily="2" charset="2"/>
        <a:buChar char="n"/>
        <a:defRPr sz="2000" b="1">
          <a:solidFill>
            <a:srgbClr val="04276E"/>
          </a:solidFill>
          <a:latin typeface="Arial Narrow"/>
          <a:ea typeface="+mn-ea"/>
          <a:cs typeface="+mn-cs"/>
          <a:sym typeface="Arial Narrow"/>
        </a:defRPr>
      </a:lvl1pPr>
      <a:lvl2pPr marL="730250" indent="-285750" algn="l" rtl="0" eaLnBrk="1" fontAlgn="base" hangingPunct="1">
        <a:spcBef>
          <a:spcPct val="20000"/>
        </a:spcBef>
        <a:spcAft>
          <a:spcPct val="0"/>
        </a:spcAft>
        <a:buClr>
          <a:srgbClr val="4B575F"/>
        </a:buClr>
        <a:buSzPct val="60000"/>
        <a:buFont typeface="Wingdings" pitchFamily="2" charset="2"/>
        <a:buChar char="n"/>
        <a:defRPr sz="2000">
          <a:solidFill>
            <a:srgbClr val="4B575F"/>
          </a:solidFill>
          <a:latin typeface="Arial Narrow"/>
          <a:cs typeface="+mn-cs"/>
          <a:sym typeface="Arial Narrow"/>
        </a:defRPr>
      </a:lvl2pPr>
      <a:lvl3pPr marL="1138238" indent="-228600" algn="l" rtl="0" eaLnBrk="1" fontAlgn="base" hangingPunct="1">
        <a:spcBef>
          <a:spcPct val="20000"/>
        </a:spcBef>
        <a:spcAft>
          <a:spcPct val="0"/>
        </a:spcAft>
        <a:buClr>
          <a:srgbClr val="4B575F"/>
        </a:buClr>
        <a:buSzPct val="60000"/>
        <a:buFont typeface="Wingdings" pitchFamily="2" charset="2"/>
        <a:buChar char="n"/>
        <a:defRPr sz="2000">
          <a:solidFill>
            <a:srgbClr val="4B575F"/>
          </a:solidFill>
          <a:latin typeface="Arial Narrow"/>
          <a:cs typeface="+mn-cs"/>
          <a:sym typeface="Arial Narrow"/>
        </a:defRPr>
      </a:lvl3pPr>
      <a:lvl4pPr marL="1546225" indent="-228600" algn="l" rtl="0" eaLnBrk="1" fontAlgn="base" hangingPunct="1">
        <a:spcBef>
          <a:spcPct val="20000"/>
        </a:spcBef>
        <a:spcAft>
          <a:spcPct val="0"/>
        </a:spcAft>
        <a:buClr>
          <a:srgbClr val="4B575F"/>
        </a:buClr>
        <a:buSzPct val="60000"/>
        <a:buFont typeface="Wingdings" pitchFamily="2" charset="2"/>
        <a:buChar char="n"/>
        <a:defRPr sz="2000">
          <a:solidFill>
            <a:srgbClr val="4B575F"/>
          </a:solidFill>
          <a:latin typeface="Arial Narrow"/>
          <a:cs typeface="+mn-cs"/>
          <a:sym typeface="Arial Narrow"/>
        </a:defRPr>
      </a:lvl4pPr>
      <a:lvl5pPr marL="1954213" indent="-228600" algn="l" rtl="0" eaLnBrk="1" fontAlgn="base" hangingPunct="1">
        <a:spcBef>
          <a:spcPct val="20000"/>
        </a:spcBef>
        <a:spcAft>
          <a:spcPct val="0"/>
        </a:spcAft>
        <a:buClr>
          <a:srgbClr val="4B575F"/>
        </a:buClr>
        <a:buSzPct val="60000"/>
        <a:buFont typeface="Wingdings" pitchFamily="2" charset="2"/>
        <a:buChar char="n"/>
        <a:defRPr sz="2000">
          <a:solidFill>
            <a:srgbClr val="4B575F"/>
          </a:solidFill>
          <a:latin typeface="Arial Narrow"/>
          <a:cs typeface="+mn-cs"/>
          <a:sym typeface="Arial Narrow"/>
        </a:defRPr>
      </a:lvl5pPr>
      <a:lvl6pPr marL="2411413" indent="-228600" algn="l" rtl="0" eaLnBrk="1" fontAlgn="base" hangingPunct="1">
        <a:spcBef>
          <a:spcPct val="20000"/>
        </a:spcBef>
        <a:spcAft>
          <a:spcPct val="0"/>
        </a:spcAft>
        <a:buClr>
          <a:srgbClr val="4B575F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868613" indent="-228600" algn="l" rtl="0" eaLnBrk="1" fontAlgn="base" hangingPunct="1">
        <a:spcBef>
          <a:spcPct val="20000"/>
        </a:spcBef>
        <a:spcAft>
          <a:spcPct val="0"/>
        </a:spcAft>
        <a:buClr>
          <a:srgbClr val="4B575F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325813" indent="-228600" algn="l" rtl="0" eaLnBrk="1" fontAlgn="base" hangingPunct="1">
        <a:spcBef>
          <a:spcPct val="20000"/>
        </a:spcBef>
        <a:spcAft>
          <a:spcPct val="0"/>
        </a:spcAft>
        <a:buClr>
          <a:srgbClr val="4B575F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783013" indent="-228600" algn="l" rtl="0" eaLnBrk="1" fontAlgn="base" hangingPunct="1">
        <a:spcBef>
          <a:spcPct val="20000"/>
        </a:spcBef>
        <a:spcAft>
          <a:spcPct val="0"/>
        </a:spcAft>
        <a:buClr>
          <a:srgbClr val="4B575F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31.xml"/><Relationship Id="rId117" Type="http://schemas.openxmlformats.org/officeDocument/2006/relationships/tags" Target="../tags/tag122.xml"/><Relationship Id="rId21" Type="http://schemas.openxmlformats.org/officeDocument/2006/relationships/tags" Target="../tags/tag26.xml"/><Relationship Id="rId42" Type="http://schemas.openxmlformats.org/officeDocument/2006/relationships/tags" Target="../tags/tag47.xml"/><Relationship Id="rId47" Type="http://schemas.openxmlformats.org/officeDocument/2006/relationships/tags" Target="../tags/tag52.xml"/><Relationship Id="rId63" Type="http://schemas.openxmlformats.org/officeDocument/2006/relationships/tags" Target="../tags/tag68.xml"/><Relationship Id="rId68" Type="http://schemas.openxmlformats.org/officeDocument/2006/relationships/tags" Target="../tags/tag73.xml"/><Relationship Id="rId84" Type="http://schemas.openxmlformats.org/officeDocument/2006/relationships/tags" Target="../tags/tag89.xml"/><Relationship Id="rId89" Type="http://schemas.openxmlformats.org/officeDocument/2006/relationships/tags" Target="../tags/tag94.xml"/><Relationship Id="rId112" Type="http://schemas.openxmlformats.org/officeDocument/2006/relationships/tags" Target="../tags/tag117.xml"/><Relationship Id="rId133" Type="http://schemas.openxmlformats.org/officeDocument/2006/relationships/tags" Target="../tags/tag138.xml"/><Relationship Id="rId138" Type="http://schemas.openxmlformats.org/officeDocument/2006/relationships/image" Target="../media/image25.png"/><Relationship Id="rId16" Type="http://schemas.openxmlformats.org/officeDocument/2006/relationships/tags" Target="../tags/tag21.xml"/><Relationship Id="rId107" Type="http://schemas.openxmlformats.org/officeDocument/2006/relationships/tags" Target="../tags/tag112.xml"/><Relationship Id="rId11" Type="http://schemas.openxmlformats.org/officeDocument/2006/relationships/tags" Target="../tags/tag16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53" Type="http://schemas.openxmlformats.org/officeDocument/2006/relationships/tags" Target="../tags/tag58.xml"/><Relationship Id="rId58" Type="http://schemas.openxmlformats.org/officeDocument/2006/relationships/tags" Target="../tags/tag63.xml"/><Relationship Id="rId74" Type="http://schemas.openxmlformats.org/officeDocument/2006/relationships/tags" Target="../tags/tag79.xml"/><Relationship Id="rId79" Type="http://schemas.openxmlformats.org/officeDocument/2006/relationships/tags" Target="../tags/tag84.xml"/><Relationship Id="rId102" Type="http://schemas.openxmlformats.org/officeDocument/2006/relationships/tags" Target="../tags/tag107.xml"/><Relationship Id="rId123" Type="http://schemas.openxmlformats.org/officeDocument/2006/relationships/tags" Target="../tags/tag128.xml"/><Relationship Id="rId128" Type="http://schemas.openxmlformats.org/officeDocument/2006/relationships/tags" Target="../tags/tag133.xml"/><Relationship Id="rId144" Type="http://schemas.openxmlformats.org/officeDocument/2006/relationships/image" Target="../media/image22.emf"/><Relationship Id="rId5" Type="http://schemas.openxmlformats.org/officeDocument/2006/relationships/tags" Target="../tags/tag10.xml"/><Relationship Id="rId90" Type="http://schemas.openxmlformats.org/officeDocument/2006/relationships/tags" Target="../tags/tag95.xml"/><Relationship Id="rId95" Type="http://schemas.openxmlformats.org/officeDocument/2006/relationships/tags" Target="../tags/tag100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43" Type="http://schemas.openxmlformats.org/officeDocument/2006/relationships/tags" Target="../tags/tag48.xml"/><Relationship Id="rId48" Type="http://schemas.openxmlformats.org/officeDocument/2006/relationships/tags" Target="../tags/tag53.xml"/><Relationship Id="rId64" Type="http://schemas.openxmlformats.org/officeDocument/2006/relationships/tags" Target="../tags/tag69.xml"/><Relationship Id="rId69" Type="http://schemas.openxmlformats.org/officeDocument/2006/relationships/tags" Target="../tags/tag74.xml"/><Relationship Id="rId113" Type="http://schemas.openxmlformats.org/officeDocument/2006/relationships/tags" Target="../tags/tag118.xml"/><Relationship Id="rId118" Type="http://schemas.openxmlformats.org/officeDocument/2006/relationships/tags" Target="../tags/tag123.xml"/><Relationship Id="rId134" Type="http://schemas.openxmlformats.org/officeDocument/2006/relationships/tags" Target="../tags/tag139.xml"/><Relationship Id="rId139" Type="http://schemas.openxmlformats.org/officeDocument/2006/relationships/image" Target="../media/image26.png"/><Relationship Id="rId80" Type="http://schemas.openxmlformats.org/officeDocument/2006/relationships/tags" Target="../tags/tag85.xml"/><Relationship Id="rId85" Type="http://schemas.openxmlformats.org/officeDocument/2006/relationships/tags" Target="../tags/tag90.xml"/><Relationship Id="rId3" Type="http://schemas.openxmlformats.org/officeDocument/2006/relationships/tags" Target="../tags/tag8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46" Type="http://schemas.openxmlformats.org/officeDocument/2006/relationships/tags" Target="../tags/tag51.xml"/><Relationship Id="rId59" Type="http://schemas.openxmlformats.org/officeDocument/2006/relationships/tags" Target="../tags/tag64.xml"/><Relationship Id="rId67" Type="http://schemas.openxmlformats.org/officeDocument/2006/relationships/tags" Target="../tags/tag72.xml"/><Relationship Id="rId103" Type="http://schemas.openxmlformats.org/officeDocument/2006/relationships/tags" Target="../tags/tag108.xml"/><Relationship Id="rId108" Type="http://schemas.openxmlformats.org/officeDocument/2006/relationships/tags" Target="../tags/tag113.xml"/><Relationship Id="rId116" Type="http://schemas.openxmlformats.org/officeDocument/2006/relationships/tags" Target="../tags/tag121.xml"/><Relationship Id="rId124" Type="http://schemas.openxmlformats.org/officeDocument/2006/relationships/tags" Target="../tags/tag129.xml"/><Relationship Id="rId129" Type="http://schemas.openxmlformats.org/officeDocument/2006/relationships/tags" Target="../tags/tag134.xml"/><Relationship Id="rId137" Type="http://schemas.openxmlformats.org/officeDocument/2006/relationships/image" Target="../media/image20.emf"/><Relationship Id="rId20" Type="http://schemas.openxmlformats.org/officeDocument/2006/relationships/tags" Target="../tags/tag25.xml"/><Relationship Id="rId41" Type="http://schemas.openxmlformats.org/officeDocument/2006/relationships/tags" Target="../tags/tag46.xml"/><Relationship Id="rId54" Type="http://schemas.openxmlformats.org/officeDocument/2006/relationships/tags" Target="../tags/tag59.xml"/><Relationship Id="rId62" Type="http://schemas.openxmlformats.org/officeDocument/2006/relationships/tags" Target="../tags/tag67.xml"/><Relationship Id="rId70" Type="http://schemas.openxmlformats.org/officeDocument/2006/relationships/tags" Target="../tags/tag75.xml"/><Relationship Id="rId75" Type="http://schemas.openxmlformats.org/officeDocument/2006/relationships/tags" Target="../tags/tag80.xml"/><Relationship Id="rId83" Type="http://schemas.openxmlformats.org/officeDocument/2006/relationships/tags" Target="../tags/tag88.xml"/><Relationship Id="rId88" Type="http://schemas.openxmlformats.org/officeDocument/2006/relationships/tags" Target="../tags/tag93.xml"/><Relationship Id="rId91" Type="http://schemas.openxmlformats.org/officeDocument/2006/relationships/tags" Target="../tags/tag96.xml"/><Relationship Id="rId96" Type="http://schemas.openxmlformats.org/officeDocument/2006/relationships/tags" Target="../tags/tag101.xml"/><Relationship Id="rId111" Type="http://schemas.openxmlformats.org/officeDocument/2006/relationships/tags" Target="../tags/tag116.xml"/><Relationship Id="rId132" Type="http://schemas.openxmlformats.org/officeDocument/2006/relationships/tags" Target="../tags/tag137.xml"/><Relationship Id="rId140" Type="http://schemas.openxmlformats.org/officeDocument/2006/relationships/image" Target="../media/image27.png"/><Relationship Id="rId145" Type="http://schemas.openxmlformats.org/officeDocument/2006/relationships/oleObject" Target="../embeddings/oleObject8.bin"/><Relationship Id="rId1" Type="http://schemas.openxmlformats.org/officeDocument/2006/relationships/vmlDrawing" Target="../drawings/vmlDrawing5.vml"/><Relationship Id="rId6" Type="http://schemas.openxmlformats.org/officeDocument/2006/relationships/tags" Target="../tags/tag11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49" Type="http://schemas.openxmlformats.org/officeDocument/2006/relationships/tags" Target="../tags/tag54.xml"/><Relationship Id="rId57" Type="http://schemas.openxmlformats.org/officeDocument/2006/relationships/tags" Target="../tags/tag62.xml"/><Relationship Id="rId106" Type="http://schemas.openxmlformats.org/officeDocument/2006/relationships/tags" Target="../tags/tag111.xml"/><Relationship Id="rId114" Type="http://schemas.openxmlformats.org/officeDocument/2006/relationships/tags" Target="../tags/tag119.xml"/><Relationship Id="rId119" Type="http://schemas.openxmlformats.org/officeDocument/2006/relationships/tags" Target="../tags/tag124.xml"/><Relationship Id="rId127" Type="http://schemas.openxmlformats.org/officeDocument/2006/relationships/tags" Target="../tags/tag132.xml"/><Relationship Id="rId10" Type="http://schemas.openxmlformats.org/officeDocument/2006/relationships/tags" Target="../tags/tag15.xml"/><Relationship Id="rId31" Type="http://schemas.openxmlformats.org/officeDocument/2006/relationships/tags" Target="../tags/tag36.xml"/><Relationship Id="rId44" Type="http://schemas.openxmlformats.org/officeDocument/2006/relationships/tags" Target="../tags/tag49.xml"/><Relationship Id="rId52" Type="http://schemas.openxmlformats.org/officeDocument/2006/relationships/tags" Target="../tags/tag57.xml"/><Relationship Id="rId60" Type="http://schemas.openxmlformats.org/officeDocument/2006/relationships/tags" Target="../tags/tag65.xml"/><Relationship Id="rId65" Type="http://schemas.openxmlformats.org/officeDocument/2006/relationships/tags" Target="../tags/tag70.xml"/><Relationship Id="rId73" Type="http://schemas.openxmlformats.org/officeDocument/2006/relationships/tags" Target="../tags/tag78.xml"/><Relationship Id="rId78" Type="http://schemas.openxmlformats.org/officeDocument/2006/relationships/tags" Target="../tags/tag83.xml"/><Relationship Id="rId81" Type="http://schemas.openxmlformats.org/officeDocument/2006/relationships/tags" Target="../tags/tag86.xml"/><Relationship Id="rId86" Type="http://schemas.openxmlformats.org/officeDocument/2006/relationships/tags" Target="../tags/tag91.xml"/><Relationship Id="rId94" Type="http://schemas.openxmlformats.org/officeDocument/2006/relationships/tags" Target="../tags/tag99.xml"/><Relationship Id="rId99" Type="http://schemas.openxmlformats.org/officeDocument/2006/relationships/tags" Target="../tags/tag104.xml"/><Relationship Id="rId101" Type="http://schemas.openxmlformats.org/officeDocument/2006/relationships/tags" Target="../tags/tag106.xml"/><Relationship Id="rId122" Type="http://schemas.openxmlformats.org/officeDocument/2006/relationships/tags" Target="../tags/tag127.xml"/><Relationship Id="rId130" Type="http://schemas.openxmlformats.org/officeDocument/2006/relationships/tags" Target="../tags/tag135.xml"/><Relationship Id="rId135" Type="http://schemas.openxmlformats.org/officeDocument/2006/relationships/slideLayout" Target="../slideLayouts/slideLayout11.xml"/><Relationship Id="rId143" Type="http://schemas.openxmlformats.org/officeDocument/2006/relationships/oleObject" Target="../embeddings/oleObject7.bin"/><Relationship Id="rId148" Type="http://schemas.openxmlformats.org/officeDocument/2006/relationships/image" Target="../media/image24.emf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39" Type="http://schemas.openxmlformats.org/officeDocument/2006/relationships/tags" Target="../tags/tag44.xml"/><Relationship Id="rId109" Type="http://schemas.openxmlformats.org/officeDocument/2006/relationships/tags" Target="../tags/tag114.xml"/><Relationship Id="rId34" Type="http://schemas.openxmlformats.org/officeDocument/2006/relationships/tags" Target="../tags/tag39.xml"/><Relationship Id="rId50" Type="http://schemas.openxmlformats.org/officeDocument/2006/relationships/tags" Target="../tags/tag55.xml"/><Relationship Id="rId55" Type="http://schemas.openxmlformats.org/officeDocument/2006/relationships/tags" Target="../tags/tag60.xml"/><Relationship Id="rId76" Type="http://schemas.openxmlformats.org/officeDocument/2006/relationships/tags" Target="../tags/tag81.xml"/><Relationship Id="rId97" Type="http://schemas.openxmlformats.org/officeDocument/2006/relationships/tags" Target="../tags/tag102.xml"/><Relationship Id="rId104" Type="http://schemas.openxmlformats.org/officeDocument/2006/relationships/tags" Target="../tags/tag109.xml"/><Relationship Id="rId120" Type="http://schemas.openxmlformats.org/officeDocument/2006/relationships/tags" Target="../tags/tag125.xml"/><Relationship Id="rId125" Type="http://schemas.openxmlformats.org/officeDocument/2006/relationships/tags" Target="../tags/tag130.xml"/><Relationship Id="rId141" Type="http://schemas.openxmlformats.org/officeDocument/2006/relationships/oleObject" Target="../embeddings/oleObject6.bin"/><Relationship Id="rId146" Type="http://schemas.openxmlformats.org/officeDocument/2006/relationships/image" Target="../media/image23.emf"/><Relationship Id="rId7" Type="http://schemas.openxmlformats.org/officeDocument/2006/relationships/tags" Target="../tags/tag12.xml"/><Relationship Id="rId71" Type="http://schemas.openxmlformats.org/officeDocument/2006/relationships/tags" Target="../tags/tag76.xml"/><Relationship Id="rId92" Type="http://schemas.openxmlformats.org/officeDocument/2006/relationships/tags" Target="../tags/tag97.xml"/><Relationship Id="rId2" Type="http://schemas.openxmlformats.org/officeDocument/2006/relationships/tags" Target="../tags/tag7.xml"/><Relationship Id="rId29" Type="http://schemas.openxmlformats.org/officeDocument/2006/relationships/tags" Target="../tags/tag34.xml"/><Relationship Id="rId24" Type="http://schemas.openxmlformats.org/officeDocument/2006/relationships/tags" Target="../tags/tag29.xml"/><Relationship Id="rId40" Type="http://schemas.openxmlformats.org/officeDocument/2006/relationships/tags" Target="../tags/tag45.xml"/><Relationship Id="rId45" Type="http://schemas.openxmlformats.org/officeDocument/2006/relationships/tags" Target="../tags/tag50.xml"/><Relationship Id="rId66" Type="http://schemas.openxmlformats.org/officeDocument/2006/relationships/tags" Target="../tags/tag71.xml"/><Relationship Id="rId87" Type="http://schemas.openxmlformats.org/officeDocument/2006/relationships/tags" Target="../tags/tag92.xml"/><Relationship Id="rId110" Type="http://schemas.openxmlformats.org/officeDocument/2006/relationships/tags" Target="../tags/tag115.xml"/><Relationship Id="rId115" Type="http://schemas.openxmlformats.org/officeDocument/2006/relationships/tags" Target="../tags/tag120.xml"/><Relationship Id="rId131" Type="http://schemas.openxmlformats.org/officeDocument/2006/relationships/tags" Target="../tags/tag136.xml"/><Relationship Id="rId136" Type="http://schemas.openxmlformats.org/officeDocument/2006/relationships/oleObject" Target="../embeddings/oleObject5.bin"/><Relationship Id="rId61" Type="http://schemas.openxmlformats.org/officeDocument/2006/relationships/tags" Target="../tags/tag66.xml"/><Relationship Id="rId82" Type="http://schemas.openxmlformats.org/officeDocument/2006/relationships/tags" Target="../tags/tag87.xml"/><Relationship Id="rId19" Type="http://schemas.openxmlformats.org/officeDocument/2006/relationships/tags" Target="../tags/tag24.xml"/><Relationship Id="rId14" Type="http://schemas.openxmlformats.org/officeDocument/2006/relationships/tags" Target="../tags/tag19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56" Type="http://schemas.openxmlformats.org/officeDocument/2006/relationships/tags" Target="../tags/tag61.xml"/><Relationship Id="rId77" Type="http://schemas.openxmlformats.org/officeDocument/2006/relationships/tags" Target="../tags/tag82.xml"/><Relationship Id="rId100" Type="http://schemas.openxmlformats.org/officeDocument/2006/relationships/tags" Target="../tags/tag105.xml"/><Relationship Id="rId105" Type="http://schemas.openxmlformats.org/officeDocument/2006/relationships/tags" Target="../tags/tag110.xml"/><Relationship Id="rId126" Type="http://schemas.openxmlformats.org/officeDocument/2006/relationships/tags" Target="../tags/tag131.xml"/><Relationship Id="rId147" Type="http://schemas.openxmlformats.org/officeDocument/2006/relationships/oleObject" Target="../embeddings/oleObject9.bin"/><Relationship Id="rId8" Type="http://schemas.openxmlformats.org/officeDocument/2006/relationships/tags" Target="../tags/tag13.xml"/><Relationship Id="rId51" Type="http://schemas.openxmlformats.org/officeDocument/2006/relationships/tags" Target="../tags/tag56.xml"/><Relationship Id="rId72" Type="http://schemas.openxmlformats.org/officeDocument/2006/relationships/tags" Target="../tags/tag77.xml"/><Relationship Id="rId93" Type="http://schemas.openxmlformats.org/officeDocument/2006/relationships/tags" Target="../tags/tag98.xml"/><Relationship Id="rId98" Type="http://schemas.openxmlformats.org/officeDocument/2006/relationships/tags" Target="../tags/tag103.xml"/><Relationship Id="rId121" Type="http://schemas.openxmlformats.org/officeDocument/2006/relationships/tags" Target="../tags/tag126.xml"/><Relationship Id="rId14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tags" Target="../tags/tag153.xml"/><Relationship Id="rId18" Type="http://schemas.openxmlformats.org/officeDocument/2006/relationships/tags" Target="../tags/tag158.xml"/><Relationship Id="rId26" Type="http://schemas.openxmlformats.org/officeDocument/2006/relationships/tags" Target="../tags/tag166.xml"/><Relationship Id="rId39" Type="http://schemas.openxmlformats.org/officeDocument/2006/relationships/tags" Target="../tags/tag179.xml"/><Relationship Id="rId3" Type="http://schemas.openxmlformats.org/officeDocument/2006/relationships/tags" Target="../tags/tag143.xml"/><Relationship Id="rId21" Type="http://schemas.openxmlformats.org/officeDocument/2006/relationships/tags" Target="../tags/tag161.xml"/><Relationship Id="rId34" Type="http://schemas.openxmlformats.org/officeDocument/2006/relationships/tags" Target="../tags/tag174.xml"/><Relationship Id="rId42" Type="http://schemas.openxmlformats.org/officeDocument/2006/relationships/slideLayout" Target="../slideLayouts/slideLayout11.xml"/><Relationship Id="rId47" Type="http://schemas.openxmlformats.org/officeDocument/2006/relationships/image" Target="../media/image28.png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17" Type="http://schemas.openxmlformats.org/officeDocument/2006/relationships/tags" Target="../tags/tag157.xml"/><Relationship Id="rId25" Type="http://schemas.openxmlformats.org/officeDocument/2006/relationships/tags" Target="../tags/tag165.xml"/><Relationship Id="rId33" Type="http://schemas.openxmlformats.org/officeDocument/2006/relationships/tags" Target="../tags/tag173.xml"/><Relationship Id="rId38" Type="http://schemas.openxmlformats.org/officeDocument/2006/relationships/tags" Target="../tags/tag178.xml"/><Relationship Id="rId46" Type="http://schemas.openxmlformats.org/officeDocument/2006/relationships/chart" Target="../charts/chart1.xml"/><Relationship Id="rId2" Type="http://schemas.openxmlformats.org/officeDocument/2006/relationships/tags" Target="../tags/tag142.xml"/><Relationship Id="rId16" Type="http://schemas.openxmlformats.org/officeDocument/2006/relationships/tags" Target="../tags/tag156.xml"/><Relationship Id="rId20" Type="http://schemas.openxmlformats.org/officeDocument/2006/relationships/tags" Target="../tags/tag160.xml"/><Relationship Id="rId29" Type="http://schemas.openxmlformats.org/officeDocument/2006/relationships/tags" Target="../tags/tag169.xml"/><Relationship Id="rId41" Type="http://schemas.openxmlformats.org/officeDocument/2006/relationships/tags" Target="../tags/tag181.xml"/><Relationship Id="rId1" Type="http://schemas.openxmlformats.org/officeDocument/2006/relationships/vmlDrawing" Target="../drawings/vmlDrawing7.v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24" Type="http://schemas.openxmlformats.org/officeDocument/2006/relationships/tags" Target="../tags/tag164.xml"/><Relationship Id="rId32" Type="http://schemas.openxmlformats.org/officeDocument/2006/relationships/tags" Target="../tags/tag172.xml"/><Relationship Id="rId37" Type="http://schemas.openxmlformats.org/officeDocument/2006/relationships/tags" Target="../tags/tag177.xml"/><Relationship Id="rId40" Type="http://schemas.openxmlformats.org/officeDocument/2006/relationships/tags" Target="../tags/tag180.xml"/><Relationship Id="rId45" Type="http://schemas.openxmlformats.org/officeDocument/2006/relationships/image" Target="../media/image20.emf"/><Relationship Id="rId5" Type="http://schemas.openxmlformats.org/officeDocument/2006/relationships/tags" Target="../tags/tag145.xml"/><Relationship Id="rId15" Type="http://schemas.openxmlformats.org/officeDocument/2006/relationships/tags" Target="../tags/tag155.xml"/><Relationship Id="rId23" Type="http://schemas.openxmlformats.org/officeDocument/2006/relationships/tags" Target="../tags/tag163.xml"/><Relationship Id="rId28" Type="http://schemas.openxmlformats.org/officeDocument/2006/relationships/tags" Target="../tags/tag168.xml"/><Relationship Id="rId36" Type="http://schemas.openxmlformats.org/officeDocument/2006/relationships/tags" Target="../tags/tag176.xml"/><Relationship Id="rId10" Type="http://schemas.openxmlformats.org/officeDocument/2006/relationships/tags" Target="../tags/tag150.xml"/><Relationship Id="rId19" Type="http://schemas.openxmlformats.org/officeDocument/2006/relationships/tags" Target="../tags/tag159.xml"/><Relationship Id="rId31" Type="http://schemas.openxmlformats.org/officeDocument/2006/relationships/tags" Target="../tags/tag171.xml"/><Relationship Id="rId44" Type="http://schemas.openxmlformats.org/officeDocument/2006/relationships/oleObject" Target="../embeddings/oleObject11.bin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tags" Target="../tags/tag154.xml"/><Relationship Id="rId22" Type="http://schemas.openxmlformats.org/officeDocument/2006/relationships/tags" Target="../tags/tag162.xml"/><Relationship Id="rId27" Type="http://schemas.openxmlformats.org/officeDocument/2006/relationships/tags" Target="../tags/tag167.xml"/><Relationship Id="rId30" Type="http://schemas.openxmlformats.org/officeDocument/2006/relationships/tags" Target="../tags/tag170.xml"/><Relationship Id="rId35" Type="http://schemas.openxmlformats.org/officeDocument/2006/relationships/tags" Target="../tags/tag175.xml"/><Relationship Id="rId43" Type="http://schemas.openxmlformats.org/officeDocument/2006/relationships/notesSlide" Target="../notesSlides/notesSlide1.xml"/><Relationship Id="rId48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tags" Target="../tags/tag182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png"/><Relationship Id="rId11" Type="http://schemas.openxmlformats.org/officeDocument/2006/relationships/image" Target="../media/image27.png"/><Relationship Id="rId5" Type="http://schemas.openxmlformats.org/officeDocument/2006/relationships/image" Target="../media/image20.emf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image" Target="../media/image20.emf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12" Type="http://schemas.openxmlformats.org/officeDocument/2006/relationships/oleObject" Target="../embeddings/oleObject13.bin"/><Relationship Id="rId2" Type="http://schemas.openxmlformats.org/officeDocument/2006/relationships/tags" Target="../tags/tag183.xml"/><Relationship Id="rId1" Type="http://schemas.openxmlformats.org/officeDocument/2006/relationships/vmlDrawing" Target="../drawings/vmlDrawing9.vml"/><Relationship Id="rId6" Type="http://schemas.openxmlformats.org/officeDocument/2006/relationships/tags" Target="../tags/tag187.xml"/><Relationship Id="rId11" Type="http://schemas.openxmlformats.org/officeDocument/2006/relationships/slideLayout" Target="../slideLayouts/slideLayout11.xml"/><Relationship Id="rId5" Type="http://schemas.openxmlformats.org/officeDocument/2006/relationships/tags" Target="../tags/tag186.xml"/><Relationship Id="rId15" Type="http://schemas.openxmlformats.org/officeDocument/2006/relationships/image" Target="../media/image46.emf"/><Relationship Id="rId10" Type="http://schemas.openxmlformats.org/officeDocument/2006/relationships/tags" Target="../tags/tag191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1.png"/><Relationship Id="rId2" Type="http://schemas.openxmlformats.org/officeDocument/2006/relationships/tags" Target="../tags/tag19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tags" Target="../tags/tag193.xml"/><Relationship Id="rId16" Type="http://schemas.openxmlformats.org/officeDocument/2006/relationships/image" Target="../media/image64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20.emf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7" Type="http://schemas.openxmlformats.org/officeDocument/2006/relationships/image" Target="../media/image67.png"/><Relationship Id="rId2" Type="http://schemas.openxmlformats.org/officeDocument/2006/relationships/tags" Target="../tags/tag19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Pratique de l'économie</a:t>
            </a:r>
            <a:br>
              <a:rPr lang="fr-FR" dirty="0"/>
            </a:br>
            <a:r>
              <a:rPr lang="fr-FR" dirty="0"/>
              <a:t>de l'industrie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181047" y="5702089"/>
            <a:ext cx="2654272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r>
              <a:rPr lang="fr-FR">
                <a:latin typeface="+mn-lt"/>
              </a:rPr>
              <a:t>ECOLE NORMALE SUPERIEURE – OCTOBRE 2016 / JANVIER 2017</a:t>
            </a:r>
            <a:endParaRPr lang="en-US" dirty="0">
              <a:latin typeface="+mn-lt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5702089"/>
            <a:ext cx="2526909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+mn-lt"/>
              </a:rPr>
              <a:t>YANN DELABRIERE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48054" y="5702089"/>
            <a:ext cx="984019" cy="273844"/>
          </a:xfrm>
          <a:prstGeom prst="rect">
            <a:avLst/>
          </a:prstGeom>
        </p:spPr>
        <p:txBody>
          <a:bodyPr anchor="ctr" anchorCtr="0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fld id="{6113E31D-E2AB-40D1-8B51-AFA5AFEF393A}" type="slidenum">
              <a:rPr lang="en-US" smtClean="0">
                <a:latin typeface="+mn-lt"/>
              </a:rPr>
              <a:pPr/>
              <a:t>1</a:t>
            </a:fld>
            <a:endParaRPr lang="en-US" dirty="0">
              <a:latin typeface="+mn-lt"/>
            </a:endParaRPr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0" dirty="0">
                <a:latin typeface="+mn-lt"/>
              </a:rPr>
              <a:t>Cours du 9 décembre 2016</a:t>
            </a:r>
          </a:p>
        </p:txBody>
      </p:sp>
      <p:sp>
        <p:nvSpPr>
          <p:cNvPr id="9" name="Espace réservé de la date 3"/>
          <p:cNvSpPr txBox="1">
            <a:spLocks/>
          </p:cNvSpPr>
          <p:nvPr/>
        </p:nvSpPr>
        <p:spPr>
          <a:xfrm>
            <a:off x="5828044" y="6459786"/>
            <a:ext cx="3007275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10" name="Espace réservé du pied de page 4"/>
          <p:cNvSpPr txBox="1">
            <a:spLocks/>
          </p:cNvSpPr>
          <p:nvPr/>
        </p:nvSpPr>
        <p:spPr>
          <a:xfrm>
            <a:off x="342900" y="6459786"/>
            <a:ext cx="2526909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11" name="Espace réservé du numéro de diapositive 5"/>
          <p:cNvSpPr txBox="1">
            <a:spLocks/>
          </p:cNvSpPr>
          <p:nvPr/>
        </p:nvSpPr>
        <p:spPr>
          <a:xfrm>
            <a:off x="3948054" y="6459786"/>
            <a:ext cx="984019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2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" name="Object 46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" name="think-cell Slide" r:id="rId136" imgW="270" imgH="270" progId="TCLayout.ActiveDocument.1">
                  <p:embed/>
                </p:oleObj>
              </mc:Choice>
              <mc:Fallback>
                <p:oleObj name="think-cell Slide" r:id="rId136" imgW="270" imgH="270" progId="TCLayout.ActiveDocument.1">
                  <p:embed/>
                  <p:pic>
                    <p:nvPicPr>
                      <p:cNvPr id="470" name="Object 469" hidden="1"/>
                      <p:cNvPicPr/>
                      <p:nvPr/>
                    </p:nvPicPr>
                    <p:blipFill>
                      <a:blip r:embed="rId1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9" name="Rectangle 468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MS PGothic"/>
              <a:cs typeface="Arial"/>
              <a:sym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951" y="1853912"/>
            <a:ext cx="8610600" cy="3717925"/>
            <a:chOff x="665163" y="2509838"/>
            <a:chExt cx="8610600" cy="3717925"/>
          </a:xfrm>
          <a:solidFill>
            <a:schemeClr val="bg2">
              <a:lumMod val="95000"/>
            </a:schemeClr>
          </a:solidFill>
        </p:grpSpPr>
        <p:grpSp>
          <p:nvGrpSpPr>
            <p:cNvPr id="7" name="Group 6"/>
            <p:cNvGrpSpPr/>
            <p:nvPr/>
          </p:nvGrpSpPr>
          <p:grpSpPr>
            <a:xfrm>
              <a:off x="665163" y="2509838"/>
              <a:ext cx="8610600" cy="3717925"/>
              <a:chOff x="665163" y="2509838"/>
              <a:chExt cx="8610600" cy="3717925"/>
            </a:xfrm>
            <a:grpFill/>
          </p:grpSpPr>
          <p:grpSp>
            <p:nvGrpSpPr>
              <p:cNvPr id="60" name="Group 59"/>
              <p:cNvGrpSpPr>
                <a:grpSpLocks/>
              </p:cNvGrpSpPr>
              <p:nvPr>
                <p:custDataLst>
                  <p:tags r:id="rId131"/>
                </p:custDataLst>
              </p:nvPr>
            </p:nvGrpSpPr>
            <p:grpSpPr>
              <a:xfrm>
                <a:off x="5402263" y="4044951"/>
                <a:ext cx="466725" cy="544512"/>
                <a:chOff x="6392864" y="4495007"/>
                <a:chExt cx="1801474" cy="2120106"/>
              </a:xfrm>
              <a:grpFill/>
            </p:grpSpPr>
            <p:sp>
              <p:nvSpPr>
                <p:cNvPr id="412" name="Freeform 35"/>
                <p:cNvSpPr>
                  <a:spLocks/>
                </p:cNvSpPr>
                <p:nvPr>
                  <p:custDataLst>
                    <p:tags r:id="rId133"/>
                  </p:custDataLst>
                </p:nvPr>
              </p:nvSpPr>
              <p:spPr bwMode="auto">
                <a:xfrm>
                  <a:off x="6678757" y="5683793"/>
                  <a:ext cx="1242630" cy="931320"/>
                </a:xfrm>
                <a:custGeom>
                  <a:avLst/>
                  <a:gdLst>
                    <a:gd name="T0" fmla="*/ 414867 w 216"/>
                    <a:gd name="T1" fmla="*/ 250182 h 296"/>
                    <a:gd name="T2" fmla="*/ 432153 w 216"/>
                    <a:gd name="T3" fmla="*/ 176599 h 296"/>
                    <a:gd name="T4" fmla="*/ 466725 w 216"/>
                    <a:gd name="T5" fmla="*/ 161882 h 296"/>
                    <a:gd name="T6" fmla="*/ 466725 w 216"/>
                    <a:gd name="T7" fmla="*/ 147166 h 296"/>
                    <a:gd name="T8" fmla="*/ 449439 w 216"/>
                    <a:gd name="T9" fmla="*/ 132449 h 296"/>
                    <a:gd name="T10" fmla="*/ 414867 w 216"/>
                    <a:gd name="T11" fmla="*/ 29433 h 296"/>
                    <a:gd name="T12" fmla="*/ 380294 w 216"/>
                    <a:gd name="T13" fmla="*/ 14717 h 296"/>
                    <a:gd name="T14" fmla="*/ 380294 w 216"/>
                    <a:gd name="T15" fmla="*/ 0 h 296"/>
                    <a:gd name="T16" fmla="*/ 345722 w 216"/>
                    <a:gd name="T17" fmla="*/ 29433 h 296"/>
                    <a:gd name="T18" fmla="*/ 311150 w 216"/>
                    <a:gd name="T19" fmla="*/ 29433 h 296"/>
                    <a:gd name="T20" fmla="*/ 86431 w 216"/>
                    <a:gd name="T21" fmla="*/ 29433 h 296"/>
                    <a:gd name="T22" fmla="*/ 86431 w 216"/>
                    <a:gd name="T23" fmla="*/ 88299 h 296"/>
                    <a:gd name="T24" fmla="*/ 51858 w 216"/>
                    <a:gd name="T25" fmla="*/ 88299 h 296"/>
                    <a:gd name="T26" fmla="*/ 51858 w 216"/>
                    <a:gd name="T27" fmla="*/ 103016 h 296"/>
                    <a:gd name="T28" fmla="*/ 51858 w 216"/>
                    <a:gd name="T29" fmla="*/ 191315 h 296"/>
                    <a:gd name="T30" fmla="*/ 51858 w 216"/>
                    <a:gd name="T31" fmla="*/ 206032 h 296"/>
                    <a:gd name="T32" fmla="*/ 34572 w 216"/>
                    <a:gd name="T33" fmla="*/ 206032 h 296"/>
                    <a:gd name="T34" fmla="*/ 0 w 216"/>
                    <a:gd name="T35" fmla="*/ 279615 h 296"/>
                    <a:gd name="T36" fmla="*/ 34572 w 216"/>
                    <a:gd name="T37" fmla="*/ 323764 h 296"/>
                    <a:gd name="T38" fmla="*/ 17286 w 216"/>
                    <a:gd name="T39" fmla="*/ 338481 h 296"/>
                    <a:gd name="T40" fmla="*/ 51858 w 216"/>
                    <a:gd name="T41" fmla="*/ 367914 h 296"/>
                    <a:gd name="T42" fmla="*/ 51858 w 216"/>
                    <a:gd name="T43" fmla="*/ 397347 h 296"/>
                    <a:gd name="T44" fmla="*/ 86431 w 216"/>
                    <a:gd name="T45" fmla="*/ 412064 h 296"/>
                    <a:gd name="T46" fmla="*/ 172861 w 216"/>
                    <a:gd name="T47" fmla="*/ 500363 h 296"/>
                    <a:gd name="T48" fmla="*/ 190147 w 216"/>
                    <a:gd name="T49" fmla="*/ 515080 h 296"/>
                    <a:gd name="T50" fmla="*/ 224719 w 216"/>
                    <a:gd name="T51" fmla="*/ 515080 h 296"/>
                    <a:gd name="T52" fmla="*/ 259292 w 216"/>
                    <a:gd name="T53" fmla="*/ 544513 h 296"/>
                    <a:gd name="T54" fmla="*/ 293864 w 216"/>
                    <a:gd name="T55" fmla="*/ 544513 h 296"/>
                    <a:gd name="T56" fmla="*/ 345722 w 216"/>
                    <a:gd name="T57" fmla="*/ 529796 h 296"/>
                    <a:gd name="T58" fmla="*/ 363008 w 216"/>
                    <a:gd name="T59" fmla="*/ 515080 h 296"/>
                    <a:gd name="T60" fmla="*/ 397581 w 216"/>
                    <a:gd name="T61" fmla="*/ 515080 h 296"/>
                    <a:gd name="T62" fmla="*/ 397581 w 216"/>
                    <a:gd name="T63" fmla="*/ 500363 h 296"/>
                    <a:gd name="T64" fmla="*/ 380294 w 216"/>
                    <a:gd name="T65" fmla="*/ 485647 h 296"/>
                    <a:gd name="T66" fmla="*/ 345722 w 216"/>
                    <a:gd name="T67" fmla="*/ 441497 h 296"/>
                    <a:gd name="T68" fmla="*/ 328436 w 216"/>
                    <a:gd name="T69" fmla="*/ 426780 h 296"/>
                    <a:gd name="T70" fmla="*/ 328436 w 216"/>
                    <a:gd name="T71" fmla="*/ 412064 h 296"/>
                    <a:gd name="T72" fmla="*/ 345722 w 216"/>
                    <a:gd name="T73" fmla="*/ 412064 h 296"/>
                    <a:gd name="T74" fmla="*/ 363008 w 216"/>
                    <a:gd name="T75" fmla="*/ 353198 h 296"/>
                    <a:gd name="T76" fmla="*/ 414867 w 216"/>
                    <a:gd name="T77" fmla="*/ 279615 h 296"/>
                    <a:gd name="T78" fmla="*/ 414867 w 216"/>
                    <a:gd name="T79" fmla="*/ 250182 h 29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16"/>
                    <a:gd name="T121" fmla="*/ 0 h 296"/>
                    <a:gd name="T122" fmla="*/ 216 w 216"/>
                    <a:gd name="T123" fmla="*/ 296 h 296"/>
                    <a:gd name="connsiteX0" fmla="*/ 8889 w 10000"/>
                    <a:gd name="connsiteY0" fmla="*/ 4325 h 9730"/>
                    <a:gd name="connsiteX1" fmla="*/ 9259 w 10000"/>
                    <a:gd name="connsiteY1" fmla="*/ 2973 h 9730"/>
                    <a:gd name="connsiteX2" fmla="*/ 10000 w 10000"/>
                    <a:gd name="connsiteY2" fmla="*/ 2703 h 9730"/>
                    <a:gd name="connsiteX3" fmla="*/ 10000 w 10000"/>
                    <a:gd name="connsiteY3" fmla="*/ 2433 h 9730"/>
                    <a:gd name="connsiteX4" fmla="*/ 9630 w 10000"/>
                    <a:gd name="connsiteY4" fmla="*/ 2162 h 9730"/>
                    <a:gd name="connsiteX5" fmla="*/ 8889 w 10000"/>
                    <a:gd name="connsiteY5" fmla="*/ 271 h 9730"/>
                    <a:gd name="connsiteX6" fmla="*/ 8148 w 10000"/>
                    <a:gd name="connsiteY6" fmla="*/ 0 h 9730"/>
                    <a:gd name="connsiteX7" fmla="*/ 7407 w 10000"/>
                    <a:gd name="connsiteY7" fmla="*/ 271 h 9730"/>
                    <a:gd name="connsiteX8" fmla="*/ 6667 w 10000"/>
                    <a:gd name="connsiteY8" fmla="*/ 271 h 9730"/>
                    <a:gd name="connsiteX9" fmla="*/ 1852 w 10000"/>
                    <a:gd name="connsiteY9" fmla="*/ 271 h 9730"/>
                    <a:gd name="connsiteX10" fmla="*/ 1852 w 10000"/>
                    <a:gd name="connsiteY10" fmla="*/ 1352 h 9730"/>
                    <a:gd name="connsiteX11" fmla="*/ 1111 w 10000"/>
                    <a:gd name="connsiteY11" fmla="*/ 1352 h 9730"/>
                    <a:gd name="connsiteX12" fmla="*/ 1111 w 10000"/>
                    <a:gd name="connsiteY12" fmla="*/ 1622 h 9730"/>
                    <a:gd name="connsiteX13" fmla="*/ 1111 w 10000"/>
                    <a:gd name="connsiteY13" fmla="*/ 3244 h 9730"/>
                    <a:gd name="connsiteX14" fmla="*/ 1111 w 10000"/>
                    <a:gd name="connsiteY14" fmla="*/ 3514 h 9730"/>
                    <a:gd name="connsiteX15" fmla="*/ 741 w 10000"/>
                    <a:gd name="connsiteY15" fmla="*/ 3514 h 9730"/>
                    <a:gd name="connsiteX16" fmla="*/ 0 w 10000"/>
                    <a:gd name="connsiteY16" fmla="*/ 4865 h 9730"/>
                    <a:gd name="connsiteX17" fmla="*/ 741 w 10000"/>
                    <a:gd name="connsiteY17" fmla="*/ 5676 h 9730"/>
                    <a:gd name="connsiteX18" fmla="*/ 370 w 10000"/>
                    <a:gd name="connsiteY18" fmla="*/ 5946 h 9730"/>
                    <a:gd name="connsiteX19" fmla="*/ 1111 w 10000"/>
                    <a:gd name="connsiteY19" fmla="*/ 6487 h 9730"/>
                    <a:gd name="connsiteX20" fmla="*/ 1111 w 10000"/>
                    <a:gd name="connsiteY20" fmla="*/ 7027 h 9730"/>
                    <a:gd name="connsiteX21" fmla="*/ 1852 w 10000"/>
                    <a:gd name="connsiteY21" fmla="*/ 7298 h 9730"/>
                    <a:gd name="connsiteX22" fmla="*/ 3704 w 10000"/>
                    <a:gd name="connsiteY22" fmla="*/ 8919 h 9730"/>
                    <a:gd name="connsiteX23" fmla="*/ 4074 w 10000"/>
                    <a:gd name="connsiteY23" fmla="*/ 9189 h 9730"/>
                    <a:gd name="connsiteX24" fmla="*/ 4815 w 10000"/>
                    <a:gd name="connsiteY24" fmla="*/ 9189 h 9730"/>
                    <a:gd name="connsiteX25" fmla="*/ 5556 w 10000"/>
                    <a:gd name="connsiteY25" fmla="*/ 9730 h 9730"/>
                    <a:gd name="connsiteX26" fmla="*/ 6296 w 10000"/>
                    <a:gd name="connsiteY26" fmla="*/ 9730 h 9730"/>
                    <a:gd name="connsiteX27" fmla="*/ 7407 w 10000"/>
                    <a:gd name="connsiteY27" fmla="*/ 9460 h 9730"/>
                    <a:gd name="connsiteX28" fmla="*/ 7778 w 10000"/>
                    <a:gd name="connsiteY28" fmla="*/ 9189 h 9730"/>
                    <a:gd name="connsiteX29" fmla="*/ 8519 w 10000"/>
                    <a:gd name="connsiteY29" fmla="*/ 9189 h 9730"/>
                    <a:gd name="connsiteX30" fmla="*/ 8519 w 10000"/>
                    <a:gd name="connsiteY30" fmla="*/ 8919 h 9730"/>
                    <a:gd name="connsiteX31" fmla="*/ 8148 w 10000"/>
                    <a:gd name="connsiteY31" fmla="*/ 8649 h 9730"/>
                    <a:gd name="connsiteX32" fmla="*/ 7407 w 10000"/>
                    <a:gd name="connsiteY32" fmla="*/ 7838 h 9730"/>
                    <a:gd name="connsiteX33" fmla="*/ 7037 w 10000"/>
                    <a:gd name="connsiteY33" fmla="*/ 7568 h 9730"/>
                    <a:gd name="connsiteX34" fmla="*/ 7037 w 10000"/>
                    <a:gd name="connsiteY34" fmla="*/ 7298 h 9730"/>
                    <a:gd name="connsiteX35" fmla="*/ 7407 w 10000"/>
                    <a:gd name="connsiteY35" fmla="*/ 7298 h 9730"/>
                    <a:gd name="connsiteX36" fmla="*/ 7778 w 10000"/>
                    <a:gd name="connsiteY36" fmla="*/ 6216 h 9730"/>
                    <a:gd name="connsiteX37" fmla="*/ 8889 w 10000"/>
                    <a:gd name="connsiteY37" fmla="*/ 4865 h 9730"/>
                    <a:gd name="connsiteX38" fmla="*/ 8889 w 10000"/>
                    <a:gd name="connsiteY38" fmla="*/ 4325 h 9730"/>
                    <a:gd name="connsiteX0" fmla="*/ 8889 w 10000"/>
                    <a:gd name="connsiteY0" fmla="*/ 4166 h 9721"/>
                    <a:gd name="connsiteX1" fmla="*/ 9259 w 10000"/>
                    <a:gd name="connsiteY1" fmla="*/ 2776 h 9721"/>
                    <a:gd name="connsiteX2" fmla="*/ 10000 w 10000"/>
                    <a:gd name="connsiteY2" fmla="*/ 2499 h 9721"/>
                    <a:gd name="connsiteX3" fmla="*/ 10000 w 10000"/>
                    <a:gd name="connsiteY3" fmla="*/ 2222 h 9721"/>
                    <a:gd name="connsiteX4" fmla="*/ 9630 w 10000"/>
                    <a:gd name="connsiteY4" fmla="*/ 1943 h 9721"/>
                    <a:gd name="connsiteX5" fmla="*/ 8889 w 10000"/>
                    <a:gd name="connsiteY5" fmla="*/ 0 h 9721"/>
                    <a:gd name="connsiteX6" fmla="*/ 7407 w 10000"/>
                    <a:gd name="connsiteY6" fmla="*/ 0 h 9721"/>
                    <a:gd name="connsiteX7" fmla="*/ 6667 w 10000"/>
                    <a:gd name="connsiteY7" fmla="*/ 0 h 9721"/>
                    <a:gd name="connsiteX8" fmla="*/ 1852 w 10000"/>
                    <a:gd name="connsiteY8" fmla="*/ 0 h 9721"/>
                    <a:gd name="connsiteX9" fmla="*/ 1852 w 10000"/>
                    <a:gd name="connsiteY9" fmla="*/ 1111 h 9721"/>
                    <a:gd name="connsiteX10" fmla="*/ 1111 w 10000"/>
                    <a:gd name="connsiteY10" fmla="*/ 1111 h 9721"/>
                    <a:gd name="connsiteX11" fmla="*/ 1111 w 10000"/>
                    <a:gd name="connsiteY11" fmla="*/ 1388 h 9721"/>
                    <a:gd name="connsiteX12" fmla="*/ 1111 w 10000"/>
                    <a:gd name="connsiteY12" fmla="*/ 3055 h 9721"/>
                    <a:gd name="connsiteX13" fmla="*/ 1111 w 10000"/>
                    <a:gd name="connsiteY13" fmla="*/ 3333 h 9721"/>
                    <a:gd name="connsiteX14" fmla="*/ 741 w 10000"/>
                    <a:gd name="connsiteY14" fmla="*/ 3333 h 9721"/>
                    <a:gd name="connsiteX15" fmla="*/ 0 w 10000"/>
                    <a:gd name="connsiteY15" fmla="*/ 4721 h 9721"/>
                    <a:gd name="connsiteX16" fmla="*/ 741 w 10000"/>
                    <a:gd name="connsiteY16" fmla="*/ 5555 h 9721"/>
                    <a:gd name="connsiteX17" fmla="*/ 370 w 10000"/>
                    <a:gd name="connsiteY17" fmla="*/ 5832 h 9721"/>
                    <a:gd name="connsiteX18" fmla="*/ 1111 w 10000"/>
                    <a:gd name="connsiteY18" fmla="*/ 6388 h 9721"/>
                    <a:gd name="connsiteX19" fmla="*/ 1111 w 10000"/>
                    <a:gd name="connsiteY19" fmla="*/ 6943 h 9721"/>
                    <a:gd name="connsiteX20" fmla="*/ 1852 w 10000"/>
                    <a:gd name="connsiteY20" fmla="*/ 7222 h 9721"/>
                    <a:gd name="connsiteX21" fmla="*/ 3704 w 10000"/>
                    <a:gd name="connsiteY21" fmla="*/ 8887 h 9721"/>
                    <a:gd name="connsiteX22" fmla="*/ 4074 w 10000"/>
                    <a:gd name="connsiteY22" fmla="*/ 9165 h 9721"/>
                    <a:gd name="connsiteX23" fmla="*/ 4815 w 10000"/>
                    <a:gd name="connsiteY23" fmla="*/ 9165 h 9721"/>
                    <a:gd name="connsiteX24" fmla="*/ 5556 w 10000"/>
                    <a:gd name="connsiteY24" fmla="*/ 9721 h 9721"/>
                    <a:gd name="connsiteX25" fmla="*/ 6296 w 10000"/>
                    <a:gd name="connsiteY25" fmla="*/ 9721 h 9721"/>
                    <a:gd name="connsiteX26" fmla="*/ 7407 w 10000"/>
                    <a:gd name="connsiteY26" fmla="*/ 9444 h 9721"/>
                    <a:gd name="connsiteX27" fmla="*/ 7778 w 10000"/>
                    <a:gd name="connsiteY27" fmla="*/ 9165 h 9721"/>
                    <a:gd name="connsiteX28" fmla="*/ 8519 w 10000"/>
                    <a:gd name="connsiteY28" fmla="*/ 9165 h 9721"/>
                    <a:gd name="connsiteX29" fmla="*/ 8519 w 10000"/>
                    <a:gd name="connsiteY29" fmla="*/ 8887 h 9721"/>
                    <a:gd name="connsiteX30" fmla="*/ 8148 w 10000"/>
                    <a:gd name="connsiteY30" fmla="*/ 8610 h 9721"/>
                    <a:gd name="connsiteX31" fmla="*/ 7407 w 10000"/>
                    <a:gd name="connsiteY31" fmla="*/ 7776 h 9721"/>
                    <a:gd name="connsiteX32" fmla="*/ 7037 w 10000"/>
                    <a:gd name="connsiteY32" fmla="*/ 7499 h 9721"/>
                    <a:gd name="connsiteX33" fmla="*/ 7037 w 10000"/>
                    <a:gd name="connsiteY33" fmla="*/ 7222 h 9721"/>
                    <a:gd name="connsiteX34" fmla="*/ 7407 w 10000"/>
                    <a:gd name="connsiteY34" fmla="*/ 7222 h 9721"/>
                    <a:gd name="connsiteX35" fmla="*/ 7778 w 10000"/>
                    <a:gd name="connsiteY35" fmla="*/ 6109 h 9721"/>
                    <a:gd name="connsiteX36" fmla="*/ 8889 w 10000"/>
                    <a:gd name="connsiteY36" fmla="*/ 4721 h 9721"/>
                    <a:gd name="connsiteX37" fmla="*/ 8889 w 10000"/>
                    <a:gd name="connsiteY37" fmla="*/ 4166 h 9721"/>
                    <a:gd name="connsiteX0" fmla="*/ 8889 w 10000"/>
                    <a:gd name="connsiteY0" fmla="*/ 4286 h 10000"/>
                    <a:gd name="connsiteX1" fmla="*/ 9259 w 10000"/>
                    <a:gd name="connsiteY1" fmla="*/ 2856 h 10000"/>
                    <a:gd name="connsiteX2" fmla="*/ 10000 w 10000"/>
                    <a:gd name="connsiteY2" fmla="*/ 2571 h 10000"/>
                    <a:gd name="connsiteX3" fmla="*/ 10000 w 10000"/>
                    <a:gd name="connsiteY3" fmla="*/ 2286 h 10000"/>
                    <a:gd name="connsiteX4" fmla="*/ 9630 w 10000"/>
                    <a:gd name="connsiteY4" fmla="*/ 1999 h 10000"/>
                    <a:gd name="connsiteX5" fmla="*/ 7407 w 10000"/>
                    <a:gd name="connsiteY5" fmla="*/ 0 h 10000"/>
                    <a:gd name="connsiteX6" fmla="*/ 6667 w 10000"/>
                    <a:gd name="connsiteY6" fmla="*/ 0 h 10000"/>
                    <a:gd name="connsiteX7" fmla="*/ 1852 w 10000"/>
                    <a:gd name="connsiteY7" fmla="*/ 0 h 10000"/>
                    <a:gd name="connsiteX8" fmla="*/ 1852 w 10000"/>
                    <a:gd name="connsiteY8" fmla="*/ 1143 h 10000"/>
                    <a:gd name="connsiteX9" fmla="*/ 1111 w 10000"/>
                    <a:gd name="connsiteY9" fmla="*/ 1143 h 10000"/>
                    <a:gd name="connsiteX10" fmla="*/ 1111 w 10000"/>
                    <a:gd name="connsiteY10" fmla="*/ 1428 h 10000"/>
                    <a:gd name="connsiteX11" fmla="*/ 1111 w 10000"/>
                    <a:gd name="connsiteY11" fmla="*/ 3143 h 10000"/>
                    <a:gd name="connsiteX12" fmla="*/ 1111 w 10000"/>
                    <a:gd name="connsiteY12" fmla="*/ 3429 h 10000"/>
                    <a:gd name="connsiteX13" fmla="*/ 741 w 10000"/>
                    <a:gd name="connsiteY13" fmla="*/ 3429 h 10000"/>
                    <a:gd name="connsiteX14" fmla="*/ 0 w 10000"/>
                    <a:gd name="connsiteY14" fmla="*/ 4856 h 10000"/>
                    <a:gd name="connsiteX15" fmla="*/ 741 w 10000"/>
                    <a:gd name="connsiteY15" fmla="*/ 5714 h 10000"/>
                    <a:gd name="connsiteX16" fmla="*/ 370 w 10000"/>
                    <a:gd name="connsiteY16" fmla="*/ 5999 h 10000"/>
                    <a:gd name="connsiteX17" fmla="*/ 1111 w 10000"/>
                    <a:gd name="connsiteY17" fmla="*/ 6571 h 10000"/>
                    <a:gd name="connsiteX18" fmla="*/ 1111 w 10000"/>
                    <a:gd name="connsiteY18" fmla="*/ 7142 h 10000"/>
                    <a:gd name="connsiteX19" fmla="*/ 1852 w 10000"/>
                    <a:gd name="connsiteY19" fmla="*/ 7429 h 10000"/>
                    <a:gd name="connsiteX20" fmla="*/ 3704 w 10000"/>
                    <a:gd name="connsiteY20" fmla="*/ 9142 h 10000"/>
                    <a:gd name="connsiteX21" fmla="*/ 4074 w 10000"/>
                    <a:gd name="connsiteY21" fmla="*/ 9428 h 10000"/>
                    <a:gd name="connsiteX22" fmla="*/ 4815 w 10000"/>
                    <a:gd name="connsiteY22" fmla="*/ 9428 h 10000"/>
                    <a:gd name="connsiteX23" fmla="*/ 5556 w 10000"/>
                    <a:gd name="connsiteY23" fmla="*/ 10000 h 10000"/>
                    <a:gd name="connsiteX24" fmla="*/ 6296 w 10000"/>
                    <a:gd name="connsiteY24" fmla="*/ 10000 h 10000"/>
                    <a:gd name="connsiteX25" fmla="*/ 7407 w 10000"/>
                    <a:gd name="connsiteY25" fmla="*/ 9715 h 10000"/>
                    <a:gd name="connsiteX26" fmla="*/ 7778 w 10000"/>
                    <a:gd name="connsiteY26" fmla="*/ 9428 h 10000"/>
                    <a:gd name="connsiteX27" fmla="*/ 8519 w 10000"/>
                    <a:gd name="connsiteY27" fmla="*/ 9428 h 10000"/>
                    <a:gd name="connsiteX28" fmla="*/ 8519 w 10000"/>
                    <a:gd name="connsiteY28" fmla="*/ 9142 h 10000"/>
                    <a:gd name="connsiteX29" fmla="*/ 8148 w 10000"/>
                    <a:gd name="connsiteY29" fmla="*/ 8857 h 10000"/>
                    <a:gd name="connsiteX30" fmla="*/ 7407 w 10000"/>
                    <a:gd name="connsiteY30" fmla="*/ 7999 h 10000"/>
                    <a:gd name="connsiteX31" fmla="*/ 7037 w 10000"/>
                    <a:gd name="connsiteY31" fmla="*/ 7714 h 10000"/>
                    <a:gd name="connsiteX32" fmla="*/ 7037 w 10000"/>
                    <a:gd name="connsiteY32" fmla="*/ 7429 h 10000"/>
                    <a:gd name="connsiteX33" fmla="*/ 7407 w 10000"/>
                    <a:gd name="connsiteY33" fmla="*/ 7429 h 10000"/>
                    <a:gd name="connsiteX34" fmla="*/ 7778 w 10000"/>
                    <a:gd name="connsiteY34" fmla="*/ 6284 h 10000"/>
                    <a:gd name="connsiteX35" fmla="*/ 8889 w 10000"/>
                    <a:gd name="connsiteY35" fmla="*/ 4856 h 10000"/>
                    <a:gd name="connsiteX36" fmla="*/ 8889 w 10000"/>
                    <a:gd name="connsiteY36" fmla="*/ 4286 h 10000"/>
                    <a:gd name="connsiteX0" fmla="*/ 8889 w 10000"/>
                    <a:gd name="connsiteY0" fmla="*/ 4286 h 10000"/>
                    <a:gd name="connsiteX1" fmla="*/ 9259 w 10000"/>
                    <a:gd name="connsiteY1" fmla="*/ 2856 h 10000"/>
                    <a:gd name="connsiteX2" fmla="*/ 10000 w 10000"/>
                    <a:gd name="connsiteY2" fmla="*/ 2571 h 10000"/>
                    <a:gd name="connsiteX3" fmla="*/ 10000 w 10000"/>
                    <a:gd name="connsiteY3" fmla="*/ 2286 h 10000"/>
                    <a:gd name="connsiteX4" fmla="*/ 7407 w 10000"/>
                    <a:gd name="connsiteY4" fmla="*/ 0 h 10000"/>
                    <a:gd name="connsiteX5" fmla="*/ 6667 w 10000"/>
                    <a:gd name="connsiteY5" fmla="*/ 0 h 10000"/>
                    <a:gd name="connsiteX6" fmla="*/ 1852 w 10000"/>
                    <a:gd name="connsiteY6" fmla="*/ 0 h 10000"/>
                    <a:gd name="connsiteX7" fmla="*/ 1852 w 10000"/>
                    <a:gd name="connsiteY7" fmla="*/ 1143 h 10000"/>
                    <a:gd name="connsiteX8" fmla="*/ 1111 w 10000"/>
                    <a:gd name="connsiteY8" fmla="*/ 1143 h 10000"/>
                    <a:gd name="connsiteX9" fmla="*/ 1111 w 10000"/>
                    <a:gd name="connsiteY9" fmla="*/ 1428 h 10000"/>
                    <a:gd name="connsiteX10" fmla="*/ 1111 w 10000"/>
                    <a:gd name="connsiteY10" fmla="*/ 3143 h 10000"/>
                    <a:gd name="connsiteX11" fmla="*/ 1111 w 10000"/>
                    <a:gd name="connsiteY11" fmla="*/ 3429 h 10000"/>
                    <a:gd name="connsiteX12" fmla="*/ 741 w 10000"/>
                    <a:gd name="connsiteY12" fmla="*/ 3429 h 10000"/>
                    <a:gd name="connsiteX13" fmla="*/ 0 w 10000"/>
                    <a:gd name="connsiteY13" fmla="*/ 4856 h 10000"/>
                    <a:gd name="connsiteX14" fmla="*/ 741 w 10000"/>
                    <a:gd name="connsiteY14" fmla="*/ 5714 h 10000"/>
                    <a:gd name="connsiteX15" fmla="*/ 370 w 10000"/>
                    <a:gd name="connsiteY15" fmla="*/ 5999 h 10000"/>
                    <a:gd name="connsiteX16" fmla="*/ 1111 w 10000"/>
                    <a:gd name="connsiteY16" fmla="*/ 6571 h 10000"/>
                    <a:gd name="connsiteX17" fmla="*/ 1111 w 10000"/>
                    <a:gd name="connsiteY17" fmla="*/ 7142 h 10000"/>
                    <a:gd name="connsiteX18" fmla="*/ 1852 w 10000"/>
                    <a:gd name="connsiteY18" fmla="*/ 7429 h 10000"/>
                    <a:gd name="connsiteX19" fmla="*/ 3704 w 10000"/>
                    <a:gd name="connsiteY19" fmla="*/ 9142 h 10000"/>
                    <a:gd name="connsiteX20" fmla="*/ 4074 w 10000"/>
                    <a:gd name="connsiteY20" fmla="*/ 9428 h 10000"/>
                    <a:gd name="connsiteX21" fmla="*/ 4815 w 10000"/>
                    <a:gd name="connsiteY21" fmla="*/ 9428 h 10000"/>
                    <a:gd name="connsiteX22" fmla="*/ 5556 w 10000"/>
                    <a:gd name="connsiteY22" fmla="*/ 10000 h 10000"/>
                    <a:gd name="connsiteX23" fmla="*/ 6296 w 10000"/>
                    <a:gd name="connsiteY23" fmla="*/ 10000 h 10000"/>
                    <a:gd name="connsiteX24" fmla="*/ 7407 w 10000"/>
                    <a:gd name="connsiteY24" fmla="*/ 9715 h 10000"/>
                    <a:gd name="connsiteX25" fmla="*/ 7778 w 10000"/>
                    <a:gd name="connsiteY25" fmla="*/ 9428 h 10000"/>
                    <a:gd name="connsiteX26" fmla="*/ 8519 w 10000"/>
                    <a:gd name="connsiteY26" fmla="*/ 9428 h 10000"/>
                    <a:gd name="connsiteX27" fmla="*/ 8519 w 10000"/>
                    <a:gd name="connsiteY27" fmla="*/ 9142 h 10000"/>
                    <a:gd name="connsiteX28" fmla="*/ 8148 w 10000"/>
                    <a:gd name="connsiteY28" fmla="*/ 8857 h 10000"/>
                    <a:gd name="connsiteX29" fmla="*/ 7407 w 10000"/>
                    <a:gd name="connsiteY29" fmla="*/ 7999 h 10000"/>
                    <a:gd name="connsiteX30" fmla="*/ 7037 w 10000"/>
                    <a:gd name="connsiteY30" fmla="*/ 7714 h 10000"/>
                    <a:gd name="connsiteX31" fmla="*/ 7037 w 10000"/>
                    <a:gd name="connsiteY31" fmla="*/ 7429 h 10000"/>
                    <a:gd name="connsiteX32" fmla="*/ 7407 w 10000"/>
                    <a:gd name="connsiteY32" fmla="*/ 7429 h 10000"/>
                    <a:gd name="connsiteX33" fmla="*/ 7778 w 10000"/>
                    <a:gd name="connsiteY33" fmla="*/ 6284 h 10000"/>
                    <a:gd name="connsiteX34" fmla="*/ 8889 w 10000"/>
                    <a:gd name="connsiteY34" fmla="*/ 4856 h 10000"/>
                    <a:gd name="connsiteX35" fmla="*/ 8889 w 10000"/>
                    <a:gd name="connsiteY35" fmla="*/ 4286 h 10000"/>
                    <a:gd name="connsiteX0" fmla="*/ 8889 w 10000"/>
                    <a:gd name="connsiteY0" fmla="*/ 4286 h 10000"/>
                    <a:gd name="connsiteX1" fmla="*/ 9259 w 10000"/>
                    <a:gd name="connsiteY1" fmla="*/ 2856 h 10000"/>
                    <a:gd name="connsiteX2" fmla="*/ 10000 w 10000"/>
                    <a:gd name="connsiteY2" fmla="*/ 2571 h 10000"/>
                    <a:gd name="connsiteX3" fmla="*/ 7407 w 10000"/>
                    <a:gd name="connsiteY3" fmla="*/ 0 h 10000"/>
                    <a:gd name="connsiteX4" fmla="*/ 6667 w 10000"/>
                    <a:gd name="connsiteY4" fmla="*/ 0 h 10000"/>
                    <a:gd name="connsiteX5" fmla="*/ 1852 w 10000"/>
                    <a:gd name="connsiteY5" fmla="*/ 0 h 10000"/>
                    <a:gd name="connsiteX6" fmla="*/ 1852 w 10000"/>
                    <a:gd name="connsiteY6" fmla="*/ 1143 h 10000"/>
                    <a:gd name="connsiteX7" fmla="*/ 1111 w 10000"/>
                    <a:gd name="connsiteY7" fmla="*/ 1143 h 10000"/>
                    <a:gd name="connsiteX8" fmla="*/ 1111 w 10000"/>
                    <a:gd name="connsiteY8" fmla="*/ 1428 h 10000"/>
                    <a:gd name="connsiteX9" fmla="*/ 1111 w 10000"/>
                    <a:gd name="connsiteY9" fmla="*/ 3143 h 10000"/>
                    <a:gd name="connsiteX10" fmla="*/ 1111 w 10000"/>
                    <a:gd name="connsiteY10" fmla="*/ 3429 h 10000"/>
                    <a:gd name="connsiteX11" fmla="*/ 741 w 10000"/>
                    <a:gd name="connsiteY11" fmla="*/ 3429 h 10000"/>
                    <a:gd name="connsiteX12" fmla="*/ 0 w 10000"/>
                    <a:gd name="connsiteY12" fmla="*/ 4856 h 10000"/>
                    <a:gd name="connsiteX13" fmla="*/ 741 w 10000"/>
                    <a:gd name="connsiteY13" fmla="*/ 5714 h 10000"/>
                    <a:gd name="connsiteX14" fmla="*/ 370 w 10000"/>
                    <a:gd name="connsiteY14" fmla="*/ 5999 h 10000"/>
                    <a:gd name="connsiteX15" fmla="*/ 1111 w 10000"/>
                    <a:gd name="connsiteY15" fmla="*/ 6571 h 10000"/>
                    <a:gd name="connsiteX16" fmla="*/ 1111 w 10000"/>
                    <a:gd name="connsiteY16" fmla="*/ 7142 h 10000"/>
                    <a:gd name="connsiteX17" fmla="*/ 1852 w 10000"/>
                    <a:gd name="connsiteY17" fmla="*/ 7429 h 10000"/>
                    <a:gd name="connsiteX18" fmla="*/ 3704 w 10000"/>
                    <a:gd name="connsiteY18" fmla="*/ 9142 h 10000"/>
                    <a:gd name="connsiteX19" fmla="*/ 4074 w 10000"/>
                    <a:gd name="connsiteY19" fmla="*/ 9428 h 10000"/>
                    <a:gd name="connsiteX20" fmla="*/ 4815 w 10000"/>
                    <a:gd name="connsiteY20" fmla="*/ 9428 h 10000"/>
                    <a:gd name="connsiteX21" fmla="*/ 5556 w 10000"/>
                    <a:gd name="connsiteY21" fmla="*/ 10000 h 10000"/>
                    <a:gd name="connsiteX22" fmla="*/ 6296 w 10000"/>
                    <a:gd name="connsiteY22" fmla="*/ 10000 h 10000"/>
                    <a:gd name="connsiteX23" fmla="*/ 7407 w 10000"/>
                    <a:gd name="connsiteY23" fmla="*/ 9715 h 10000"/>
                    <a:gd name="connsiteX24" fmla="*/ 7778 w 10000"/>
                    <a:gd name="connsiteY24" fmla="*/ 9428 h 10000"/>
                    <a:gd name="connsiteX25" fmla="*/ 8519 w 10000"/>
                    <a:gd name="connsiteY25" fmla="*/ 9428 h 10000"/>
                    <a:gd name="connsiteX26" fmla="*/ 8519 w 10000"/>
                    <a:gd name="connsiteY26" fmla="*/ 9142 h 10000"/>
                    <a:gd name="connsiteX27" fmla="*/ 8148 w 10000"/>
                    <a:gd name="connsiteY27" fmla="*/ 8857 h 10000"/>
                    <a:gd name="connsiteX28" fmla="*/ 7407 w 10000"/>
                    <a:gd name="connsiteY28" fmla="*/ 7999 h 10000"/>
                    <a:gd name="connsiteX29" fmla="*/ 7037 w 10000"/>
                    <a:gd name="connsiteY29" fmla="*/ 7714 h 10000"/>
                    <a:gd name="connsiteX30" fmla="*/ 7037 w 10000"/>
                    <a:gd name="connsiteY30" fmla="*/ 7429 h 10000"/>
                    <a:gd name="connsiteX31" fmla="*/ 7407 w 10000"/>
                    <a:gd name="connsiteY31" fmla="*/ 7429 h 10000"/>
                    <a:gd name="connsiteX32" fmla="*/ 7778 w 10000"/>
                    <a:gd name="connsiteY32" fmla="*/ 6284 h 10000"/>
                    <a:gd name="connsiteX33" fmla="*/ 8889 w 10000"/>
                    <a:gd name="connsiteY33" fmla="*/ 4856 h 10000"/>
                    <a:gd name="connsiteX34" fmla="*/ 8889 w 10000"/>
                    <a:gd name="connsiteY34" fmla="*/ 4286 h 10000"/>
                    <a:gd name="connsiteX0" fmla="*/ 8889 w 9259"/>
                    <a:gd name="connsiteY0" fmla="*/ 4286 h 10000"/>
                    <a:gd name="connsiteX1" fmla="*/ 9259 w 9259"/>
                    <a:gd name="connsiteY1" fmla="*/ 2856 h 10000"/>
                    <a:gd name="connsiteX2" fmla="*/ 7407 w 9259"/>
                    <a:gd name="connsiteY2" fmla="*/ 0 h 10000"/>
                    <a:gd name="connsiteX3" fmla="*/ 6667 w 9259"/>
                    <a:gd name="connsiteY3" fmla="*/ 0 h 10000"/>
                    <a:gd name="connsiteX4" fmla="*/ 1852 w 9259"/>
                    <a:gd name="connsiteY4" fmla="*/ 0 h 10000"/>
                    <a:gd name="connsiteX5" fmla="*/ 1852 w 9259"/>
                    <a:gd name="connsiteY5" fmla="*/ 1143 h 10000"/>
                    <a:gd name="connsiteX6" fmla="*/ 1111 w 9259"/>
                    <a:gd name="connsiteY6" fmla="*/ 1143 h 10000"/>
                    <a:gd name="connsiteX7" fmla="*/ 1111 w 9259"/>
                    <a:gd name="connsiteY7" fmla="*/ 1428 h 10000"/>
                    <a:gd name="connsiteX8" fmla="*/ 1111 w 9259"/>
                    <a:gd name="connsiteY8" fmla="*/ 3143 h 10000"/>
                    <a:gd name="connsiteX9" fmla="*/ 1111 w 9259"/>
                    <a:gd name="connsiteY9" fmla="*/ 3429 h 10000"/>
                    <a:gd name="connsiteX10" fmla="*/ 741 w 9259"/>
                    <a:gd name="connsiteY10" fmla="*/ 3429 h 10000"/>
                    <a:gd name="connsiteX11" fmla="*/ 0 w 9259"/>
                    <a:gd name="connsiteY11" fmla="*/ 4856 h 10000"/>
                    <a:gd name="connsiteX12" fmla="*/ 741 w 9259"/>
                    <a:gd name="connsiteY12" fmla="*/ 5714 h 10000"/>
                    <a:gd name="connsiteX13" fmla="*/ 370 w 9259"/>
                    <a:gd name="connsiteY13" fmla="*/ 5999 h 10000"/>
                    <a:gd name="connsiteX14" fmla="*/ 1111 w 9259"/>
                    <a:gd name="connsiteY14" fmla="*/ 6571 h 10000"/>
                    <a:gd name="connsiteX15" fmla="*/ 1111 w 9259"/>
                    <a:gd name="connsiteY15" fmla="*/ 7142 h 10000"/>
                    <a:gd name="connsiteX16" fmla="*/ 1852 w 9259"/>
                    <a:gd name="connsiteY16" fmla="*/ 7429 h 10000"/>
                    <a:gd name="connsiteX17" fmla="*/ 3704 w 9259"/>
                    <a:gd name="connsiteY17" fmla="*/ 9142 h 10000"/>
                    <a:gd name="connsiteX18" fmla="*/ 4074 w 9259"/>
                    <a:gd name="connsiteY18" fmla="*/ 9428 h 10000"/>
                    <a:gd name="connsiteX19" fmla="*/ 4815 w 9259"/>
                    <a:gd name="connsiteY19" fmla="*/ 9428 h 10000"/>
                    <a:gd name="connsiteX20" fmla="*/ 5556 w 9259"/>
                    <a:gd name="connsiteY20" fmla="*/ 10000 h 10000"/>
                    <a:gd name="connsiteX21" fmla="*/ 6296 w 9259"/>
                    <a:gd name="connsiteY21" fmla="*/ 10000 h 10000"/>
                    <a:gd name="connsiteX22" fmla="*/ 7407 w 9259"/>
                    <a:gd name="connsiteY22" fmla="*/ 9715 h 10000"/>
                    <a:gd name="connsiteX23" fmla="*/ 7778 w 9259"/>
                    <a:gd name="connsiteY23" fmla="*/ 9428 h 10000"/>
                    <a:gd name="connsiteX24" fmla="*/ 8519 w 9259"/>
                    <a:gd name="connsiteY24" fmla="*/ 9428 h 10000"/>
                    <a:gd name="connsiteX25" fmla="*/ 8519 w 9259"/>
                    <a:gd name="connsiteY25" fmla="*/ 9142 h 10000"/>
                    <a:gd name="connsiteX26" fmla="*/ 8148 w 9259"/>
                    <a:gd name="connsiteY26" fmla="*/ 8857 h 10000"/>
                    <a:gd name="connsiteX27" fmla="*/ 7407 w 9259"/>
                    <a:gd name="connsiteY27" fmla="*/ 7999 h 10000"/>
                    <a:gd name="connsiteX28" fmla="*/ 7037 w 9259"/>
                    <a:gd name="connsiteY28" fmla="*/ 7714 h 10000"/>
                    <a:gd name="connsiteX29" fmla="*/ 7037 w 9259"/>
                    <a:gd name="connsiteY29" fmla="*/ 7429 h 10000"/>
                    <a:gd name="connsiteX30" fmla="*/ 7407 w 9259"/>
                    <a:gd name="connsiteY30" fmla="*/ 7429 h 10000"/>
                    <a:gd name="connsiteX31" fmla="*/ 7778 w 9259"/>
                    <a:gd name="connsiteY31" fmla="*/ 6284 h 10000"/>
                    <a:gd name="connsiteX32" fmla="*/ 8889 w 9259"/>
                    <a:gd name="connsiteY32" fmla="*/ 4856 h 10000"/>
                    <a:gd name="connsiteX33" fmla="*/ 8889 w 9259"/>
                    <a:gd name="connsiteY33" fmla="*/ 4286 h 10000"/>
                    <a:gd name="connsiteX0" fmla="*/ 9600 w 10000"/>
                    <a:gd name="connsiteY0" fmla="*/ 4286 h 10000"/>
                    <a:gd name="connsiteX1" fmla="*/ 10000 w 10000"/>
                    <a:gd name="connsiteY1" fmla="*/ 2856 h 10000"/>
                    <a:gd name="connsiteX2" fmla="*/ 7201 w 10000"/>
                    <a:gd name="connsiteY2" fmla="*/ 0 h 10000"/>
                    <a:gd name="connsiteX3" fmla="*/ 2000 w 10000"/>
                    <a:gd name="connsiteY3" fmla="*/ 0 h 10000"/>
                    <a:gd name="connsiteX4" fmla="*/ 2000 w 10000"/>
                    <a:gd name="connsiteY4" fmla="*/ 1143 h 10000"/>
                    <a:gd name="connsiteX5" fmla="*/ 1200 w 10000"/>
                    <a:gd name="connsiteY5" fmla="*/ 1143 h 10000"/>
                    <a:gd name="connsiteX6" fmla="*/ 1200 w 10000"/>
                    <a:gd name="connsiteY6" fmla="*/ 1428 h 10000"/>
                    <a:gd name="connsiteX7" fmla="*/ 1200 w 10000"/>
                    <a:gd name="connsiteY7" fmla="*/ 3143 h 10000"/>
                    <a:gd name="connsiteX8" fmla="*/ 1200 w 10000"/>
                    <a:gd name="connsiteY8" fmla="*/ 3429 h 10000"/>
                    <a:gd name="connsiteX9" fmla="*/ 800 w 10000"/>
                    <a:gd name="connsiteY9" fmla="*/ 3429 h 10000"/>
                    <a:gd name="connsiteX10" fmla="*/ 0 w 10000"/>
                    <a:gd name="connsiteY10" fmla="*/ 4856 h 10000"/>
                    <a:gd name="connsiteX11" fmla="*/ 800 w 10000"/>
                    <a:gd name="connsiteY11" fmla="*/ 5714 h 10000"/>
                    <a:gd name="connsiteX12" fmla="*/ 400 w 10000"/>
                    <a:gd name="connsiteY12" fmla="*/ 5999 h 10000"/>
                    <a:gd name="connsiteX13" fmla="*/ 1200 w 10000"/>
                    <a:gd name="connsiteY13" fmla="*/ 6571 h 10000"/>
                    <a:gd name="connsiteX14" fmla="*/ 1200 w 10000"/>
                    <a:gd name="connsiteY14" fmla="*/ 7142 h 10000"/>
                    <a:gd name="connsiteX15" fmla="*/ 2000 w 10000"/>
                    <a:gd name="connsiteY15" fmla="*/ 7429 h 10000"/>
                    <a:gd name="connsiteX16" fmla="*/ 4000 w 10000"/>
                    <a:gd name="connsiteY16" fmla="*/ 9142 h 10000"/>
                    <a:gd name="connsiteX17" fmla="*/ 4400 w 10000"/>
                    <a:gd name="connsiteY17" fmla="*/ 9428 h 10000"/>
                    <a:gd name="connsiteX18" fmla="*/ 5200 w 10000"/>
                    <a:gd name="connsiteY18" fmla="*/ 9428 h 10000"/>
                    <a:gd name="connsiteX19" fmla="*/ 6001 w 10000"/>
                    <a:gd name="connsiteY19" fmla="*/ 10000 h 10000"/>
                    <a:gd name="connsiteX20" fmla="*/ 6800 w 10000"/>
                    <a:gd name="connsiteY20" fmla="*/ 10000 h 10000"/>
                    <a:gd name="connsiteX21" fmla="*/ 8000 w 10000"/>
                    <a:gd name="connsiteY21" fmla="*/ 9715 h 10000"/>
                    <a:gd name="connsiteX22" fmla="*/ 8400 w 10000"/>
                    <a:gd name="connsiteY22" fmla="*/ 9428 h 10000"/>
                    <a:gd name="connsiteX23" fmla="*/ 9201 w 10000"/>
                    <a:gd name="connsiteY23" fmla="*/ 9428 h 10000"/>
                    <a:gd name="connsiteX24" fmla="*/ 9201 w 10000"/>
                    <a:gd name="connsiteY24" fmla="*/ 9142 h 10000"/>
                    <a:gd name="connsiteX25" fmla="*/ 8800 w 10000"/>
                    <a:gd name="connsiteY25" fmla="*/ 8857 h 10000"/>
                    <a:gd name="connsiteX26" fmla="*/ 8000 w 10000"/>
                    <a:gd name="connsiteY26" fmla="*/ 7999 h 10000"/>
                    <a:gd name="connsiteX27" fmla="*/ 7600 w 10000"/>
                    <a:gd name="connsiteY27" fmla="*/ 7714 h 10000"/>
                    <a:gd name="connsiteX28" fmla="*/ 7600 w 10000"/>
                    <a:gd name="connsiteY28" fmla="*/ 7429 h 10000"/>
                    <a:gd name="connsiteX29" fmla="*/ 8000 w 10000"/>
                    <a:gd name="connsiteY29" fmla="*/ 7429 h 10000"/>
                    <a:gd name="connsiteX30" fmla="*/ 8400 w 10000"/>
                    <a:gd name="connsiteY30" fmla="*/ 6284 h 10000"/>
                    <a:gd name="connsiteX31" fmla="*/ 9600 w 10000"/>
                    <a:gd name="connsiteY31" fmla="*/ 4856 h 10000"/>
                    <a:gd name="connsiteX32" fmla="*/ 9600 w 10000"/>
                    <a:gd name="connsiteY32" fmla="*/ 4286 h 10000"/>
                    <a:gd name="connsiteX0" fmla="*/ 9600 w 10000"/>
                    <a:gd name="connsiteY0" fmla="*/ 4286 h 10000"/>
                    <a:gd name="connsiteX1" fmla="*/ 10000 w 10000"/>
                    <a:gd name="connsiteY1" fmla="*/ 2856 h 10000"/>
                    <a:gd name="connsiteX2" fmla="*/ 2000 w 10000"/>
                    <a:gd name="connsiteY2" fmla="*/ 0 h 10000"/>
                    <a:gd name="connsiteX3" fmla="*/ 2000 w 10000"/>
                    <a:gd name="connsiteY3" fmla="*/ 1143 h 10000"/>
                    <a:gd name="connsiteX4" fmla="*/ 1200 w 10000"/>
                    <a:gd name="connsiteY4" fmla="*/ 1143 h 10000"/>
                    <a:gd name="connsiteX5" fmla="*/ 1200 w 10000"/>
                    <a:gd name="connsiteY5" fmla="*/ 1428 h 10000"/>
                    <a:gd name="connsiteX6" fmla="*/ 1200 w 10000"/>
                    <a:gd name="connsiteY6" fmla="*/ 3143 h 10000"/>
                    <a:gd name="connsiteX7" fmla="*/ 1200 w 10000"/>
                    <a:gd name="connsiteY7" fmla="*/ 3429 h 10000"/>
                    <a:gd name="connsiteX8" fmla="*/ 800 w 10000"/>
                    <a:gd name="connsiteY8" fmla="*/ 3429 h 10000"/>
                    <a:gd name="connsiteX9" fmla="*/ 0 w 10000"/>
                    <a:gd name="connsiteY9" fmla="*/ 4856 h 10000"/>
                    <a:gd name="connsiteX10" fmla="*/ 800 w 10000"/>
                    <a:gd name="connsiteY10" fmla="*/ 5714 h 10000"/>
                    <a:gd name="connsiteX11" fmla="*/ 400 w 10000"/>
                    <a:gd name="connsiteY11" fmla="*/ 5999 h 10000"/>
                    <a:gd name="connsiteX12" fmla="*/ 1200 w 10000"/>
                    <a:gd name="connsiteY12" fmla="*/ 6571 h 10000"/>
                    <a:gd name="connsiteX13" fmla="*/ 1200 w 10000"/>
                    <a:gd name="connsiteY13" fmla="*/ 7142 h 10000"/>
                    <a:gd name="connsiteX14" fmla="*/ 2000 w 10000"/>
                    <a:gd name="connsiteY14" fmla="*/ 7429 h 10000"/>
                    <a:gd name="connsiteX15" fmla="*/ 4000 w 10000"/>
                    <a:gd name="connsiteY15" fmla="*/ 9142 h 10000"/>
                    <a:gd name="connsiteX16" fmla="*/ 4400 w 10000"/>
                    <a:gd name="connsiteY16" fmla="*/ 9428 h 10000"/>
                    <a:gd name="connsiteX17" fmla="*/ 5200 w 10000"/>
                    <a:gd name="connsiteY17" fmla="*/ 9428 h 10000"/>
                    <a:gd name="connsiteX18" fmla="*/ 6001 w 10000"/>
                    <a:gd name="connsiteY18" fmla="*/ 10000 h 10000"/>
                    <a:gd name="connsiteX19" fmla="*/ 6800 w 10000"/>
                    <a:gd name="connsiteY19" fmla="*/ 10000 h 10000"/>
                    <a:gd name="connsiteX20" fmla="*/ 8000 w 10000"/>
                    <a:gd name="connsiteY20" fmla="*/ 9715 h 10000"/>
                    <a:gd name="connsiteX21" fmla="*/ 8400 w 10000"/>
                    <a:gd name="connsiteY21" fmla="*/ 9428 h 10000"/>
                    <a:gd name="connsiteX22" fmla="*/ 9201 w 10000"/>
                    <a:gd name="connsiteY22" fmla="*/ 9428 h 10000"/>
                    <a:gd name="connsiteX23" fmla="*/ 9201 w 10000"/>
                    <a:gd name="connsiteY23" fmla="*/ 9142 h 10000"/>
                    <a:gd name="connsiteX24" fmla="*/ 8800 w 10000"/>
                    <a:gd name="connsiteY24" fmla="*/ 8857 h 10000"/>
                    <a:gd name="connsiteX25" fmla="*/ 8000 w 10000"/>
                    <a:gd name="connsiteY25" fmla="*/ 7999 h 10000"/>
                    <a:gd name="connsiteX26" fmla="*/ 7600 w 10000"/>
                    <a:gd name="connsiteY26" fmla="*/ 7714 h 10000"/>
                    <a:gd name="connsiteX27" fmla="*/ 7600 w 10000"/>
                    <a:gd name="connsiteY27" fmla="*/ 7429 h 10000"/>
                    <a:gd name="connsiteX28" fmla="*/ 8000 w 10000"/>
                    <a:gd name="connsiteY28" fmla="*/ 7429 h 10000"/>
                    <a:gd name="connsiteX29" fmla="*/ 8400 w 10000"/>
                    <a:gd name="connsiteY29" fmla="*/ 6284 h 10000"/>
                    <a:gd name="connsiteX30" fmla="*/ 9600 w 10000"/>
                    <a:gd name="connsiteY30" fmla="*/ 4856 h 10000"/>
                    <a:gd name="connsiteX31" fmla="*/ 9600 w 10000"/>
                    <a:gd name="connsiteY31" fmla="*/ 4286 h 10000"/>
                    <a:gd name="connsiteX0" fmla="*/ 9600 w 10000"/>
                    <a:gd name="connsiteY0" fmla="*/ 3143 h 8857"/>
                    <a:gd name="connsiteX1" fmla="*/ 10000 w 10000"/>
                    <a:gd name="connsiteY1" fmla="*/ 1713 h 8857"/>
                    <a:gd name="connsiteX2" fmla="*/ 2000 w 10000"/>
                    <a:gd name="connsiteY2" fmla="*/ 0 h 8857"/>
                    <a:gd name="connsiteX3" fmla="*/ 1200 w 10000"/>
                    <a:gd name="connsiteY3" fmla="*/ 0 h 8857"/>
                    <a:gd name="connsiteX4" fmla="*/ 1200 w 10000"/>
                    <a:gd name="connsiteY4" fmla="*/ 285 h 8857"/>
                    <a:gd name="connsiteX5" fmla="*/ 1200 w 10000"/>
                    <a:gd name="connsiteY5" fmla="*/ 2000 h 8857"/>
                    <a:gd name="connsiteX6" fmla="*/ 1200 w 10000"/>
                    <a:gd name="connsiteY6" fmla="*/ 2286 h 8857"/>
                    <a:gd name="connsiteX7" fmla="*/ 800 w 10000"/>
                    <a:gd name="connsiteY7" fmla="*/ 2286 h 8857"/>
                    <a:gd name="connsiteX8" fmla="*/ 0 w 10000"/>
                    <a:gd name="connsiteY8" fmla="*/ 3713 h 8857"/>
                    <a:gd name="connsiteX9" fmla="*/ 800 w 10000"/>
                    <a:gd name="connsiteY9" fmla="*/ 4571 h 8857"/>
                    <a:gd name="connsiteX10" fmla="*/ 400 w 10000"/>
                    <a:gd name="connsiteY10" fmla="*/ 4856 h 8857"/>
                    <a:gd name="connsiteX11" fmla="*/ 1200 w 10000"/>
                    <a:gd name="connsiteY11" fmla="*/ 5428 h 8857"/>
                    <a:gd name="connsiteX12" fmla="*/ 1200 w 10000"/>
                    <a:gd name="connsiteY12" fmla="*/ 5999 h 8857"/>
                    <a:gd name="connsiteX13" fmla="*/ 2000 w 10000"/>
                    <a:gd name="connsiteY13" fmla="*/ 6286 h 8857"/>
                    <a:gd name="connsiteX14" fmla="*/ 4000 w 10000"/>
                    <a:gd name="connsiteY14" fmla="*/ 7999 h 8857"/>
                    <a:gd name="connsiteX15" fmla="*/ 4400 w 10000"/>
                    <a:gd name="connsiteY15" fmla="*/ 8285 h 8857"/>
                    <a:gd name="connsiteX16" fmla="*/ 5200 w 10000"/>
                    <a:gd name="connsiteY16" fmla="*/ 8285 h 8857"/>
                    <a:gd name="connsiteX17" fmla="*/ 6001 w 10000"/>
                    <a:gd name="connsiteY17" fmla="*/ 8857 h 8857"/>
                    <a:gd name="connsiteX18" fmla="*/ 6800 w 10000"/>
                    <a:gd name="connsiteY18" fmla="*/ 8857 h 8857"/>
                    <a:gd name="connsiteX19" fmla="*/ 8000 w 10000"/>
                    <a:gd name="connsiteY19" fmla="*/ 8572 h 8857"/>
                    <a:gd name="connsiteX20" fmla="*/ 8400 w 10000"/>
                    <a:gd name="connsiteY20" fmla="*/ 8285 h 8857"/>
                    <a:gd name="connsiteX21" fmla="*/ 9201 w 10000"/>
                    <a:gd name="connsiteY21" fmla="*/ 8285 h 8857"/>
                    <a:gd name="connsiteX22" fmla="*/ 9201 w 10000"/>
                    <a:gd name="connsiteY22" fmla="*/ 7999 h 8857"/>
                    <a:gd name="connsiteX23" fmla="*/ 8800 w 10000"/>
                    <a:gd name="connsiteY23" fmla="*/ 7714 h 8857"/>
                    <a:gd name="connsiteX24" fmla="*/ 8000 w 10000"/>
                    <a:gd name="connsiteY24" fmla="*/ 6856 h 8857"/>
                    <a:gd name="connsiteX25" fmla="*/ 7600 w 10000"/>
                    <a:gd name="connsiteY25" fmla="*/ 6571 h 8857"/>
                    <a:gd name="connsiteX26" fmla="*/ 7600 w 10000"/>
                    <a:gd name="connsiteY26" fmla="*/ 6286 h 8857"/>
                    <a:gd name="connsiteX27" fmla="*/ 8000 w 10000"/>
                    <a:gd name="connsiteY27" fmla="*/ 6286 h 8857"/>
                    <a:gd name="connsiteX28" fmla="*/ 8400 w 10000"/>
                    <a:gd name="connsiteY28" fmla="*/ 5141 h 8857"/>
                    <a:gd name="connsiteX29" fmla="*/ 9600 w 10000"/>
                    <a:gd name="connsiteY29" fmla="*/ 3713 h 8857"/>
                    <a:gd name="connsiteX30" fmla="*/ 9600 w 10000"/>
                    <a:gd name="connsiteY30" fmla="*/ 3143 h 8857"/>
                    <a:gd name="connsiteX0" fmla="*/ 9600 w 10000"/>
                    <a:gd name="connsiteY0" fmla="*/ 3549 h 10000"/>
                    <a:gd name="connsiteX1" fmla="*/ 10000 w 10000"/>
                    <a:gd name="connsiteY1" fmla="*/ 1934 h 10000"/>
                    <a:gd name="connsiteX2" fmla="*/ 1200 w 10000"/>
                    <a:gd name="connsiteY2" fmla="*/ 0 h 10000"/>
                    <a:gd name="connsiteX3" fmla="*/ 1200 w 10000"/>
                    <a:gd name="connsiteY3" fmla="*/ 322 h 10000"/>
                    <a:gd name="connsiteX4" fmla="*/ 1200 w 10000"/>
                    <a:gd name="connsiteY4" fmla="*/ 2258 h 10000"/>
                    <a:gd name="connsiteX5" fmla="*/ 1200 w 10000"/>
                    <a:gd name="connsiteY5" fmla="*/ 2581 h 10000"/>
                    <a:gd name="connsiteX6" fmla="*/ 800 w 10000"/>
                    <a:gd name="connsiteY6" fmla="*/ 2581 h 10000"/>
                    <a:gd name="connsiteX7" fmla="*/ 0 w 10000"/>
                    <a:gd name="connsiteY7" fmla="*/ 4192 h 10000"/>
                    <a:gd name="connsiteX8" fmla="*/ 800 w 10000"/>
                    <a:gd name="connsiteY8" fmla="*/ 5161 h 10000"/>
                    <a:gd name="connsiteX9" fmla="*/ 400 w 10000"/>
                    <a:gd name="connsiteY9" fmla="*/ 5483 h 10000"/>
                    <a:gd name="connsiteX10" fmla="*/ 1200 w 10000"/>
                    <a:gd name="connsiteY10" fmla="*/ 6128 h 10000"/>
                    <a:gd name="connsiteX11" fmla="*/ 1200 w 10000"/>
                    <a:gd name="connsiteY11" fmla="*/ 6773 h 10000"/>
                    <a:gd name="connsiteX12" fmla="*/ 2000 w 10000"/>
                    <a:gd name="connsiteY12" fmla="*/ 7097 h 10000"/>
                    <a:gd name="connsiteX13" fmla="*/ 4000 w 10000"/>
                    <a:gd name="connsiteY13" fmla="*/ 9031 h 10000"/>
                    <a:gd name="connsiteX14" fmla="*/ 4400 w 10000"/>
                    <a:gd name="connsiteY14" fmla="*/ 9354 h 10000"/>
                    <a:gd name="connsiteX15" fmla="*/ 5200 w 10000"/>
                    <a:gd name="connsiteY15" fmla="*/ 9354 h 10000"/>
                    <a:gd name="connsiteX16" fmla="*/ 6001 w 10000"/>
                    <a:gd name="connsiteY16" fmla="*/ 10000 h 10000"/>
                    <a:gd name="connsiteX17" fmla="*/ 6800 w 10000"/>
                    <a:gd name="connsiteY17" fmla="*/ 10000 h 10000"/>
                    <a:gd name="connsiteX18" fmla="*/ 8000 w 10000"/>
                    <a:gd name="connsiteY18" fmla="*/ 9678 h 10000"/>
                    <a:gd name="connsiteX19" fmla="*/ 8400 w 10000"/>
                    <a:gd name="connsiteY19" fmla="*/ 9354 h 10000"/>
                    <a:gd name="connsiteX20" fmla="*/ 9201 w 10000"/>
                    <a:gd name="connsiteY20" fmla="*/ 9354 h 10000"/>
                    <a:gd name="connsiteX21" fmla="*/ 9201 w 10000"/>
                    <a:gd name="connsiteY21" fmla="*/ 9031 h 10000"/>
                    <a:gd name="connsiteX22" fmla="*/ 8800 w 10000"/>
                    <a:gd name="connsiteY22" fmla="*/ 8709 h 10000"/>
                    <a:gd name="connsiteX23" fmla="*/ 8000 w 10000"/>
                    <a:gd name="connsiteY23" fmla="*/ 7741 h 10000"/>
                    <a:gd name="connsiteX24" fmla="*/ 7600 w 10000"/>
                    <a:gd name="connsiteY24" fmla="*/ 7419 h 10000"/>
                    <a:gd name="connsiteX25" fmla="*/ 7600 w 10000"/>
                    <a:gd name="connsiteY25" fmla="*/ 7097 h 10000"/>
                    <a:gd name="connsiteX26" fmla="*/ 8000 w 10000"/>
                    <a:gd name="connsiteY26" fmla="*/ 7097 h 10000"/>
                    <a:gd name="connsiteX27" fmla="*/ 8400 w 10000"/>
                    <a:gd name="connsiteY27" fmla="*/ 5804 h 10000"/>
                    <a:gd name="connsiteX28" fmla="*/ 9600 w 10000"/>
                    <a:gd name="connsiteY28" fmla="*/ 4192 h 10000"/>
                    <a:gd name="connsiteX29" fmla="*/ 9600 w 10000"/>
                    <a:gd name="connsiteY29" fmla="*/ 3549 h 10000"/>
                    <a:gd name="connsiteX0" fmla="*/ 9600 w 10000"/>
                    <a:gd name="connsiteY0" fmla="*/ 3549 h 10000"/>
                    <a:gd name="connsiteX1" fmla="*/ 10000 w 10000"/>
                    <a:gd name="connsiteY1" fmla="*/ 1934 h 10000"/>
                    <a:gd name="connsiteX2" fmla="*/ 1200 w 10000"/>
                    <a:gd name="connsiteY2" fmla="*/ 0 h 10000"/>
                    <a:gd name="connsiteX3" fmla="*/ 1200 w 10000"/>
                    <a:gd name="connsiteY3" fmla="*/ 2258 h 10000"/>
                    <a:gd name="connsiteX4" fmla="*/ 1200 w 10000"/>
                    <a:gd name="connsiteY4" fmla="*/ 2581 h 10000"/>
                    <a:gd name="connsiteX5" fmla="*/ 800 w 10000"/>
                    <a:gd name="connsiteY5" fmla="*/ 2581 h 10000"/>
                    <a:gd name="connsiteX6" fmla="*/ 0 w 10000"/>
                    <a:gd name="connsiteY6" fmla="*/ 4192 h 10000"/>
                    <a:gd name="connsiteX7" fmla="*/ 800 w 10000"/>
                    <a:gd name="connsiteY7" fmla="*/ 5161 h 10000"/>
                    <a:gd name="connsiteX8" fmla="*/ 400 w 10000"/>
                    <a:gd name="connsiteY8" fmla="*/ 5483 h 10000"/>
                    <a:gd name="connsiteX9" fmla="*/ 1200 w 10000"/>
                    <a:gd name="connsiteY9" fmla="*/ 6128 h 10000"/>
                    <a:gd name="connsiteX10" fmla="*/ 1200 w 10000"/>
                    <a:gd name="connsiteY10" fmla="*/ 6773 h 10000"/>
                    <a:gd name="connsiteX11" fmla="*/ 2000 w 10000"/>
                    <a:gd name="connsiteY11" fmla="*/ 7097 h 10000"/>
                    <a:gd name="connsiteX12" fmla="*/ 4000 w 10000"/>
                    <a:gd name="connsiteY12" fmla="*/ 9031 h 10000"/>
                    <a:gd name="connsiteX13" fmla="*/ 4400 w 10000"/>
                    <a:gd name="connsiteY13" fmla="*/ 9354 h 10000"/>
                    <a:gd name="connsiteX14" fmla="*/ 5200 w 10000"/>
                    <a:gd name="connsiteY14" fmla="*/ 9354 h 10000"/>
                    <a:gd name="connsiteX15" fmla="*/ 6001 w 10000"/>
                    <a:gd name="connsiteY15" fmla="*/ 10000 h 10000"/>
                    <a:gd name="connsiteX16" fmla="*/ 6800 w 10000"/>
                    <a:gd name="connsiteY16" fmla="*/ 10000 h 10000"/>
                    <a:gd name="connsiteX17" fmla="*/ 8000 w 10000"/>
                    <a:gd name="connsiteY17" fmla="*/ 9678 h 10000"/>
                    <a:gd name="connsiteX18" fmla="*/ 8400 w 10000"/>
                    <a:gd name="connsiteY18" fmla="*/ 9354 h 10000"/>
                    <a:gd name="connsiteX19" fmla="*/ 9201 w 10000"/>
                    <a:gd name="connsiteY19" fmla="*/ 9354 h 10000"/>
                    <a:gd name="connsiteX20" fmla="*/ 9201 w 10000"/>
                    <a:gd name="connsiteY20" fmla="*/ 9031 h 10000"/>
                    <a:gd name="connsiteX21" fmla="*/ 8800 w 10000"/>
                    <a:gd name="connsiteY21" fmla="*/ 8709 h 10000"/>
                    <a:gd name="connsiteX22" fmla="*/ 8000 w 10000"/>
                    <a:gd name="connsiteY22" fmla="*/ 7741 h 10000"/>
                    <a:gd name="connsiteX23" fmla="*/ 7600 w 10000"/>
                    <a:gd name="connsiteY23" fmla="*/ 7419 h 10000"/>
                    <a:gd name="connsiteX24" fmla="*/ 7600 w 10000"/>
                    <a:gd name="connsiteY24" fmla="*/ 7097 h 10000"/>
                    <a:gd name="connsiteX25" fmla="*/ 8000 w 10000"/>
                    <a:gd name="connsiteY25" fmla="*/ 7097 h 10000"/>
                    <a:gd name="connsiteX26" fmla="*/ 8400 w 10000"/>
                    <a:gd name="connsiteY26" fmla="*/ 5804 h 10000"/>
                    <a:gd name="connsiteX27" fmla="*/ 9600 w 10000"/>
                    <a:gd name="connsiteY27" fmla="*/ 4192 h 10000"/>
                    <a:gd name="connsiteX28" fmla="*/ 9600 w 10000"/>
                    <a:gd name="connsiteY28" fmla="*/ 3549 h 10000"/>
                    <a:gd name="connsiteX0" fmla="*/ 9600 w 10000"/>
                    <a:gd name="connsiteY0" fmla="*/ 1615 h 8066"/>
                    <a:gd name="connsiteX1" fmla="*/ 10000 w 10000"/>
                    <a:gd name="connsiteY1" fmla="*/ 0 h 8066"/>
                    <a:gd name="connsiteX2" fmla="*/ 1200 w 10000"/>
                    <a:gd name="connsiteY2" fmla="*/ 324 h 8066"/>
                    <a:gd name="connsiteX3" fmla="*/ 1200 w 10000"/>
                    <a:gd name="connsiteY3" fmla="*/ 647 h 8066"/>
                    <a:gd name="connsiteX4" fmla="*/ 800 w 10000"/>
                    <a:gd name="connsiteY4" fmla="*/ 647 h 8066"/>
                    <a:gd name="connsiteX5" fmla="*/ 0 w 10000"/>
                    <a:gd name="connsiteY5" fmla="*/ 2258 h 8066"/>
                    <a:gd name="connsiteX6" fmla="*/ 800 w 10000"/>
                    <a:gd name="connsiteY6" fmla="*/ 3227 h 8066"/>
                    <a:gd name="connsiteX7" fmla="*/ 400 w 10000"/>
                    <a:gd name="connsiteY7" fmla="*/ 3549 h 8066"/>
                    <a:gd name="connsiteX8" fmla="*/ 1200 w 10000"/>
                    <a:gd name="connsiteY8" fmla="*/ 4194 h 8066"/>
                    <a:gd name="connsiteX9" fmla="*/ 1200 w 10000"/>
                    <a:gd name="connsiteY9" fmla="*/ 4839 h 8066"/>
                    <a:gd name="connsiteX10" fmla="*/ 2000 w 10000"/>
                    <a:gd name="connsiteY10" fmla="*/ 5163 h 8066"/>
                    <a:gd name="connsiteX11" fmla="*/ 4000 w 10000"/>
                    <a:gd name="connsiteY11" fmla="*/ 7097 h 8066"/>
                    <a:gd name="connsiteX12" fmla="*/ 4400 w 10000"/>
                    <a:gd name="connsiteY12" fmla="*/ 7420 h 8066"/>
                    <a:gd name="connsiteX13" fmla="*/ 5200 w 10000"/>
                    <a:gd name="connsiteY13" fmla="*/ 7420 h 8066"/>
                    <a:gd name="connsiteX14" fmla="*/ 6001 w 10000"/>
                    <a:gd name="connsiteY14" fmla="*/ 8066 h 8066"/>
                    <a:gd name="connsiteX15" fmla="*/ 6800 w 10000"/>
                    <a:gd name="connsiteY15" fmla="*/ 8066 h 8066"/>
                    <a:gd name="connsiteX16" fmla="*/ 8000 w 10000"/>
                    <a:gd name="connsiteY16" fmla="*/ 7744 h 8066"/>
                    <a:gd name="connsiteX17" fmla="*/ 8400 w 10000"/>
                    <a:gd name="connsiteY17" fmla="*/ 7420 h 8066"/>
                    <a:gd name="connsiteX18" fmla="*/ 9201 w 10000"/>
                    <a:gd name="connsiteY18" fmla="*/ 7420 h 8066"/>
                    <a:gd name="connsiteX19" fmla="*/ 9201 w 10000"/>
                    <a:gd name="connsiteY19" fmla="*/ 7097 h 8066"/>
                    <a:gd name="connsiteX20" fmla="*/ 8800 w 10000"/>
                    <a:gd name="connsiteY20" fmla="*/ 6775 h 8066"/>
                    <a:gd name="connsiteX21" fmla="*/ 8000 w 10000"/>
                    <a:gd name="connsiteY21" fmla="*/ 5807 h 8066"/>
                    <a:gd name="connsiteX22" fmla="*/ 7600 w 10000"/>
                    <a:gd name="connsiteY22" fmla="*/ 5485 h 8066"/>
                    <a:gd name="connsiteX23" fmla="*/ 7600 w 10000"/>
                    <a:gd name="connsiteY23" fmla="*/ 5163 h 8066"/>
                    <a:gd name="connsiteX24" fmla="*/ 8000 w 10000"/>
                    <a:gd name="connsiteY24" fmla="*/ 5163 h 8066"/>
                    <a:gd name="connsiteX25" fmla="*/ 8400 w 10000"/>
                    <a:gd name="connsiteY25" fmla="*/ 3870 h 8066"/>
                    <a:gd name="connsiteX26" fmla="*/ 9600 w 10000"/>
                    <a:gd name="connsiteY26" fmla="*/ 2258 h 8066"/>
                    <a:gd name="connsiteX27" fmla="*/ 9600 w 10000"/>
                    <a:gd name="connsiteY27" fmla="*/ 1615 h 8066"/>
                    <a:gd name="connsiteX0" fmla="*/ 9600 w 9600"/>
                    <a:gd name="connsiteY0" fmla="*/ 1600 h 9598"/>
                    <a:gd name="connsiteX1" fmla="*/ 1200 w 9600"/>
                    <a:gd name="connsiteY1" fmla="*/ 0 h 9598"/>
                    <a:gd name="connsiteX2" fmla="*/ 1200 w 9600"/>
                    <a:gd name="connsiteY2" fmla="*/ 400 h 9598"/>
                    <a:gd name="connsiteX3" fmla="*/ 800 w 9600"/>
                    <a:gd name="connsiteY3" fmla="*/ 400 h 9598"/>
                    <a:gd name="connsiteX4" fmla="*/ 0 w 9600"/>
                    <a:gd name="connsiteY4" fmla="*/ 2397 h 9598"/>
                    <a:gd name="connsiteX5" fmla="*/ 800 w 9600"/>
                    <a:gd name="connsiteY5" fmla="*/ 3599 h 9598"/>
                    <a:gd name="connsiteX6" fmla="*/ 400 w 9600"/>
                    <a:gd name="connsiteY6" fmla="*/ 3998 h 9598"/>
                    <a:gd name="connsiteX7" fmla="*/ 1200 w 9600"/>
                    <a:gd name="connsiteY7" fmla="*/ 4798 h 9598"/>
                    <a:gd name="connsiteX8" fmla="*/ 1200 w 9600"/>
                    <a:gd name="connsiteY8" fmla="*/ 5597 h 9598"/>
                    <a:gd name="connsiteX9" fmla="*/ 2000 w 9600"/>
                    <a:gd name="connsiteY9" fmla="*/ 5999 h 9598"/>
                    <a:gd name="connsiteX10" fmla="*/ 4000 w 9600"/>
                    <a:gd name="connsiteY10" fmla="*/ 8397 h 9598"/>
                    <a:gd name="connsiteX11" fmla="*/ 4400 w 9600"/>
                    <a:gd name="connsiteY11" fmla="*/ 8797 h 9598"/>
                    <a:gd name="connsiteX12" fmla="*/ 5200 w 9600"/>
                    <a:gd name="connsiteY12" fmla="*/ 8797 h 9598"/>
                    <a:gd name="connsiteX13" fmla="*/ 6001 w 9600"/>
                    <a:gd name="connsiteY13" fmla="*/ 9598 h 9598"/>
                    <a:gd name="connsiteX14" fmla="*/ 6800 w 9600"/>
                    <a:gd name="connsiteY14" fmla="*/ 9598 h 9598"/>
                    <a:gd name="connsiteX15" fmla="*/ 8000 w 9600"/>
                    <a:gd name="connsiteY15" fmla="*/ 9199 h 9598"/>
                    <a:gd name="connsiteX16" fmla="*/ 8400 w 9600"/>
                    <a:gd name="connsiteY16" fmla="*/ 8797 h 9598"/>
                    <a:gd name="connsiteX17" fmla="*/ 9201 w 9600"/>
                    <a:gd name="connsiteY17" fmla="*/ 8797 h 9598"/>
                    <a:gd name="connsiteX18" fmla="*/ 9201 w 9600"/>
                    <a:gd name="connsiteY18" fmla="*/ 8397 h 9598"/>
                    <a:gd name="connsiteX19" fmla="*/ 8800 w 9600"/>
                    <a:gd name="connsiteY19" fmla="*/ 7997 h 9598"/>
                    <a:gd name="connsiteX20" fmla="*/ 8000 w 9600"/>
                    <a:gd name="connsiteY20" fmla="*/ 6797 h 9598"/>
                    <a:gd name="connsiteX21" fmla="*/ 7600 w 9600"/>
                    <a:gd name="connsiteY21" fmla="*/ 6398 h 9598"/>
                    <a:gd name="connsiteX22" fmla="*/ 7600 w 9600"/>
                    <a:gd name="connsiteY22" fmla="*/ 5999 h 9598"/>
                    <a:gd name="connsiteX23" fmla="*/ 8000 w 9600"/>
                    <a:gd name="connsiteY23" fmla="*/ 5999 h 9598"/>
                    <a:gd name="connsiteX24" fmla="*/ 8400 w 9600"/>
                    <a:gd name="connsiteY24" fmla="*/ 4396 h 9598"/>
                    <a:gd name="connsiteX25" fmla="*/ 9600 w 9600"/>
                    <a:gd name="connsiteY25" fmla="*/ 2397 h 9598"/>
                    <a:gd name="connsiteX26" fmla="*/ 9600 w 9600"/>
                    <a:gd name="connsiteY26" fmla="*/ 1600 h 9598"/>
                    <a:gd name="connsiteX0" fmla="*/ 10000 w 10000"/>
                    <a:gd name="connsiteY0" fmla="*/ 2497 h 10000"/>
                    <a:gd name="connsiteX1" fmla="*/ 1250 w 10000"/>
                    <a:gd name="connsiteY1" fmla="*/ 0 h 10000"/>
                    <a:gd name="connsiteX2" fmla="*/ 1250 w 10000"/>
                    <a:gd name="connsiteY2" fmla="*/ 417 h 10000"/>
                    <a:gd name="connsiteX3" fmla="*/ 833 w 10000"/>
                    <a:gd name="connsiteY3" fmla="*/ 417 h 10000"/>
                    <a:gd name="connsiteX4" fmla="*/ 0 w 10000"/>
                    <a:gd name="connsiteY4" fmla="*/ 2497 h 10000"/>
                    <a:gd name="connsiteX5" fmla="*/ 833 w 10000"/>
                    <a:gd name="connsiteY5" fmla="*/ 3750 h 10000"/>
                    <a:gd name="connsiteX6" fmla="*/ 417 w 10000"/>
                    <a:gd name="connsiteY6" fmla="*/ 4165 h 10000"/>
                    <a:gd name="connsiteX7" fmla="*/ 1250 w 10000"/>
                    <a:gd name="connsiteY7" fmla="*/ 4999 h 10000"/>
                    <a:gd name="connsiteX8" fmla="*/ 1250 w 10000"/>
                    <a:gd name="connsiteY8" fmla="*/ 5831 h 10000"/>
                    <a:gd name="connsiteX9" fmla="*/ 2083 w 10000"/>
                    <a:gd name="connsiteY9" fmla="*/ 6250 h 10000"/>
                    <a:gd name="connsiteX10" fmla="*/ 4167 w 10000"/>
                    <a:gd name="connsiteY10" fmla="*/ 8749 h 10000"/>
                    <a:gd name="connsiteX11" fmla="*/ 4583 w 10000"/>
                    <a:gd name="connsiteY11" fmla="*/ 9165 h 10000"/>
                    <a:gd name="connsiteX12" fmla="*/ 5417 w 10000"/>
                    <a:gd name="connsiteY12" fmla="*/ 9165 h 10000"/>
                    <a:gd name="connsiteX13" fmla="*/ 6251 w 10000"/>
                    <a:gd name="connsiteY13" fmla="*/ 10000 h 10000"/>
                    <a:gd name="connsiteX14" fmla="*/ 7083 w 10000"/>
                    <a:gd name="connsiteY14" fmla="*/ 10000 h 10000"/>
                    <a:gd name="connsiteX15" fmla="*/ 8333 w 10000"/>
                    <a:gd name="connsiteY15" fmla="*/ 9584 h 10000"/>
                    <a:gd name="connsiteX16" fmla="*/ 8750 w 10000"/>
                    <a:gd name="connsiteY16" fmla="*/ 9165 h 10000"/>
                    <a:gd name="connsiteX17" fmla="*/ 9584 w 10000"/>
                    <a:gd name="connsiteY17" fmla="*/ 9165 h 10000"/>
                    <a:gd name="connsiteX18" fmla="*/ 9584 w 10000"/>
                    <a:gd name="connsiteY18" fmla="*/ 8749 h 10000"/>
                    <a:gd name="connsiteX19" fmla="*/ 9167 w 10000"/>
                    <a:gd name="connsiteY19" fmla="*/ 8332 h 10000"/>
                    <a:gd name="connsiteX20" fmla="*/ 8333 w 10000"/>
                    <a:gd name="connsiteY20" fmla="*/ 7082 h 10000"/>
                    <a:gd name="connsiteX21" fmla="*/ 7917 w 10000"/>
                    <a:gd name="connsiteY21" fmla="*/ 6666 h 10000"/>
                    <a:gd name="connsiteX22" fmla="*/ 7917 w 10000"/>
                    <a:gd name="connsiteY22" fmla="*/ 6250 h 10000"/>
                    <a:gd name="connsiteX23" fmla="*/ 8333 w 10000"/>
                    <a:gd name="connsiteY23" fmla="*/ 6250 h 10000"/>
                    <a:gd name="connsiteX24" fmla="*/ 8750 w 10000"/>
                    <a:gd name="connsiteY24" fmla="*/ 4580 h 10000"/>
                    <a:gd name="connsiteX25" fmla="*/ 10000 w 10000"/>
                    <a:gd name="connsiteY25" fmla="*/ 2497 h 10000"/>
                    <a:gd name="connsiteX0" fmla="*/ 8750 w 9584"/>
                    <a:gd name="connsiteY0" fmla="*/ 4580 h 10000"/>
                    <a:gd name="connsiteX1" fmla="*/ 1250 w 9584"/>
                    <a:gd name="connsiteY1" fmla="*/ 0 h 10000"/>
                    <a:gd name="connsiteX2" fmla="*/ 1250 w 9584"/>
                    <a:gd name="connsiteY2" fmla="*/ 417 h 10000"/>
                    <a:gd name="connsiteX3" fmla="*/ 833 w 9584"/>
                    <a:gd name="connsiteY3" fmla="*/ 417 h 10000"/>
                    <a:gd name="connsiteX4" fmla="*/ 0 w 9584"/>
                    <a:gd name="connsiteY4" fmla="*/ 2497 h 10000"/>
                    <a:gd name="connsiteX5" fmla="*/ 833 w 9584"/>
                    <a:gd name="connsiteY5" fmla="*/ 3750 h 10000"/>
                    <a:gd name="connsiteX6" fmla="*/ 417 w 9584"/>
                    <a:gd name="connsiteY6" fmla="*/ 4165 h 10000"/>
                    <a:gd name="connsiteX7" fmla="*/ 1250 w 9584"/>
                    <a:gd name="connsiteY7" fmla="*/ 4999 h 10000"/>
                    <a:gd name="connsiteX8" fmla="*/ 1250 w 9584"/>
                    <a:gd name="connsiteY8" fmla="*/ 5831 h 10000"/>
                    <a:gd name="connsiteX9" fmla="*/ 2083 w 9584"/>
                    <a:gd name="connsiteY9" fmla="*/ 6250 h 10000"/>
                    <a:gd name="connsiteX10" fmla="*/ 4167 w 9584"/>
                    <a:gd name="connsiteY10" fmla="*/ 8749 h 10000"/>
                    <a:gd name="connsiteX11" fmla="*/ 4583 w 9584"/>
                    <a:gd name="connsiteY11" fmla="*/ 9165 h 10000"/>
                    <a:gd name="connsiteX12" fmla="*/ 5417 w 9584"/>
                    <a:gd name="connsiteY12" fmla="*/ 9165 h 10000"/>
                    <a:gd name="connsiteX13" fmla="*/ 6251 w 9584"/>
                    <a:gd name="connsiteY13" fmla="*/ 10000 h 10000"/>
                    <a:gd name="connsiteX14" fmla="*/ 7083 w 9584"/>
                    <a:gd name="connsiteY14" fmla="*/ 10000 h 10000"/>
                    <a:gd name="connsiteX15" fmla="*/ 8333 w 9584"/>
                    <a:gd name="connsiteY15" fmla="*/ 9584 h 10000"/>
                    <a:gd name="connsiteX16" fmla="*/ 8750 w 9584"/>
                    <a:gd name="connsiteY16" fmla="*/ 9165 h 10000"/>
                    <a:gd name="connsiteX17" fmla="*/ 9584 w 9584"/>
                    <a:gd name="connsiteY17" fmla="*/ 9165 h 10000"/>
                    <a:gd name="connsiteX18" fmla="*/ 9584 w 9584"/>
                    <a:gd name="connsiteY18" fmla="*/ 8749 h 10000"/>
                    <a:gd name="connsiteX19" fmla="*/ 9167 w 9584"/>
                    <a:gd name="connsiteY19" fmla="*/ 8332 h 10000"/>
                    <a:gd name="connsiteX20" fmla="*/ 8333 w 9584"/>
                    <a:gd name="connsiteY20" fmla="*/ 7082 h 10000"/>
                    <a:gd name="connsiteX21" fmla="*/ 7917 w 9584"/>
                    <a:gd name="connsiteY21" fmla="*/ 6666 h 10000"/>
                    <a:gd name="connsiteX22" fmla="*/ 7917 w 9584"/>
                    <a:gd name="connsiteY22" fmla="*/ 6250 h 10000"/>
                    <a:gd name="connsiteX23" fmla="*/ 8333 w 9584"/>
                    <a:gd name="connsiteY23" fmla="*/ 6250 h 10000"/>
                    <a:gd name="connsiteX24" fmla="*/ 8750 w 9584"/>
                    <a:gd name="connsiteY24" fmla="*/ 4580 h 10000"/>
                    <a:gd name="connsiteX0" fmla="*/ 9130 w 10000"/>
                    <a:gd name="connsiteY0" fmla="*/ 4580 h 10000"/>
                    <a:gd name="connsiteX1" fmla="*/ 1304 w 10000"/>
                    <a:gd name="connsiteY1" fmla="*/ 0 h 10000"/>
                    <a:gd name="connsiteX2" fmla="*/ 1304 w 10000"/>
                    <a:gd name="connsiteY2" fmla="*/ 417 h 10000"/>
                    <a:gd name="connsiteX3" fmla="*/ 0 w 10000"/>
                    <a:gd name="connsiteY3" fmla="*/ 2497 h 10000"/>
                    <a:gd name="connsiteX4" fmla="*/ 869 w 10000"/>
                    <a:gd name="connsiteY4" fmla="*/ 3750 h 10000"/>
                    <a:gd name="connsiteX5" fmla="*/ 435 w 10000"/>
                    <a:gd name="connsiteY5" fmla="*/ 4165 h 10000"/>
                    <a:gd name="connsiteX6" fmla="*/ 1304 w 10000"/>
                    <a:gd name="connsiteY6" fmla="*/ 4999 h 10000"/>
                    <a:gd name="connsiteX7" fmla="*/ 1304 w 10000"/>
                    <a:gd name="connsiteY7" fmla="*/ 5831 h 10000"/>
                    <a:gd name="connsiteX8" fmla="*/ 2173 w 10000"/>
                    <a:gd name="connsiteY8" fmla="*/ 6250 h 10000"/>
                    <a:gd name="connsiteX9" fmla="*/ 4348 w 10000"/>
                    <a:gd name="connsiteY9" fmla="*/ 8749 h 10000"/>
                    <a:gd name="connsiteX10" fmla="*/ 4782 w 10000"/>
                    <a:gd name="connsiteY10" fmla="*/ 9165 h 10000"/>
                    <a:gd name="connsiteX11" fmla="*/ 5652 w 10000"/>
                    <a:gd name="connsiteY11" fmla="*/ 9165 h 10000"/>
                    <a:gd name="connsiteX12" fmla="*/ 6522 w 10000"/>
                    <a:gd name="connsiteY12" fmla="*/ 10000 h 10000"/>
                    <a:gd name="connsiteX13" fmla="*/ 7390 w 10000"/>
                    <a:gd name="connsiteY13" fmla="*/ 10000 h 10000"/>
                    <a:gd name="connsiteX14" fmla="*/ 8695 w 10000"/>
                    <a:gd name="connsiteY14" fmla="*/ 9584 h 10000"/>
                    <a:gd name="connsiteX15" fmla="*/ 9130 w 10000"/>
                    <a:gd name="connsiteY15" fmla="*/ 9165 h 10000"/>
                    <a:gd name="connsiteX16" fmla="*/ 10000 w 10000"/>
                    <a:gd name="connsiteY16" fmla="*/ 9165 h 10000"/>
                    <a:gd name="connsiteX17" fmla="*/ 10000 w 10000"/>
                    <a:gd name="connsiteY17" fmla="*/ 8749 h 10000"/>
                    <a:gd name="connsiteX18" fmla="*/ 9565 w 10000"/>
                    <a:gd name="connsiteY18" fmla="*/ 8332 h 10000"/>
                    <a:gd name="connsiteX19" fmla="*/ 8695 w 10000"/>
                    <a:gd name="connsiteY19" fmla="*/ 7082 h 10000"/>
                    <a:gd name="connsiteX20" fmla="*/ 8261 w 10000"/>
                    <a:gd name="connsiteY20" fmla="*/ 6666 h 10000"/>
                    <a:gd name="connsiteX21" fmla="*/ 8261 w 10000"/>
                    <a:gd name="connsiteY21" fmla="*/ 6250 h 10000"/>
                    <a:gd name="connsiteX22" fmla="*/ 8695 w 10000"/>
                    <a:gd name="connsiteY22" fmla="*/ 6250 h 10000"/>
                    <a:gd name="connsiteX23" fmla="*/ 9130 w 10000"/>
                    <a:gd name="connsiteY23" fmla="*/ 4580 h 10000"/>
                    <a:gd name="connsiteX0" fmla="*/ 9130 w 10000"/>
                    <a:gd name="connsiteY0" fmla="*/ 4163 h 9583"/>
                    <a:gd name="connsiteX1" fmla="*/ 1304 w 10000"/>
                    <a:gd name="connsiteY1" fmla="*/ 0 h 9583"/>
                    <a:gd name="connsiteX2" fmla="*/ 0 w 10000"/>
                    <a:gd name="connsiteY2" fmla="*/ 2080 h 9583"/>
                    <a:gd name="connsiteX3" fmla="*/ 869 w 10000"/>
                    <a:gd name="connsiteY3" fmla="*/ 3333 h 9583"/>
                    <a:gd name="connsiteX4" fmla="*/ 435 w 10000"/>
                    <a:gd name="connsiteY4" fmla="*/ 3748 h 9583"/>
                    <a:gd name="connsiteX5" fmla="*/ 1304 w 10000"/>
                    <a:gd name="connsiteY5" fmla="*/ 4582 h 9583"/>
                    <a:gd name="connsiteX6" fmla="*/ 1304 w 10000"/>
                    <a:gd name="connsiteY6" fmla="*/ 5414 h 9583"/>
                    <a:gd name="connsiteX7" fmla="*/ 2173 w 10000"/>
                    <a:gd name="connsiteY7" fmla="*/ 5833 h 9583"/>
                    <a:gd name="connsiteX8" fmla="*/ 4348 w 10000"/>
                    <a:gd name="connsiteY8" fmla="*/ 8332 h 9583"/>
                    <a:gd name="connsiteX9" fmla="*/ 4782 w 10000"/>
                    <a:gd name="connsiteY9" fmla="*/ 8748 h 9583"/>
                    <a:gd name="connsiteX10" fmla="*/ 5652 w 10000"/>
                    <a:gd name="connsiteY10" fmla="*/ 8748 h 9583"/>
                    <a:gd name="connsiteX11" fmla="*/ 6522 w 10000"/>
                    <a:gd name="connsiteY11" fmla="*/ 9583 h 9583"/>
                    <a:gd name="connsiteX12" fmla="*/ 7390 w 10000"/>
                    <a:gd name="connsiteY12" fmla="*/ 9583 h 9583"/>
                    <a:gd name="connsiteX13" fmla="*/ 8695 w 10000"/>
                    <a:gd name="connsiteY13" fmla="*/ 9167 h 9583"/>
                    <a:gd name="connsiteX14" fmla="*/ 9130 w 10000"/>
                    <a:gd name="connsiteY14" fmla="*/ 8748 h 9583"/>
                    <a:gd name="connsiteX15" fmla="*/ 10000 w 10000"/>
                    <a:gd name="connsiteY15" fmla="*/ 8748 h 9583"/>
                    <a:gd name="connsiteX16" fmla="*/ 10000 w 10000"/>
                    <a:gd name="connsiteY16" fmla="*/ 8332 h 9583"/>
                    <a:gd name="connsiteX17" fmla="*/ 9565 w 10000"/>
                    <a:gd name="connsiteY17" fmla="*/ 7915 h 9583"/>
                    <a:gd name="connsiteX18" fmla="*/ 8695 w 10000"/>
                    <a:gd name="connsiteY18" fmla="*/ 6665 h 9583"/>
                    <a:gd name="connsiteX19" fmla="*/ 8261 w 10000"/>
                    <a:gd name="connsiteY19" fmla="*/ 6249 h 9583"/>
                    <a:gd name="connsiteX20" fmla="*/ 8261 w 10000"/>
                    <a:gd name="connsiteY20" fmla="*/ 5833 h 9583"/>
                    <a:gd name="connsiteX21" fmla="*/ 8695 w 10000"/>
                    <a:gd name="connsiteY21" fmla="*/ 5833 h 9583"/>
                    <a:gd name="connsiteX22" fmla="*/ 9130 w 10000"/>
                    <a:gd name="connsiteY22" fmla="*/ 4163 h 9583"/>
                    <a:gd name="connsiteX0" fmla="*/ 9130 w 10000"/>
                    <a:gd name="connsiteY0" fmla="*/ 2173 h 7829"/>
                    <a:gd name="connsiteX1" fmla="*/ 0 w 10000"/>
                    <a:gd name="connsiteY1" fmla="*/ 0 h 7829"/>
                    <a:gd name="connsiteX2" fmla="*/ 869 w 10000"/>
                    <a:gd name="connsiteY2" fmla="*/ 1307 h 7829"/>
                    <a:gd name="connsiteX3" fmla="*/ 435 w 10000"/>
                    <a:gd name="connsiteY3" fmla="*/ 1740 h 7829"/>
                    <a:gd name="connsiteX4" fmla="*/ 1304 w 10000"/>
                    <a:gd name="connsiteY4" fmla="*/ 2610 h 7829"/>
                    <a:gd name="connsiteX5" fmla="*/ 1304 w 10000"/>
                    <a:gd name="connsiteY5" fmla="*/ 3479 h 7829"/>
                    <a:gd name="connsiteX6" fmla="*/ 2173 w 10000"/>
                    <a:gd name="connsiteY6" fmla="*/ 3916 h 7829"/>
                    <a:gd name="connsiteX7" fmla="*/ 4348 w 10000"/>
                    <a:gd name="connsiteY7" fmla="*/ 6524 h 7829"/>
                    <a:gd name="connsiteX8" fmla="*/ 4782 w 10000"/>
                    <a:gd name="connsiteY8" fmla="*/ 6958 h 7829"/>
                    <a:gd name="connsiteX9" fmla="*/ 5652 w 10000"/>
                    <a:gd name="connsiteY9" fmla="*/ 6958 h 7829"/>
                    <a:gd name="connsiteX10" fmla="*/ 6522 w 10000"/>
                    <a:gd name="connsiteY10" fmla="*/ 7829 h 7829"/>
                    <a:gd name="connsiteX11" fmla="*/ 7390 w 10000"/>
                    <a:gd name="connsiteY11" fmla="*/ 7829 h 7829"/>
                    <a:gd name="connsiteX12" fmla="*/ 8695 w 10000"/>
                    <a:gd name="connsiteY12" fmla="*/ 7395 h 7829"/>
                    <a:gd name="connsiteX13" fmla="*/ 9130 w 10000"/>
                    <a:gd name="connsiteY13" fmla="*/ 6958 h 7829"/>
                    <a:gd name="connsiteX14" fmla="*/ 10000 w 10000"/>
                    <a:gd name="connsiteY14" fmla="*/ 6958 h 7829"/>
                    <a:gd name="connsiteX15" fmla="*/ 10000 w 10000"/>
                    <a:gd name="connsiteY15" fmla="*/ 6524 h 7829"/>
                    <a:gd name="connsiteX16" fmla="*/ 9565 w 10000"/>
                    <a:gd name="connsiteY16" fmla="*/ 6088 h 7829"/>
                    <a:gd name="connsiteX17" fmla="*/ 8695 w 10000"/>
                    <a:gd name="connsiteY17" fmla="*/ 4784 h 7829"/>
                    <a:gd name="connsiteX18" fmla="*/ 8261 w 10000"/>
                    <a:gd name="connsiteY18" fmla="*/ 4350 h 7829"/>
                    <a:gd name="connsiteX19" fmla="*/ 8261 w 10000"/>
                    <a:gd name="connsiteY19" fmla="*/ 3916 h 7829"/>
                    <a:gd name="connsiteX20" fmla="*/ 8695 w 10000"/>
                    <a:gd name="connsiteY20" fmla="*/ 3916 h 7829"/>
                    <a:gd name="connsiteX21" fmla="*/ 9130 w 10000"/>
                    <a:gd name="connsiteY21" fmla="*/ 2173 h 7829"/>
                    <a:gd name="connsiteX0" fmla="*/ 8695 w 9565"/>
                    <a:gd name="connsiteY0" fmla="*/ 1107 h 8331"/>
                    <a:gd name="connsiteX1" fmla="*/ 434 w 9565"/>
                    <a:gd name="connsiteY1" fmla="*/ 0 h 8331"/>
                    <a:gd name="connsiteX2" fmla="*/ 0 w 9565"/>
                    <a:gd name="connsiteY2" fmla="*/ 554 h 8331"/>
                    <a:gd name="connsiteX3" fmla="*/ 869 w 9565"/>
                    <a:gd name="connsiteY3" fmla="*/ 1665 h 8331"/>
                    <a:gd name="connsiteX4" fmla="*/ 869 w 9565"/>
                    <a:gd name="connsiteY4" fmla="*/ 2775 h 8331"/>
                    <a:gd name="connsiteX5" fmla="*/ 1738 w 9565"/>
                    <a:gd name="connsiteY5" fmla="*/ 3333 h 8331"/>
                    <a:gd name="connsiteX6" fmla="*/ 3913 w 9565"/>
                    <a:gd name="connsiteY6" fmla="*/ 6664 h 8331"/>
                    <a:gd name="connsiteX7" fmla="*/ 4347 w 9565"/>
                    <a:gd name="connsiteY7" fmla="*/ 7218 h 8331"/>
                    <a:gd name="connsiteX8" fmla="*/ 5217 w 9565"/>
                    <a:gd name="connsiteY8" fmla="*/ 7218 h 8331"/>
                    <a:gd name="connsiteX9" fmla="*/ 6087 w 9565"/>
                    <a:gd name="connsiteY9" fmla="*/ 8331 h 8331"/>
                    <a:gd name="connsiteX10" fmla="*/ 6955 w 9565"/>
                    <a:gd name="connsiteY10" fmla="*/ 8331 h 8331"/>
                    <a:gd name="connsiteX11" fmla="*/ 8260 w 9565"/>
                    <a:gd name="connsiteY11" fmla="*/ 7777 h 8331"/>
                    <a:gd name="connsiteX12" fmla="*/ 8695 w 9565"/>
                    <a:gd name="connsiteY12" fmla="*/ 7218 h 8331"/>
                    <a:gd name="connsiteX13" fmla="*/ 9565 w 9565"/>
                    <a:gd name="connsiteY13" fmla="*/ 7218 h 8331"/>
                    <a:gd name="connsiteX14" fmla="*/ 9565 w 9565"/>
                    <a:gd name="connsiteY14" fmla="*/ 6664 h 8331"/>
                    <a:gd name="connsiteX15" fmla="*/ 9130 w 9565"/>
                    <a:gd name="connsiteY15" fmla="*/ 6107 h 8331"/>
                    <a:gd name="connsiteX16" fmla="*/ 8260 w 9565"/>
                    <a:gd name="connsiteY16" fmla="*/ 4442 h 8331"/>
                    <a:gd name="connsiteX17" fmla="*/ 7826 w 9565"/>
                    <a:gd name="connsiteY17" fmla="*/ 3887 h 8331"/>
                    <a:gd name="connsiteX18" fmla="*/ 7826 w 9565"/>
                    <a:gd name="connsiteY18" fmla="*/ 3333 h 8331"/>
                    <a:gd name="connsiteX19" fmla="*/ 8260 w 9565"/>
                    <a:gd name="connsiteY19" fmla="*/ 3333 h 8331"/>
                    <a:gd name="connsiteX20" fmla="*/ 8695 w 9565"/>
                    <a:gd name="connsiteY20" fmla="*/ 1107 h 8331"/>
                    <a:gd name="connsiteX0" fmla="*/ 9090 w 10000"/>
                    <a:gd name="connsiteY0" fmla="*/ 1329 h 10000"/>
                    <a:gd name="connsiteX1" fmla="*/ 454 w 10000"/>
                    <a:gd name="connsiteY1" fmla="*/ 0 h 10000"/>
                    <a:gd name="connsiteX2" fmla="*/ 0 w 10000"/>
                    <a:gd name="connsiteY2" fmla="*/ 665 h 10000"/>
                    <a:gd name="connsiteX3" fmla="*/ 909 w 10000"/>
                    <a:gd name="connsiteY3" fmla="*/ 1999 h 10000"/>
                    <a:gd name="connsiteX4" fmla="*/ 1535 w 10000"/>
                    <a:gd name="connsiteY4" fmla="*/ 3331 h 10000"/>
                    <a:gd name="connsiteX5" fmla="*/ 1817 w 10000"/>
                    <a:gd name="connsiteY5" fmla="*/ 4001 h 10000"/>
                    <a:gd name="connsiteX6" fmla="*/ 4091 w 10000"/>
                    <a:gd name="connsiteY6" fmla="*/ 7999 h 10000"/>
                    <a:gd name="connsiteX7" fmla="*/ 4545 w 10000"/>
                    <a:gd name="connsiteY7" fmla="*/ 8664 h 10000"/>
                    <a:gd name="connsiteX8" fmla="*/ 5454 w 10000"/>
                    <a:gd name="connsiteY8" fmla="*/ 8664 h 10000"/>
                    <a:gd name="connsiteX9" fmla="*/ 6364 w 10000"/>
                    <a:gd name="connsiteY9" fmla="*/ 10000 h 10000"/>
                    <a:gd name="connsiteX10" fmla="*/ 7271 w 10000"/>
                    <a:gd name="connsiteY10" fmla="*/ 10000 h 10000"/>
                    <a:gd name="connsiteX11" fmla="*/ 8636 w 10000"/>
                    <a:gd name="connsiteY11" fmla="*/ 9335 h 10000"/>
                    <a:gd name="connsiteX12" fmla="*/ 9090 w 10000"/>
                    <a:gd name="connsiteY12" fmla="*/ 8664 h 10000"/>
                    <a:gd name="connsiteX13" fmla="*/ 10000 w 10000"/>
                    <a:gd name="connsiteY13" fmla="*/ 8664 h 10000"/>
                    <a:gd name="connsiteX14" fmla="*/ 10000 w 10000"/>
                    <a:gd name="connsiteY14" fmla="*/ 7999 h 10000"/>
                    <a:gd name="connsiteX15" fmla="*/ 9545 w 10000"/>
                    <a:gd name="connsiteY15" fmla="*/ 7330 h 10000"/>
                    <a:gd name="connsiteX16" fmla="*/ 8636 w 10000"/>
                    <a:gd name="connsiteY16" fmla="*/ 5332 h 10000"/>
                    <a:gd name="connsiteX17" fmla="*/ 8182 w 10000"/>
                    <a:gd name="connsiteY17" fmla="*/ 4666 h 10000"/>
                    <a:gd name="connsiteX18" fmla="*/ 8182 w 10000"/>
                    <a:gd name="connsiteY18" fmla="*/ 4001 h 10000"/>
                    <a:gd name="connsiteX19" fmla="*/ 8636 w 10000"/>
                    <a:gd name="connsiteY19" fmla="*/ 4001 h 10000"/>
                    <a:gd name="connsiteX20" fmla="*/ 9090 w 10000"/>
                    <a:gd name="connsiteY20" fmla="*/ 1329 h 10000"/>
                    <a:gd name="connsiteX0" fmla="*/ 9090 w 10000"/>
                    <a:gd name="connsiteY0" fmla="*/ 1329 h 10000"/>
                    <a:gd name="connsiteX1" fmla="*/ 454 w 10000"/>
                    <a:gd name="connsiteY1" fmla="*/ 0 h 10000"/>
                    <a:gd name="connsiteX2" fmla="*/ 0 w 10000"/>
                    <a:gd name="connsiteY2" fmla="*/ 665 h 10000"/>
                    <a:gd name="connsiteX3" fmla="*/ 1973 w 10000"/>
                    <a:gd name="connsiteY3" fmla="*/ 1352 h 10000"/>
                    <a:gd name="connsiteX4" fmla="*/ 1535 w 10000"/>
                    <a:gd name="connsiteY4" fmla="*/ 3331 h 10000"/>
                    <a:gd name="connsiteX5" fmla="*/ 1817 w 10000"/>
                    <a:gd name="connsiteY5" fmla="*/ 4001 h 10000"/>
                    <a:gd name="connsiteX6" fmla="*/ 4091 w 10000"/>
                    <a:gd name="connsiteY6" fmla="*/ 7999 h 10000"/>
                    <a:gd name="connsiteX7" fmla="*/ 4545 w 10000"/>
                    <a:gd name="connsiteY7" fmla="*/ 8664 h 10000"/>
                    <a:gd name="connsiteX8" fmla="*/ 5454 w 10000"/>
                    <a:gd name="connsiteY8" fmla="*/ 8664 h 10000"/>
                    <a:gd name="connsiteX9" fmla="*/ 6364 w 10000"/>
                    <a:gd name="connsiteY9" fmla="*/ 10000 h 10000"/>
                    <a:gd name="connsiteX10" fmla="*/ 7271 w 10000"/>
                    <a:gd name="connsiteY10" fmla="*/ 10000 h 10000"/>
                    <a:gd name="connsiteX11" fmla="*/ 8636 w 10000"/>
                    <a:gd name="connsiteY11" fmla="*/ 9335 h 10000"/>
                    <a:gd name="connsiteX12" fmla="*/ 9090 w 10000"/>
                    <a:gd name="connsiteY12" fmla="*/ 8664 h 10000"/>
                    <a:gd name="connsiteX13" fmla="*/ 10000 w 10000"/>
                    <a:gd name="connsiteY13" fmla="*/ 8664 h 10000"/>
                    <a:gd name="connsiteX14" fmla="*/ 10000 w 10000"/>
                    <a:gd name="connsiteY14" fmla="*/ 7999 h 10000"/>
                    <a:gd name="connsiteX15" fmla="*/ 9545 w 10000"/>
                    <a:gd name="connsiteY15" fmla="*/ 7330 h 10000"/>
                    <a:gd name="connsiteX16" fmla="*/ 8636 w 10000"/>
                    <a:gd name="connsiteY16" fmla="*/ 5332 h 10000"/>
                    <a:gd name="connsiteX17" fmla="*/ 8182 w 10000"/>
                    <a:gd name="connsiteY17" fmla="*/ 4666 h 10000"/>
                    <a:gd name="connsiteX18" fmla="*/ 8182 w 10000"/>
                    <a:gd name="connsiteY18" fmla="*/ 4001 h 10000"/>
                    <a:gd name="connsiteX19" fmla="*/ 8636 w 10000"/>
                    <a:gd name="connsiteY19" fmla="*/ 4001 h 10000"/>
                    <a:gd name="connsiteX20" fmla="*/ 9090 w 10000"/>
                    <a:gd name="connsiteY20" fmla="*/ 1329 h 10000"/>
                    <a:gd name="connsiteX0" fmla="*/ 8636 w 9546"/>
                    <a:gd name="connsiteY0" fmla="*/ 1329 h 10000"/>
                    <a:gd name="connsiteX1" fmla="*/ 0 w 9546"/>
                    <a:gd name="connsiteY1" fmla="*/ 0 h 10000"/>
                    <a:gd name="connsiteX2" fmla="*/ 2301 w 9546"/>
                    <a:gd name="connsiteY2" fmla="*/ 1312 h 10000"/>
                    <a:gd name="connsiteX3" fmla="*/ 1519 w 9546"/>
                    <a:gd name="connsiteY3" fmla="*/ 1352 h 10000"/>
                    <a:gd name="connsiteX4" fmla="*/ 1081 w 9546"/>
                    <a:gd name="connsiteY4" fmla="*/ 3331 h 10000"/>
                    <a:gd name="connsiteX5" fmla="*/ 1363 w 9546"/>
                    <a:gd name="connsiteY5" fmla="*/ 4001 h 10000"/>
                    <a:gd name="connsiteX6" fmla="*/ 3637 w 9546"/>
                    <a:gd name="connsiteY6" fmla="*/ 7999 h 10000"/>
                    <a:gd name="connsiteX7" fmla="*/ 4091 w 9546"/>
                    <a:gd name="connsiteY7" fmla="*/ 8664 h 10000"/>
                    <a:gd name="connsiteX8" fmla="*/ 5000 w 9546"/>
                    <a:gd name="connsiteY8" fmla="*/ 8664 h 10000"/>
                    <a:gd name="connsiteX9" fmla="*/ 5910 w 9546"/>
                    <a:gd name="connsiteY9" fmla="*/ 10000 h 10000"/>
                    <a:gd name="connsiteX10" fmla="*/ 6817 w 9546"/>
                    <a:gd name="connsiteY10" fmla="*/ 10000 h 10000"/>
                    <a:gd name="connsiteX11" fmla="*/ 8182 w 9546"/>
                    <a:gd name="connsiteY11" fmla="*/ 9335 h 10000"/>
                    <a:gd name="connsiteX12" fmla="*/ 8636 w 9546"/>
                    <a:gd name="connsiteY12" fmla="*/ 8664 h 10000"/>
                    <a:gd name="connsiteX13" fmla="*/ 9546 w 9546"/>
                    <a:gd name="connsiteY13" fmla="*/ 8664 h 10000"/>
                    <a:gd name="connsiteX14" fmla="*/ 9546 w 9546"/>
                    <a:gd name="connsiteY14" fmla="*/ 7999 h 10000"/>
                    <a:gd name="connsiteX15" fmla="*/ 9091 w 9546"/>
                    <a:gd name="connsiteY15" fmla="*/ 7330 h 10000"/>
                    <a:gd name="connsiteX16" fmla="*/ 8182 w 9546"/>
                    <a:gd name="connsiteY16" fmla="*/ 5332 h 10000"/>
                    <a:gd name="connsiteX17" fmla="*/ 7728 w 9546"/>
                    <a:gd name="connsiteY17" fmla="*/ 4666 h 10000"/>
                    <a:gd name="connsiteX18" fmla="*/ 7728 w 9546"/>
                    <a:gd name="connsiteY18" fmla="*/ 4001 h 10000"/>
                    <a:gd name="connsiteX19" fmla="*/ 8182 w 9546"/>
                    <a:gd name="connsiteY19" fmla="*/ 4001 h 10000"/>
                    <a:gd name="connsiteX20" fmla="*/ 8636 w 9546"/>
                    <a:gd name="connsiteY20" fmla="*/ 1329 h 10000"/>
                    <a:gd name="connsiteX0" fmla="*/ 7915 w 8868"/>
                    <a:gd name="connsiteY0" fmla="*/ 17 h 8688"/>
                    <a:gd name="connsiteX1" fmla="*/ 1623 w 8868"/>
                    <a:gd name="connsiteY1" fmla="*/ 1169 h 8688"/>
                    <a:gd name="connsiteX2" fmla="*/ 1278 w 8868"/>
                    <a:gd name="connsiteY2" fmla="*/ 0 h 8688"/>
                    <a:gd name="connsiteX3" fmla="*/ 459 w 8868"/>
                    <a:gd name="connsiteY3" fmla="*/ 40 h 8688"/>
                    <a:gd name="connsiteX4" fmla="*/ 0 w 8868"/>
                    <a:gd name="connsiteY4" fmla="*/ 2019 h 8688"/>
                    <a:gd name="connsiteX5" fmla="*/ 296 w 8868"/>
                    <a:gd name="connsiteY5" fmla="*/ 2689 h 8688"/>
                    <a:gd name="connsiteX6" fmla="*/ 2678 w 8868"/>
                    <a:gd name="connsiteY6" fmla="*/ 6687 h 8688"/>
                    <a:gd name="connsiteX7" fmla="*/ 3154 w 8868"/>
                    <a:gd name="connsiteY7" fmla="*/ 7352 h 8688"/>
                    <a:gd name="connsiteX8" fmla="*/ 4106 w 8868"/>
                    <a:gd name="connsiteY8" fmla="*/ 7352 h 8688"/>
                    <a:gd name="connsiteX9" fmla="*/ 5059 w 8868"/>
                    <a:gd name="connsiteY9" fmla="*/ 8688 h 8688"/>
                    <a:gd name="connsiteX10" fmla="*/ 6009 w 8868"/>
                    <a:gd name="connsiteY10" fmla="*/ 8688 h 8688"/>
                    <a:gd name="connsiteX11" fmla="*/ 7439 w 8868"/>
                    <a:gd name="connsiteY11" fmla="*/ 8023 h 8688"/>
                    <a:gd name="connsiteX12" fmla="*/ 7915 w 8868"/>
                    <a:gd name="connsiteY12" fmla="*/ 7352 h 8688"/>
                    <a:gd name="connsiteX13" fmla="*/ 8868 w 8868"/>
                    <a:gd name="connsiteY13" fmla="*/ 7352 h 8688"/>
                    <a:gd name="connsiteX14" fmla="*/ 8868 w 8868"/>
                    <a:gd name="connsiteY14" fmla="*/ 6687 h 8688"/>
                    <a:gd name="connsiteX15" fmla="*/ 8391 w 8868"/>
                    <a:gd name="connsiteY15" fmla="*/ 6018 h 8688"/>
                    <a:gd name="connsiteX16" fmla="*/ 7439 w 8868"/>
                    <a:gd name="connsiteY16" fmla="*/ 4020 h 8688"/>
                    <a:gd name="connsiteX17" fmla="*/ 6964 w 8868"/>
                    <a:gd name="connsiteY17" fmla="*/ 3354 h 8688"/>
                    <a:gd name="connsiteX18" fmla="*/ 6964 w 8868"/>
                    <a:gd name="connsiteY18" fmla="*/ 2689 h 8688"/>
                    <a:gd name="connsiteX19" fmla="*/ 7439 w 8868"/>
                    <a:gd name="connsiteY19" fmla="*/ 2689 h 8688"/>
                    <a:gd name="connsiteX20" fmla="*/ 7915 w 8868"/>
                    <a:gd name="connsiteY20" fmla="*/ 17 h 8688"/>
                    <a:gd name="connsiteX0" fmla="*/ 8925 w 10000"/>
                    <a:gd name="connsiteY0" fmla="*/ 20 h 10000"/>
                    <a:gd name="connsiteX1" fmla="*/ 6896 w 10000"/>
                    <a:gd name="connsiteY1" fmla="*/ 522 h 10000"/>
                    <a:gd name="connsiteX2" fmla="*/ 1830 w 10000"/>
                    <a:gd name="connsiteY2" fmla="*/ 1346 h 10000"/>
                    <a:gd name="connsiteX3" fmla="*/ 1441 w 10000"/>
                    <a:gd name="connsiteY3" fmla="*/ 0 h 10000"/>
                    <a:gd name="connsiteX4" fmla="*/ 518 w 10000"/>
                    <a:gd name="connsiteY4" fmla="*/ 46 h 10000"/>
                    <a:gd name="connsiteX5" fmla="*/ 0 w 10000"/>
                    <a:gd name="connsiteY5" fmla="*/ 2324 h 10000"/>
                    <a:gd name="connsiteX6" fmla="*/ 334 w 10000"/>
                    <a:gd name="connsiteY6" fmla="*/ 3095 h 10000"/>
                    <a:gd name="connsiteX7" fmla="*/ 3020 w 10000"/>
                    <a:gd name="connsiteY7" fmla="*/ 7697 h 10000"/>
                    <a:gd name="connsiteX8" fmla="*/ 3557 w 10000"/>
                    <a:gd name="connsiteY8" fmla="*/ 8462 h 10000"/>
                    <a:gd name="connsiteX9" fmla="*/ 4630 w 10000"/>
                    <a:gd name="connsiteY9" fmla="*/ 8462 h 10000"/>
                    <a:gd name="connsiteX10" fmla="*/ 5705 w 10000"/>
                    <a:gd name="connsiteY10" fmla="*/ 10000 h 10000"/>
                    <a:gd name="connsiteX11" fmla="*/ 6776 w 10000"/>
                    <a:gd name="connsiteY11" fmla="*/ 10000 h 10000"/>
                    <a:gd name="connsiteX12" fmla="*/ 8389 w 10000"/>
                    <a:gd name="connsiteY12" fmla="*/ 9235 h 10000"/>
                    <a:gd name="connsiteX13" fmla="*/ 8925 w 10000"/>
                    <a:gd name="connsiteY13" fmla="*/ 8462 h 10000"/>
                    <a:gd name="connsiteX14" fmla="*/ 10000 w 10000"/>
                    <a:gd name="connsiteY14" fmla="*/ 8462 h 10000"/>
                    <a:gd name="connsiteX15" fmla="*/ 10000 w 10000"/>
                    <a:gd name="connsiteY15" fmla="*/ 7697 h 10000"/>
                    <a:gd name="connsiteX16" fmla="*/ 9462 w 10000"/>
                    <a:gd name="connsiteY16" fmla="*/ 6927 h 10000"/>
                    <a:gd name="connsiteX17" fmla="*/ 8389 w 10000"/>
                    <a:gd name="connsiteY17" fmla="*/ 4627 h 10000"/>
                    <a:gd name="connsiteX18" fmla="*/ 7853 w 10000"/>
                    <a:gd name="connsiteY18" fmla="*/ 3860 h 10000"/>
                    <a:gd name="connsiteX19" fmla="*/ 7853 w 10000"/>
                    <a:gd name="connsiteY19" fmla="*/ 3095 h 10000"/>
                    <a:gd name="connsiteX20" fmla="*/ 8389 w 10000"/>
                    <a:gd name="connsiteY20" fmla="*/ 3095 h 10000"/>
                    <a:gd name="connsiteX21" fmla="*/ 8925 w 10000"/>
                    <a:gd name="connsiteY21" fmla="*/ 20 h 10000"/>
                    <a:gd name="connsiteX0" fmla="*/ 8925 w 10000"/>
                    <a:gd name="connsiteY0" fmla="*/ 20 h 10000"/>
                    <a:gd name="connsiteX1" fmla="*/ 4973 w 10000"/>
                    <a:gd name="connsiteY1" fmla="*/ 150 h 10000"/>
                    <a:gd name="connsiteX2" fmla="*/ 1830 w 10000"/>
                    <a:gd name="connsiteY2" fmla="*/ 1346 h 10000"/>
                    <a:gd name="connsiteX3" fmla="*/ 1441 w 10000"/>
                    <a:gd name="connsiteY3" fmla="*/ 0 h 10000"/>
                    <a:gd name="connsiteX4" fmla="*/ 518 w 10000"/>
                    <a:gd name="connsiteY4" fmla="*/ 46 h 10000"/>
                    <a:gd name="connsiteX5" fmla="*/ 0 w 10000"/>
                    <a:gd name="connsiteY5" fmla="*/ 2324 h 10000"/>
                    <a:gd name="connsiteX6" fmla="*/ 334 w 10000"/>
                    <a:gd name="connsiteY6" fmla="*/ 3095 h 10000"/>
                    <a:gd name="connsiteX7" fmla="*/ 3020 w 10000"/>
                    <a:gd name="connsiteY7" fmla="*/ 7697 h 10000"/>
                    <a:gd name="connsiteX8" fmla="*/ 3557 w 10000"/>
                    <a:gd name="connsiteY8" fmla="*/ 8462 h 10000"/>
                    <a:gd name="connsiteX9" fmla="*/ 4630 w 10000"/>
                    <a:gd name="connsiteY9" fmla="*/ 8462 h 10000"/>
                    <a:gd name="connsiteX10" fmla="*/ 5705 w 10000"/>
                    <a:gd name="connsiteY10" fmla="*/ 10000 h 10000"/>
                    <a:gd name="connsiteX11" fmla="*/ 6776 w 10000"/>
                    <a:gd name="connsiteY11" fmla="*/ 10000 h 10000"/>
                    <a:gd name="connsiteX12" fmla="*/ 8389 w 10000"/>
                    <a:gd name="connsiteY12" fmla="*/ 9235 h 10000"/>
                    <a:gd name="connsiteX13" fmla="*/ 8925 w 10000"/>
                    <a:gd name="connsiteY13" fmla="*/ 8462 h 10000"/>
                    <a:gd name="connsiteX14" fmla="*/ 10000 w 10000"/>
                    <a:gd name="connsiteY14" fmla="*/ 8462 h 10000"/>
                    <a:gd name="connsiteX15" fmla="*/ 10000 w 10000"/>
                    <a:gd name="connsiteY15" fmla="*/ 7697 h 10000"/>
                    <a:gd name="connsiteX16" fmla="*/ 9462 w 10000"/>
                    <a:gd name="connsiteY16" fmla="*/ 6927 h 10000"/>
                    <a:gd name="connsiteX17" fmla="*/ 8389 w 10000"/>
                    <a:gd name="connsiteY17" fmla="*/ 4627 h 10000"/>
                    <a:gd name="connsiteX18" fmla="*/ 7853 w 10000"/>
                    <a:gd name="connsiteY18" fmla="*/ 3860 h 10000"/>
                    <a:gd name="connsiteX19" fmla="*/ 7853 w 10000"/>
                    <a:gd name="connsiteY19" fmla="*/ 3095 h 10000"/>
                    <a:gd name="connsiteX20" fmla="*/ 8389 w 10000"/>
                    <a:gd name="connsiteY20" fmla="*/ 3095 h 10000"/>
                    <a:gd name="connsiteX21" fmla="*/ 8925 w 10000"/>
                    <a:gd name="connsiteY21" fmla="*/ 20 h 10000"/>
                    <a:gd name="connsiteX0" fmla="*/ 8925 w 10000"/>
                    <a:gd name="connsiteY0" fmla="*/ 20 h 10000"/>
                    <a:gd name="connsiteX1" fmla="*/ 7191 w 10000"/>
                    <a:gd name="connsiteY1" fmla="*/ 273 h 10000"/>
                    <a:gd name="connsiteX2" fmla="*/ 4973 w 10000"/>
                    <a:gd name="connsiteY2" fmla="*/ 150 h 10000"/>
                    <a:gd name="connsiteX3" fmla="*/ 1830 w 10000"/>
                    <a:gd name="connsiteY3" fmla="*/ 1346 h 10000"/>
                    <a:gd name="connsiteX4" fmla="*/ 1441 w 10000"/>
                    <a:gd name="connsiteY4" fmla="*/ 0 h 10000"/>
                    <a:gd name="connsiteX5" fmla="*/ 518 w 10000"/>
                    <a:gd name="connsiteY5" fmla="*/ 46 h 10000"/>
                    <a:gd name="connsiteX6" fmla="*/ 0 w 10000"/>
                    <a:gd name="connsiteY6" fmla="*/ 2324 h 10000"/>
                    <a:gd name="connsiteX7" fmla="*/ 334 w 10000"/>
                    <a:gd name="connsiteY7" fmla="*/ 3095 h 10000"/>
                    <a:gd name="connsiteX8" fmla="*/ 3020 w 10000"/>
                    <a:gd name="connsiteY8" fmla="*/ 7697 h 10000"/>
                    <a:gd name="connsiteX9" fmla="*/ 3557 w 10000"/>
                    <a:gd name="connsiteY9" fmla="*/ 8462 h 10000"/>
                    <a:gd name="connsiteX10" fmla="*/ 4630 w 10000"/>
                    <a:gd name="connsiteY10" fmla="*/ 8462 h 10000"/>
                    <a:gd name="connsiteX11" fmla="*/ 5705 w 10000"/>
                    <a:gd name="connsiteY11" fmla="*/ 10000 h 10000"/>
                    <a:gd name="connsiteX12" fmla="*/ 6776 w 10000"/>
                    <a:gd name="connsiteY12" fmla="*/ 10000 h 10000"/>
                    <a:gd name="connsiteX13" fmla="*/ 8389 w 10000"/>
                    <a:gd name="connsiteY13" fmla="*/ 9235 h 10000"/>
                    <a:gd name="connsiteX14" fmla="*/ 8925 w 10000"/>
                    <a:gd name="connsiteY14" fmla="*/ 8462 h 10000"/>
                    <a:gd name="connsiteX15" fmla="*/ 10000 w 10000"/>
                    <a:gd name="connsiteY15" fmla="*/ 8462 h 10000"/>
                    <a:gd name="connsiteX16" fmla="*/ 10000 w 10000"/>
                    <a:gd name="connsiteY16" fmla="*/ 7697 h 10000"/>
                    <a:gd name="connsiteX17" fmla="*/ 9462 w 10000"/>
                    <a:gd name="connsiteY17" fmla="*/ 6927 h 10000"/>
                    <a:gd name="connsiteX18" fmla="*/ 8389 w 10000"/>
                    <a:gd name="connsiteY18" fmla="*/ 4627 h 10000"/>
                    <a:gd name="connsiteX19" fmla="*/ 7853 w 10000"/>
                    <a:gd name="connsiteY19" fmla="*/ 3860 h 10000"/>
                    <a:gd name="connsiteX20" fmla="*/ 7853 w 10000"/>
                    <a:gd name="connsiteY20" fmla="*/ 3095 h 10000"/>
                    <a:gd name="connsiteX21" fmla="*/ 8389 w 10000"/>
                    <a:gd name="connsiteY21" fmla="*/ 3095 h 10000"/>
                    <a:gd name="connsiteX22" fmla="*/ 8925 w 10000"/>
                    <a:gd name="connsiteY22" fmla="*/ 20 h 10000"/>
                    <a:gd name="connsiteX0" fmla="*/ 8925 w 10000"/>
                    <a:gd name="connsiteY0" fmla="*/ 20 h 10000"/>
                    <a:gd name="connsiteX1" fmla="*/ 6008 w 10000"/>
                    <a:gd name="connsiteY1" fmla="*/ 1142 h 10000"/>
                    <a:gd name="connsiteX2" fmla="*/ 4973 w 10000"/>
                    <a:gd name="connsiteY2" fmla="*/ 150 h 10000"/>
                    <a:gd name="connsiteX3" fmla="*/ 1830 w 10000"/>
                    <a:gd name="connsiteY3" fmla="*/ 1346 h 10000"/>
                    <a:gd name="connsiteX4" fmla="*/ 1441 w 10000"/>
                    <a:gd name="connsiteY4" fmla="*/ 0 h 10000"/>
                    <a:gd name="connsiteX5" fmla="*/ 518 w 10000"/>
                    <a:gd name="connsiteY5" fmla="*/ 46 h 10000"/>
                    <a:gd name="connsiteX6" fmla="*/ 0 w 10000"/>
                    <a:gd name="connsiteY6" fmla="*/ 2324 h 10000"/>
                    <a:gd name="connsiteX7" fmla="*/ 334 w 10000"/>
                    <a:gd name="connsiteY7" fmla="*/ 3095 h 10000"/>
                    <a:gd name="connsiteX8" fmla="*/ 3020 w 10000"/>
                    <a:gd name="connsiteY8" fmla="*/ 7697 h 10000"/>
                    <a:gd name="connsiteX9" fmla="*/ 3557 w 10000"/>
                    <a:gd name="connsiteY9" fmla="*/ 8462 h 10000"/>
                    <a:gd name="connsiteX10" fmla="*/ 4630 w 10000"/>
                    <a:gd name="connsiteY10" fmla="*/ 8462 h 10000"/>
                    <a:gd name="connsiteX11" fmla="*/ 5705 w 10000"/>
                    <a:gd name="connsiteY11" fmla="*/ 10000 h 10000"/>
                    <a:gd name="connsiteX12" fmla="*/ 6776 w 10000"/>
                    <a:gd name="connsiteY12" fmla="*/ 10000 h 10000"/>
                    <a:gd name="connsiteX13" fmla="*/ 8389 w 10000"/>
                    <a:gd name="connsiteY13" fmla="*/ 9235 h 10000"/>
                    <a:gd name="connsiteX14" fmla="*/ 8925 w 10000"/>
                    <a:gd name="connsiteY14" fmla="*/ 8462 h 10000"/>
                    <a:gd name="connsiteX15" fmla="*/ 10000 w 10000"/>
                    <a:gd name="connsiteY15" fmla="*/ 8462 h 10000"/>
                    <a:gd name="connsiteX16" fmla="*/ 10000 w 10000"/>
                    <a:gd name="connsiteY16" fmla="*/ 7697 h 10000"/>
                    <a:gd name="connsiteX17" fmla="*/ 9462 w 10000"/>
                    <a:gd name="connsiteY17" fmla="*/ 6927 h 10000"/>
                    <a:gd name="connsiteX18" fmla="*/ 8389 w 10000"/>
                    <a:gd name="connsiteY18" fmla="*/ 4627 h 10000"/>
                    <a:gd name="connsiteX19" fmla="*/ 7853 w 10000"/>
                    <a:gd name="connsiteY19" fmla="*/ 3860 h 10000"/>
                    <a:gd name="connsiteX20" fmla="*/ 7853 w 10000"/>
                    <a:gd name="connsiteY20" fmla="*/ 3095 h 10000"/>
                    <a:gd name="connsiteX21" fmla="*/ 8389 w 10000"/>
                    <a:gd name="connsiteY21" fmla="*/ 3095 h 10000"/>
                    <a:gd name="connsiteX22" fmla="*/ 8925 w 10000"/>
                    <a:gd name="connsiteY22" fmla="*/ 20 h 10000"/>
                    <a:gd name="connsiteX0" fmla="*/ 8925 w 10000"/>
                    <a:gd name="connsiteY0" fmla="*/ 20 h 10000"/>
                    <a:gd name="connsiteX1" fmla="*/ 7857 w 10000"/>
                    <a:gd name="connsiteY1" fmla="*/ 397 h 10000"/>
                    <a:gd name="connsiteX2" fmla="*/ 6008 w 10000"/>
                    <a:gd name="connsiteY2" fmla="*/ 1142 h 10000"/>
                    <a:gd name="connsiteX3" fmla="*/ 4973 w 10000"/>
                    <a:gd name="connsiteY3" fmla="*/ 150 h 10000"/>
                    <a:gd name="connsiteX4" fmla="*/ 1830 w 10000"/>
                    <a:gd name="connsiteY4" fmla="*/ 1346 h 10000"/>
                    <a:gd name="connsiteX5" fmla="*/ 1441 w 10000"/>
                    <a:gd name="connsiteY5" fmla="*/ 0 h 10000"/>
                    <a:gd name="connsiteX6" fmla="*/ 518 w 10000"/>
                    <a:gd name="connsiteY6" fmla="*/ 46 h 10000"/>
                    <a:gd name="connsiteX7" fmla="*/ 0 w 10000"/>
                    <a:gd name="connsiteY7" fmla="*/ 2324 h 10000"/>
                    <a:gd name="connsiteX8" fmla="*/ 334 w 10000"/>
                    <a:gd name="connsiteY8" fmla="*/ 3095 h 10000"/>
                    <a:gd name="connsiteX9" fmla="*/ 3020 w 10000"/>
                    <a:gd name="connsiteY9" fmla="*/ 7697 h 10000"/>
                    <a:gd name="connsiteX10" fmla="*/ 3557 w 10000"/>
                    <a:gd name="connsiteY10" fmla="*/ 8462 h 10000"/>
                    <a:gd name="connsiteX11" fmla="*/ 4630 w 10000"/>
                    <a:gd name="connsiteY11" fmla="*/ 8462 h 10000"/>
                    <a:gd name="connsiteX12" fmla="*/ 5705 w 10000"/>
                    <a:gd name="connsiteY12" fmla="*/ 10000 h 10000"/>
                    <a:gd name="connsiteX13" fmla="*/ 6776 w 10000"/>
                    <a:gd name="connsiteY13" fmla="*/ 10000 h 10000"/>
                    <a:gd name="connsiteX14" fmla="*/ 8389 w 10000"/>
                    <a:gd name="connsiteY14" fmla="*/ 9235 h 10000"/>
                    <a:gd name="connsiteX15" fmla="*/ 8925 w 10000"/>
                    <a:gd name="connsiteY15" fmla="*/ 8462 h 10000"/>
                    <a:gd name="connsiteX16" fmla="*/ 10000 w 10000"/>
                    <a:gd name="connsiteY16" fmla="*/ 8462 h 10000"/>
                    <a:gd name="connsiteX17" fmla="*/ 10000 w 10000"/>
                    <a:gd name="connsiteY17" fmla="*/ 7697 h 10000"/>
                    <a:gd name="connsiteX18" fmla="*/ 9462 w 10000"/>
                    <a:gd name="connsiteY18" fmla="*/ 6927 h 10000"/>
                    <a:gd name="connsiteX19" fmla="*/ 8389 w 10000"/>
                    <a:gd name="connsiteY19" fmla="*/ 4627 h 10000"/>
                    <a:gd name="connsiteX20" fmla="*/ 7853 w 10000"/>
                    <a:gd name="connsiteY20" fmla="*/ 3860 h 10000"/>
                    <a:gd name="connsiteX21" fmla="*/ 7853 w 10000"/>
                    <a:gd name="connsiteY21" fmla="*/ 3095 h 10000"/>
                    <a:gd name="connsiteX22" fmla="*/ 8389 w 10000"/>
                    <a:gd name="connsiteY22" fmla="*/ 3095 h 10000"/>
                    <a:gd name="connsiteX23" fmla="*/ 8925 w 10000"/>
                    <a:gd name="connsiteY23" fmla="*/ 20 h 10000"/>
                    <a:gd name="connsiteX0" fmla="*/ 8925 w 10000"/>
                    <a:gd name="connsiteY0" fmla="*/ 2603 h 12583"/>
                    <a:gd name="connsiteX1" fmla="*/ 6969 w 10000"/>
                    <a:gd name="connsiteY1" fmla="*/ 0 h 12583"/>
                    <a:gd name="connsiteX2" fmla="*/ 6008 w 10000"/>
                    <a:gd name="connsiteY2" fmla="*/ 3725 h 12583"/>
                    <a:gd name="connsiteX3" fmla="*/ 4973 w 10000"/>
                    <a:gd name="connsiteY3" fmla="*/ 2733 h 12583"/>
                    <a:gd name="connsiteX4" fmla="*/ 1830 w 10000"/>
                    <a:gd name="connsiteY4" fmla="*/ 3929 h 12583"/>
                    <a:gd name="connsiteX5" fmla="*/ 1441 w 10000"/>
                    <a:gd name="connsiteY5" fmla="*/ 2583 h 12583"/>
                    <a:gd name="connsiteX6" fmla="*/ 518 w 10000"/>
                    <a:gd name="connsiteY6" fmla="*/ 2629 h 12583"/>
                    <a:gd name="connsiteX7" fmla="*/ 0 w 10000"/>
                    <a:gd name="connsiteY7" fmla="*/ 4907 h 12583"/>
                    <a:gd name="connsiteX8" fmla="*/ 334 w 10000"/>
                    <a:gd name="connsiteY8" fmla="*/ 5678 h 12583"/>
                    <a:gd name="connsiteX9" fmla="*/ 3020 w 10000"/>
                    <a:gd name="connsiteY9" fmla="*/ 10280 h 12583"/>
                    <a:gd name="connsiteX10" fmla="*/ 3557 w 10000"/>
                    <a:gd name="connsiteY10" fmla="*/ 11045 h 12583"/>
                    <a:gd name="connsiteX11" fmla="*/ 4630 w 10000"/>
                    <a:gd name="connsiteY11" fmla="*/ 11045 h 12583"/>
                    <a:gd name="connsiteX12" fmla="*/ 5705 w 10000"/>
                    <a:gd name="connsiteY12" fmla="*/ 12583 h 12583"/>
                    <a:gd name="connsiteX13" fmla="*/ 6776 w 10000"/>
                    <a:gd name="connsiteY13" fmla="*/ 12583 h 12583"/>
                    <a:gd name="connsiteX14" fmla="*/ 8389 w 10000"/>
                    <a:gd name="connsiteY14" fmla="*/ 11818 h 12583"/>
                    <a:gd name="connsiteX15" fmla="*/ 8925 w 10000"/>
                    <a:gd name="connsiteY15" fmla="*/ 11045 h 12583"/>
                    <a:gd name="connsiteX16" fmla="*/ 10000 w 10000"/>
                    <a:gd name="connsiteY16" fmla="*/ 11045 h 12583"/>
                    <a:gd name="connsiteX17" fmla="*/ 10000 w 10000"/>
                    <a:gd name="connsiteY17" fmla="*/ 10280 h 12583"/>
                    <a:gd name="connsiteX18" fmla="*/ 9462 w 10000"/>
                    <a:gd name="connsiteY18" fmla="*/ 9510 h 12583"/>
                    <a:gd name="connsiteX19" fmla="*/ 8389 w 10000"/>
                    <a:gd name="connsiteY19" fmla="*/ 7210 h 12583"/>
                    <a:gd name="connsiteX20" fmla="*/ 7853 w 10000"/>
                    <a:gd name="connsiteY20" fmla="*/ 6443 h 12583"/>
                    <a:gd name="connsiteX21" fmla="*/ 7853 w 10000"/>
                    <a:gd name="connsiteY21" fmla="*/ 5678 h 12583"/>
                    <a:gd name="connsiteX22" fmla="*/ 8389 w 10000"/>
                    <a:gd name="connsiteY22" fmla="*/ 5678 h 12583"/>
                    <a:gd name="connsiteX23" fmla="*/ 8925 w 10000"/>
                    <a:gd name="connsiteY23" fmla="*/ 2603 h 12583"/>
                    <a:gd name="connsiteX0" fmla="*/ 8925 w 10000"/>
                    <a:gd name="connsiteY0" fmla="*/ 2603 h 12583"/>
                    <a:gd name="connsiteX1" fmla="*/ 8227 w 10000"/>
                    <a:gd name="connsiteY1" fmla="*/ 1739 h 12583"/>
                    <a:gd name="connsiteX2" fmla="*/ 6969 w 10000"/>
                    <a:gd name="connsiteY2" fmla="*/ 0 h 12583"/>
                    <a:gd name="connsiteX3" fmla="*/ 6008 w 10000"/>
                    <a:gd name="connsiteY3" fmla="*/ 3725 h 12583"/>
                    <a:gd name="connsiteX4" fmla="*/ 4973 w 10000"/>
                    <a:gd name="connsiteY4" fmla="*/ 2733 h 12583"/>
                    <a:gd name="connsiteX5" fmla="*/ 1830 w 10000"/>
                    <a:gd name="connsiteY5" fmla="*/ 3929 h 12583"/>
                    <a:gd name="connsiteX6" fmla="*/ 1441 w 10000"/>
                    <a:gd name="connsiteY6" fmla="*/ 2583 h 12583"/>
                    <a:gd name="connsiteX7" fmla="*/ 518 w 10000"/>
                    <a:gd name="connsiteY7" fmla="*/ 2629 h 12583"/>
                    <a:gd name="connsiteX8" fmla="*/ 0 w 10000"/>
                    <a:gd name="connsiteY8" fmla="*/ 4907 h 12583"/>
                    <a:gd name="connsiteX9" fmla="*/ 334 w 10000"/>
                    <a:gd name="connsiteY9" fmla="*/ 5678 h 12583"/>
                    <a:gd name="connsiteX10" fmla="*/ 3020 w 10000"/>
                    <a:gd name="connsiteY10" fmla="*/ 10280 h 12583"/>
                    <a:gd name="connsiteX11" fmla="*/ 3557 w 10000"/>
                    <a:gd name="connsiteY11" fmla="*/ 11045 h 12583"/>
                    <a:gd name="connsiteX12" fmla="*/ 4630 w 10000"/>
                    <a:gd name="connsiteY12" fmla="*/ 11045 h 12583"/>
                    <a:gd name="connsiteX13" fmla="*/ 5705 w 10000"/>
                    <a:gd name="connsiteY13" fmla="*/ 12583 h 12583"/>
                    <a:gd name="connsiteX14" fmla="*/ 6776 w 10000"/>
                    <a:gd name="connsiteY14" fmla="*/ 12583 h 12583"/>
                    <a:gd name="connsiteX15" fmla="*/ 8389 w 10000"/>
                    <a:gd name="connsiteY15" fmla="*/ 11818 h 12583"/>
                    <a:gd name="connsiteX16" fmla="*/ 8925 w 10000"/>
                    <a:gd name="connsiteY16" fmla="*/ 11045 h 12583"/>
                    <a:gd name="connsiteX17" fmla="*/ 10000 w 10000"/>
                    <a:gd name="connsiteY17" fmla="*/ 11045 h 12583"/>
                    <a:gd name="connsiteX18" fmla="*/ 10000 w 10000"/>
                    <a:gd name="connsiteY18" fmla="*/ 10280 h 12583"/>
                    <a:gd name="connsiteX19" fmla="*/ 9462 w 10000"/>
                    <a:gd name="connsiteY19" fmla="*/ 9510 h 12583"/>
                    <a:gd name="connsiteX20" fmla="*/ 8389 w 10000"/>
                    <a:gd name="connsiteY20" fmla="*/ 7210 h 12583"/>
                    <a:gd name="connsiteX21" fmla="*/ 7853 w 10000"/>
                    <a:gd name="connsiteY21" fmla="*/ 6443 h 12583"/>
                    <a:gd name="connsiteX22" fmla="*/ 7853 w 10000"/>
                    <a:gd name="connsiteY22" fmla="*/ 5678 h 12583"/>
                    <a:gd name="connsiteX23" fmla="*/ 8389 w 10000"/>
                    <a:gd name="connsiteY23" fmla="*/ 5678 h 12583"/>
                    <a:gd name="connsiteX24" fmla="*/ 8925 w 10000"/>
                    <a:gd name="connsiteY24" fmla="*/ 2603 h 12583"/>
                    <a:gd name="connsiteX0" fmla="*/ 8925 w 10000"/>
                    <a:gd name="connsiteY0" fmla="*/ 2603 h 12583"/>
                    <a:gd name="connsiteX1" fmla="*/ 7561 w 10000"/>
                    <a:gd name="connsiteY1" fmla="*/ 1 h 12583"/>
                    <a:gd name="connsiteX2" fmla="*/ 6969 w 10000"/>
                    <a:gd name="connsiteY2" fmla="*/ 0 h 12583"/>
                    <a:gd name="connsiteX3" fmla="*/ 6008 w 10000"/>
                    <a:gd name="connsiteY3" fmla="*/ 3725 h 12583"/>
                    <a:gd name="connsiteX4" fmla="*/ 4973 w 10000"/>
                    <a:gd name="connsiteY4" fmla="*/ 2733 h 12583"/>
                    <a:gd name="connsiteX5" fmla="*/ 1830 w 10000"/>
                    <a:gd name="connsiteY5" fmla="*/ 3929 h 12583"/>
                    <a:gd name="connsiteX6" fmla="*/ 1441 w 10000"/>
                    <a:gd name="connsiteY6" fmla="*/ 2583 h 12583"/>
                    <a:gd name="connsiteX7" fmla="*/ 518 w 10000"/>
                    <a:gd name="connsiteY7" fmla="*/ 2629 h 12583"/>
                    <a:gd name="connsiteX8" fmla="*/ 0 w 10000"/>
                    <a:gd name="connsiteY8" fmla="*/ 4907 h 12583"/>
                    <a:gd name="connsiteX9" fmla="*/ 334 w 10000"/>
                    <a:gd name="connsiteY9" fmla="*/ 5678 h 12583"/>
                    <a:gd name="connsiteX10" fmla="*/ 3020 w 10000"/>
                    <a:gd name="connsiteY10" fmla="*/ 10280 h 12583"/>
                    <a:gd name="connsiteX11" fmla="*/ 3557 w 10000"/>
                    <a:gd name="connsiteY11" fmla="*/ 11045 h 12583"/>
                    <a:gd name="connsiteX12" fmla="*/ 4630 w 10000"/>
                    <a:gd name="connsiteY12" fmla="*/ 11045 h 12583"/>
                    <a:gd name="connsiteX13" fmla="*/ 5705 w 10000"/>
                    <a:gd name="connsiteY13" fmla="*/ 12583 h 12583"/>
                    <a:gd name="connsiteX14" fmla="*/ 6776 w 10000"/>
                    <a:gd name="connsiteY14" fmla="*/ 12583 h 12583"/>
                    <a:gd name="connsiteX15" fmla="*/ 8389 w 10000"/>
                    <a:gd name="connsiteY15" fmla="*/ 11818 h 12583"/>
                    <a:gd name="connsiteX16" fmla="*/ 8925 w 10000"/>
                    <a:gd name="connsiteY16" fmla="*/ 11045 h 12583"/>
                    <a:gd name="connsiteX17" fmla="*/ 10000 w 10000"/>
                    <a:gd name="connsiteY17" fmla="*/ 11045 h 12583"/>
                    <a:gd name="connsiteX18" fmla="*/ 10000 w 10000"/>
                    <a:gd name="connsiteY18" fmla="*/ 10280 h 12583"/>
                    <a:gd name="connsiteX19" fmla="*/ 9462 w 10000"/>
                    <a:gd name="connsiteY19" fmla="*/ 9510 h 12583"/>
                    <a:gd name="connsiteX20" fmla="*/ 8389 w 10000"/>
                    <a:gd name="connsiteY20" fmla="*/ 7210 h 12583"/>
                    <a:gd name="connsiteX21" fmla="*/ 7853 w 10000"/>
                    <a:gd name="connsiteY21" fmla="*/ 6443 h 12583"/>
                    <a:gd name="connsiteX22" fmla="*/ 7853 w 10000"/>
                    <a:gd name="connsiteY22" fmla="*/ 5678 h 12583"/>
                    <a:gd name="connsiteX23" fmla="*/ 8389 w 10000"/>
                    <a:gd name="connsiteY23" fmla="*/ 5678 h 12583"/>
                    <a:gd name="connsiteX24" fmla="*/ 8925 w 10000"/>
                    <a:gd name="connsiteY24" fmla="*/ 2603 h 12583"/>
                    <a:gd name="connsiteX0" fmla="*/ 8925 w 10000"/>
                    <a:gd name="connsiteY0" fmla="*/ 2602 h 12582"/>
                    <a:gd name="connsiteX1" fmla="*/ 7561 w 10000"/>
                    <a:gd name="connsiteY1" fmla="*/ 0 h 12582"/>
                    <a:gd name="connsiteX2" fmla="*/ 6821 w 10000"/>
                    <a:gd name="connsiteY2" fmla="*/ 496 h 12582"/>
                    <a:gd name="connsiteX3" fmla="*/ 6008 w 10000"/>
                    <a:gd name="connsiteY3" fmla="*/ 3724 h 12582"/>
                    <a:gd name="connsiteX4" fmla="*/ 4973 w 10000"/>
                    <a:gd name="connsiteY4" fmla="*/ 2732 h 12582"/>
                    <a:gd name="connsiteX5" fmla="*/ 1830 w 10000"/>
                    <a:gd name="connsiteY5" fmla="*/ 3928 h 12582"/>
                    <a:gd name="connsiteX6" fmla="*/ 1441 w 10000"/>
                    <a:gd name="connsiteY6" fmla="*/ 2582 h 12582"/>
                    <a:gd name="connsiteX7" fmla="*/ 518 w 10000"/>
                    <a:gd name="connsiteY7" fmla="*/ 2628 h 12582"/>
                    <a:gd name="connsiteX8" fmla="*/ 0 w 10000"/>
                    <a:gd name="connsiteY8" fmla="*/ 4906 h 12582"/>
                    <a:gd name="connsiteX9" fmla="*/ 334 w 10000"/>
                    <a:gd name="connsiteY9" fmla="*/ 5677 h 12582"/>
                    <a:gd name="connsiteX10" fmla="*/ 3020 w 10000"/>
                    <a:gd name="connsiteY10" fmla="*/ 10279 h 12582"/>
                    <a:gd name="connsiteX11" fmla="*/ 3557 w 10000"/>
                    <a:gd name="connsiteY11" fmla="*/ 11044 h 12582"/>
                    <a:gd name="connsiteX12" fmla="*/ 4630 w 10000"/>
                    <a:gd name="connsiteY12" fmla="*/ 11044 h 12582"/>
                    <a:gd name="connsiteX13" fmla="*/ 5705 w 10000"/>
                    <a:gd name="connsiteY13" fmla="*/ 12582 h 12582"/>
                    <a:gd name="connsiteX14" fmla="*/ 6776 w 10000"/>
                    <a:gd name="connsiteY14" fmla="*/ 12582 h 12582"/>
                    <a:gd name="connsiteX15" fmla="*/ 8389 w 10000"/>
                    <a:gd name="connsiteY15" fmla="*/ 11817 h 12582"/>
                    <a:gd name="connsiteX16" fmla="*/ 8925 w 10000"/>
                    <a:gd name="connsiteY16" fmla="*/ 11044 h 12582"/>
                    <a:gd name="connsiteX17" fmla="*/ 10000 w 10000"/>
                    <a:gd name="connsiteY17" fmla="*/ 11044 h 12582"/>
                    <a:gd name="connsiteX18" fmla="*/ 10000 w 10000"/>
                    <a:gd name="connsiteY18" fmla="*/ 10279 h 12582"/>
                    <a:gd name="connsiteX19" fmla="*/ 9462 w 10000"/>
                    <a:gd name="connsiteY19" fmla="*/ 9509 h 12582"/>
                    <a:gd name="connsiteX20" fmla="*/ 8389 w 10000"/>
                    <a:gd name="connsiteY20" fmla="*/ 7209 h 12582"/>
                    <a:gd name="connsiteX21" fmla="*/ 7853 w 10000"/>
                    <a:gd name="connsiteY21" fmla="*/ 6442 h 12582"/>
                    <a:gd name="connsiteX22" fmla="*/ 7853 w 10000"/>
                    <a:gd name="connsiteY22" fmla="*/ 5677 h 12582"/>
                    <a:gd name="connsiteX23" fmla="*/ 8389 w 10000"/>
                    <a:gd name="connsiteY23" fmla="*/ 5677 h 12582"/>
                    <a:gd name="connsiteX24" fmla="*/ 8925 w 10000"/>
                    <a:gd name="connsiteY24" fmla="*/ 2602 h 12582"/>
                    <a:gd name="connsiteX0" fmla="*/ 8925 w 10000"/>
                    <a:gd name="connsiteY0" fmla="*/ 2602 h 12582"/>
                    <a:gd name="connsiteX1" fmla="*/ 8301 w 10000"/>
                    <a:gd name="connsiteY1" fmla="*/ 1365 h 12582"/>
                    <a:gd name="connsiteX2" fmla="*/ 7561 w 10000"/>
                    <a:gd name="connsiteY2" fmla="*/ 0 h 12582"/>
                    <a:gd name="connsiteX3" fmla="*/ 6821 w 10000"/>
                    <a:gd name="connsiteY3" fmla="*/ 496 h 12582"/>
                    <a:gd name="connsiteX4" fmla="*/ 6008 w 10000"/>
                    <a:gd name="connsiteY4" fmla="*/ 3724 h 12582"/>
                    <a:gd name="connsiteX5" fmla="*/ 4973 w 10000"/>
                    <a:gd name="connsiteY5" fmla="*/ 2732 h 12582"/>
                    <a:gd name="connsiteX6" fmla="*/ 1830 w 10000"/>
                    <a:gd name="connsiteY6" fmla="*/ 3928 h 12582"/>
                    <a:gd name="connsiteX7" fmla="*/ 1441 w 10000"/>
                    <a:gd name="connsiteY7" fmla="*/ 2582 h 12582"/>
                    <a:gd name="connsiteX8" fmla="*/ 518 w 10000"/>
                    <a:gd name="connsiteY8" fmla="*/ 2628 h 12582"/>
                    <a:gd name="connsiteX9" fmla="*/ 0 w 10000"/>
                    <a:gd name="connsiteY9" fmla="*/ 4906 h 12582"/>
                    <a:gd name="connsiteX10" fmla="*/ 334 w 10000"/>
                    <a:gd name="connsiteY10" fmla="*/ 5677 h 12582"/>
                    <a:gd name="connsiteX11" fmla="*/ 3020 w 10000"/>
                    <a:gd name="connsiteY11" fmla="*/ 10279 h 12582"/>
                    <a:gd name="connsiteX12" fmla="*/ 3557 w 10000"/>
                    <a:gd name="connsiteY12" fmla="*/ 11044 h 12582"/>
                    <a:gd name="connsiteX13" fmla="*/ 4630 w 10000"/>
                    <a:gd name="connsiteY13" fmla="*/ 11044 h 12582"/>
                    <a:gd name="connsiteX14" fmla="*/ 5705 w 10000"/>
                    <a:gd name="connsiteY14" fmla="*/ 12582 h 12582"/>
                    <a:gd name="connsiteX15" fmla="*/ 6776 w 10000"/>
                    <a:gd name="connsiteY15" fmla="*/ 12582 h 12582"/>
                    <a:gd name="connsiteX16" fmla="*/ 8389 w 10000"/>
                    <a:gd name="connsiteY16" fmla="*/ 11817 h 12582"/>
                    <a:gd name="connsiteX17" fmla="*/ 8925 w 10000"/>
                    <a:gd name="connsiteY17" fmla="*/ 11044 h 12582"/>
                    <a:gd name="connsiteX18" fmla="*/ 10000 w 10000"/>
                    <a:gd name="connsiteY18" fmla="*/ 11044 h 12582"/>
                    <a:gd name="connsiteX19" fmla="*/ 10000 w 10000"/>
                    <a:gd name="connsiteY19" fmla="*/ 10279 h 12582"/>
                    <a:gd name="connsiteX20" fmla="*/ 9462 w 10000"/>
                    <a:gd name="connsiteY20" fmla="*/ 9509 h 12582"/>
                    <a:gd name="connsiteX21" fmla="*/ 8389 w 10000"/>
                    <a:gd name="connsiteY21" fmla="*/ 7209 h 12582"/>
                    <a:gd name="connsiteX22" fmla="*/ 7853 w 10000"/>
                    <a:gd name="connsiteY22" fmla="*/ 6442 h 12582"/>
                    <a:gd name="connsiteX23" fmla="*/ 7853 w 10000"/>
                    <a:gd name="connsiteY23" fmla="*/ 5677 h 12582"/>
                    <a:gd name="connsiteX24" fmla="*/ 8389 w 10000"/>
                    <a:gd name="connsiteY24" fmla="*/ 5677 h 12582"/>
                    <a:gd name="connsiteX25" fmla="*/ 8925 w 10000"/>
                    <a:gd name="connsiteY25" fmla="*/ 2602 h 12582"/>
                    <a:gd name="connsiteX0" fmla="*/ 8925 w 10000"/>
                    <a:gd name="connsiteY0" fmla="*/ 2602 h 12582"/>
                    <a:gd name="connsiteX1" fmla="*/ 8301 w 10000"/>
                    <a:gd name="connsiteY1" fmla="*/ 3476 h 12582"/>
                    <a:gd name="connsiteX2" fmla="*/ 7561 w 10000"/>
                    <a:gd name="connsiteY2" fmla="*/ 0 h 12582"/>
                    <a:gd name="connsiteX3" fmla="*/ 6821 w 10000"/>
                    <a:gd name="connsiteY3" fmla="*/ 496 h 12582"/>
                    <a:gd name="connsiteX4" fmla="*/ 6008 w 10000"/>
                    <a:gd name="connsiteY4" fmla="*/ 3724 h 12582"/>
                    <a:gd name="connsiteX5" fmla="*/ 4973 w 10000"/>
                    <a:gd name="connsiteY5" fmla="*/ 2732 h 12582"/>
                    <a:gd name="connsiteX6" fmla="*/ 1830 w 10000"/>
                    <a:gd name="connsiteY6" fmla="*/ 3928 h 12582"/>
                    <a:gd name="connsiteX7" fmla="*/ 1441 w 10000"/>
                    <a:gd name="connsiteY7" fmla="*/ 2582 h 12582"/>
                    <a:gd name="connsiteX8" fmla="*/ 518 w 10000"/>
                    <a:gd name="connsiteY8" fmla="*/ 2628 h 12582"/>
                    <a:gd name="connsiteX9" fmla="*/ 0 w 10000"/>
                    <a:gd name="connsiteY9" fmla="*/ 4906 h 12582"/>
                    <a:gd name="connsiteX10" fmla="*/ 334 w 10000"/>
                    <a:gd name="connsiteY10" fmla="*/ 5677 h 12582"/>
                    <a:gd name="connsiteX11" fmla="*/ 3020 w 10000"/>
                    <a:gd name="connsiteY11" fmla="*/ 10279 h 12582"/>
                    <a:gd name="connsiteX12" fmla="*/ 3557 w 10000"/>
                    <a:gd name="connsiteY12" fmla="*/ 11044 h 12582"/>
                    <a:gd name="connsiteX13" fmla="*/ 4630 w 10000"/>
                    <a:gd name="connsiteY13" fmla="*/ 11044 h 12582"/>
                    <a:gd name="connsiteX14" fmla="*/ 5705 w 10000"/>
                    <a:gd name="connsiteY14" fmla="*/ 12582 h 12582"/>
                    <a:gd name="connsiteX15" fmla="*/ 6776 w 10000"/>
                    <a:gd name="connsiteY15" fmla="*/ 12582 h 12582"/>
                    <a:gd name="connsiteX16" fmla="*/ 8389 w 10000"/>
                    <a:gd name="connsiteY16" fmla="*/ 11817 h 12582"/>
                    <a:gd name="connsiteX17" fmla="*/ 8925 w 10000"/>
                    <a:gd name="connsiteY17" fmla="*/ 11044 h 12582"/>
                    <a:gd name="connsiteX18" fmla="*/ 10000 w 10000"/>
                    <a:gd name="connsiteY18" fmla="*/ 11044 h 12582"/>
                    <a:gd name="connsiteX19" fmla="*/ 10000 w 10000"/>
                    <a:gd name="connsiteY19" fmla="*/ 10279 h 12582"/>
                    <a:gd name="connsiteX20" fmla="*/ 9462 w 10000"/>
                    <a:gd name="connsiteY20" fmla="*/ 9509 h 12582"/>
                    <a:gd name="connsiteX21" fmla="*/ 8389 w 10000"/>
                    <a:gd name="connsiteY21" fmla="*/ 7209 h 12582"/>
                    <a:gd name="connsiteX22" fmla="*/ 7853 w 10000"/>
                    <a:gd name="connsiteY22" fmla="*/ 6442 h 12582"/>
                    <a:gd name="connsiteX23" fmla="*/ 7853 w 10000"/>
                    <a:gd name="connsiteY23" fmla="*/ 5677 h 12582"/>
                    <a:gd name="connsiteX24" fmla="*/ 8389 w 10000"/>
                    <a:gd name="connsiteY24" fmla="*/ 5677 h 12582"/>
                    <a:gd name="connsiteX25" fmla="*/ 8925 w 10000"/>
                    <a:gd name="connsiteY25" fmla="*/ 2602 h 12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000" h="12582">
                      <a:moveTo>
                        <a:pt x="8925" y="2602"/>
                      </a:moveTo>
                      <a:lnTo>
                        <a:pt x="8301" y="3476"/>
                      </a:lnTo>
                      <a:lnTo>
                        <a:pt x="7561" y="0"/>
                      </a:lnTo>
                      <a:lnTo>
                        <a:pt x="6821" y="496"/>
                      </a:lnTo>
                      <a:lnTo>
                        <a:pt x="6008" y="3724"/>
                      </a:lnTo>
                      <a:lnTo>
                        <a:pt x="4973" y="2732"/>
                      </a:lnTo>
                      <a:lnTo>
                        <a:pt x="1830" y="3928"/>
                      </a:lnTo>
                      <a:lnTo>
                        <a:pt x="1441" y="2582"/>
                      </a:lnTo>
                      <a:lnTo>
                        <a:pt x="518" y="2628"/>
                      </a:lnTo>
                      <a:cubicBezTo>
                        <a:pt x="345" y="3387"/>
                        <a:pt x="173" y="4147"/>
                        <a:pt x="0" y="4906"/>
                      </a:cubicBezTo>
                      <a:cubicBezTo>
                        <a:pt x="112" y="5163"/>
                        <a:pt x="222" y="5420"/>
                        <a:pt x="334" y="5677"/>
                      </a:cubicBezTo>
                      <a:lnTo>
                        <a:pt x="3020" y="10279"/>
                      </a:lnTo>
                      <a:lnTo>
                        <a:pt x="3557" y="11044"/>
                      </a:lnTo>
                      <a:lnTo>
                        <a:pt x="4630" y="11044"/>
                      </a:lnTo>
                      <a:lnTo>
                        <a:pt x="5705" y="12582"/>
                      </a:lnTo>
                      <a:lnTo>
                        <a:pt x="6776" y="12582"/>
                      </a:lnTo>
                      <a:lnTo>
                        <a:pt x="8389" y="11817"/>
                      </a:lnTo>
                      <a:lnTo>
                        <a:pt x="8925" y="11044"/>
                      </a:lnTo>
                      <a:lnTo>
                        <a:pt x="10000" y="11044"/>
                      </a:lnTo>
                      <a:lnTo>
                        <a:pt x="10000" y="10279"/>
                      </a:lnTo>
                      <a:lnTo>
                        <a:pt x="9462" y="9509"/>
                      </a:lnTo>
                      <a:lnTo>
                        <a:pt x="8389" y="7209"/>
                      </a:lnTo>
                      <a:lnTo>
                        <a:pt x="7853" y="6442"/>
                      </a:lnTo>
                      <a:lnTo>
                        <a:pt x="7853" y="5677"/>
                      </a:lnTo>
                      <a:lnTo>
                        <a:pt x="8389" y="5677"/>
                      </a:lnTo>
                      <a:cubicBezTo>
                        <a:pt x="8567" y="4652"/>
                        <a:pt x="8747" y="3627"/>
                        <a:pt x="8925" y="2602"/>
                      </a:cubicBez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3" name="Freeform 35"/>
                <p:cNvSpPr>
                  <a:spLocks/>
                </p:cNvSpPr>
                <p:nvPr>
                  <p:custDataLst>
                    <p:tags r:id="rId134"/>
                  </p:custDataLst>
                </p:nvPr>
              </p:nvSpPr>
              <p:spPr bwMode="auto">
                <a:xfrm>
                  <a:off x="6392864" y="4495007"/>
                  <a:ext cx="1801474" cy="1553192"/>
                </a:xfrm>
                <a:custGeom>
                  <a:avLst/>
                  <a:gdLst>
                    <a:gd name="T0" fmla="*/ 414867 w 216"/>
                    <a:gd name="T1" fmla="*/ 250182 h 296"/>
                    <a:gd name="T2" fmla="*/ 432153 w 216"/>
                    <a:gd name="T3" fmla="*/ 176599 h 296"/>
                    <a:gd name="T4" fmla="*/ 466725 w 216"/>
                    <a:gd name="T5" fmla="*/ 161882 h 296"/>
                    <a:gd name="T6" fmla="*/ 466725 w 216"/>
                    <a:gd name="T7" fmla="*/ 147166 h 296"/>
                    <a:gd name="T8" fmla="*/ 449439 w 216"/>
                    <a:gd name="T9" fmla="*/ 132449 h 296"/>
                    <a:gd name="T10" fmla="*/ 414867 w 216"/>
                    <a:gd name="T11" fmla="*/ 29433 h 296"/>
                    <a:gd name="T12" fmla="*/ 380294 w 216"/>
                    <a:gd name="T13" fmla="*/ 14717 h 296"/>
                    <a:gd name="T14" fmla="*/ 380294 w 216"/>
                    <a:gd name="T15" fmla="*/ 0 h 296"/>
                    <a:gd name="T16" fmla="*/ 345722 w 216"/>
                    <a:gd name="T17" fmla="*/ 29433 h 296"/>
                    <a:gd name="T18" fmla="*/ 311150 w 216"/>
                    <a:gd name="T19" fmla="*/ 29433 h 296"/>
                    <a:gd name="T20" fmla="*/ 86431 w 216"/>
                    <a:gd name="T21" fmla="*/ 29433 h 296"/>
                    <a:gd name="T22" fmla="*/ 86431 w 216"/>
                    <a:gd name="T23" fmla="*/ 88299 h 296"/>
                    <a:gd name="T24" fmla="*/ 51858 w 216"/>
                    <a:gd name="T25" fmla="*/ 88299 h 296"/>
                    <a:gd name="T26" fmla="*/ 51858 w 216"/>
                    <a:gd name="T27" fmla="*/ 103016 h 296"/>
                    <a:gd name="T28" fmla="*/ 51858 w 216"/>
                    <a:gd name="T29" fmla="*/ 191315 h 296"/>
                    <a:gd name="T30" fmla="*/ 51858 w 216"/>
                    <a:gd name="T31" fmla="*/ 206032 h 296"/>
                    <a:gd name="T32" fmla="*/ 34572 w 216"/>
                    <a:gd name="T33" fmla="*/ 206032 h 296"/>
                    <a:gd name="T34" fmla="*/ 0 w 216"/>
                    <a:gd name="T35" fmla="*/ 279615 h 296"/>
                    <a:gd name="T36" fmla="*/ 34572 w 216"/>
                    <a:gd name="T37" fmla="*/ 323764 h 296"/>
                    <a:gd name="T38" fmla="*/ 17286 w 216"/>
                    <a:gd name="T39" fmla="*/ 338481 h 296"/>
                    <a:gd name="T40" fmla="*/ 51858 w 216"/>
                    <a:gd name="T41" fmla="*/ 367914 h 296"/>
                    <a:gd name="T42" fmla="*/ 51858 w 216"/>
                    <a:gd name="T43" fmla="*/ 397347 h 296"/>
                    <a:gd name="T44" fmla="*/ 86431 w 216"/>
                    <a:gd name="T45" fmla="*/ 412064 h 296"/>
                    <a:gd name="T46" fmla="*/ 172861 w 216"/>
                    <a:gd name="T47" fmla="*/ 500363 h 296"/>
                    <a:gd name="T48" fmla="*/ 190147 w 216"/>
                    <a:gd name="T49" fmla="*/ 515080 h 296"/>
                    <a:gd name="T50" fmla="*/ 224719 w 216"/>
                    <a:gd name="T51" fmla="*/ 515080 h 296"/>
                    <a:gd name="T52" fmla="*/ 259292 w 216"/>
                    <a:gd name="T53" fmla="*/ 544513 h 296"/>
                    <a:gd name="T54" fmla="*/ 293864 w 216"/>
                    <a:gd name="T55" fmla="*/ 544513 h 296"/>
                    <a:gd name="T56" fmla="*/ 345722 w 216"/>
                    <a:gd name="T57" fmla="*/ 529796 h 296"/>
                    <a:gd name="T58" fmla="*/ 363008 w 216"/>
                    <a:gd name="T59" fmla="*/ 515080 h 296"/>
                    <a:gd name="T60" fmla="*/ 397581 w 216"/>
                    <a:gd name="T61" fmla="*/ 515080 h 296"/>
                    <a:gd name="T62" fmla="*/ 397581 w 216"/>
                    <a:gd name="T63" fmla="*/ 500363 h 296"/>
                    <a:gd name="T64" fmla="*/ 380294 w 216"/>
                    <a:gd name="T65" fmla="*/ 485647 h 296"/>
                    <a:gd name="T66" fmla="*/ 345722 w 216"/>
                    <a:gd name="T67" fmla="*/ 441497 h 296"/>
                    <a:gd name="T68" fmla="*/ 328436 w 216"/>
                    <a:gd name="T69" fmla="*/ 426780 h 296"/>
                    <a:gd name="T70" fmla="*/ 328436 w 216"/>
                    <a:gd name="T71" fmla="*/ 412064 h 296"/>
                    <a:gd name="T72" fmla="*/ 345722 w 216"/>
                    <a:gd name="T73" fmla="*/ 412064 h 296"/>
                    <a:gd name="T74" fmla="*/ 363008 w 216"/>
                    <a:gd name="T75" fmla="*/ 353198 h 296"/>
                    <a:gd name="T76" fmla="*/ 414867 w 216"/>
                    <a:gd name="T77" fmla="*/ 279615 h 296"/>
                    <a:gd name="T78" fmla="*/ 414867 w 216"/>
                    <a:gd name="T79" fmla="*/ 250182 h 29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16"/>
                    <a:gd name="T121" fmla="*/ 0 h 296"/>
                    <a:gd name="T122" fmla="*/ 216 w 216"/>
                    <a:gd name="T123" fmla="*/ 296 h 296"/>
                    <a:gd name="connsiteX0" fmla="*/ 8889 w 10000"/>
                    <a:gd name="connsiteY0" fmla="*/ 4595 h 10000"/>
                    <a:gd name="connsiteX1" fmla="*/ 9259 w 10000"/>
                    <a:gd name="connsiteY1" fmla="*/ 3243 h 10000"/>
                    <a:gd name="connsiteX2" fmla="*/ 10000 w 10000"/>
                    <a:gd name="connsiteY2" fmla="*/ 2973 h 10000"/>
                    <a:gd name="connsiteX3" fmla="*/ 10000 w 10000"/>
                    <a:gd name="connsiteY3" fmla="*/ 2703 h 10000"/>
                    <a:gd name="connsiteX4" fmla="*/ 9630 w 10000"/>
                    <a:gd name="connsiteY4" fmla="*/ 2432 h 10000"/>
                    <a:gd name="connsiteX5" fmla="*/ 8889 w 10000"/>
                    <a:gd name="connsiteY5" fmla="*/ 541 h 10000"/>
                    <a:gd name="connsiteX6" fmla="*/ 8148 w 10000"/>
                    <a:gd name="connsiteY6" fmla="*/ 270 h 10000"/>
                    <a:gd name="connsiteX7" fmla="*/ 8148 w 10000"/>
                    <a:gd name="connsiteY7" fmla="*/ 0 h 10000"/>
                    <a:gd name="connsiteX8" fmla="*/ 7407 w 10000"/>
                    <a:gd name="connsiteY8" fmla="*/ 541 h 10000"/>
                    <a:gd name="connsiteX9" fmla="*/ 6667 w 10000"/>
                    <a:gd name="connsiteY9" fmla="*/ 541 h 10000"/>
                    <a:gd name="connsiteX10" fmla="*/ 1852 w 10000"/>
                    <a:gd name="connsiteY10" fmla="*/ 541 h 10000"/>
                    <a:gd name="connsiteX11" fmla="*/ 1852 w 10000"/>
                    <a:gd name="connsiteY11" fmla="*/ 1622 h 10000"/>
                    <a:gd name="connsiteX12" fmla="*/ 1111 w 10000"/>
                    <a:gd name="connsiteY12" fmla="*/ 1622 h 10000"/>
                    <a:gd name="connsiteX13" fmla="*/ 1111 w 10000"/>
                    <a:gd name="connsiteY13" fmla="*/ 1892 h 10000"/>
                    <a:gd name="connsiteX14" fmla="*/ 1111 w 10000"/>
                    <a:gd name="connsiteY14" fmla="*/ 3514 h 10000"/>
                    <a:gd name="connsiteX15" fmla="*/ 1111 w 10000"/>
                    <a:gd name="connsiteY15" fmla="*/ 3784 h 10000"/>
                    <a:gd name="connsiteX16" fmla="*/ 741 w 10000"/>
                    <a:gd name="connsiteY16" fmla="*/ 3784 h 10000"/>
                    <a:gd name="connsiteX17" fmla="*/ 0 w 10000"/>
                    <a:gd name="connsiteY17" fmla="*/ 5135 h 10000"/>
                    <a:gd name="connsiteX18" fmla="*/ 741 w 10000"/>
                    <a:gd name="connsiteY18" fmla="*/ 5946 h 10000"/>
                    <a:gd name="connsiteX19" fmla="*/ 370 w 10000"/>
                    <a:gd name="connsiteY19" fmla="*/ 6216 h 10000"/>
                    <a:gd name="connsiteX20" fmla="*/ 1111 w 10000"/>
                    <a:gd name="connsiteY20" fmla="*/ 6757 h 10000"/>
                    <a:gd name="connsiteX21" fmla="*/ 1111 w 10000"/>
                    <a:gd name="connsiteY21" fmla="*/ 7297 h 10000"/>
                    <a:gd name="connsiteX22" fmla="*/ 1852 w 10000"/>
                    <a:gd name="connsiteY22" fmla="*/ 7568 h 10000"/>
                    <a:gd name="connsiteX23" fmla="*/ 3704 w 10000"/>
                    <a:gd name="connsiteY23" fmla="*/ 9189 h 10000"/>
                    <a:gd name="connsiteX24" fmla="*/ 4074 w 10000"/>
                    <a:gd name="connsiteY24" fmla="*/ 9459 h 10000"/>
                    <a:gd name="connsiteX25" fmla="*/ 4815 w 10000"/>
                    <a:gd name="connsiteY25" fmla="*/ 9459 h 10000"/>
                    <a:gd name="connsiteX26" fmla="*/ 5556 w 10000"/>
                    <a:gd name="connsiteY26" fmla="*/ 10000 h 10000"/>
                    <a:gd name="connsiteX27" fmla="*/ 6296 w 10000"/>
                    <a:gd name="connsiteY27" fmla="*/ 10000 h 10000"/>
                    <a:gd name="connsiteX28" fmla="*/ 7407 w 10000"/>
                    <a:gd name="connsiteY28" fmla="*/ 9730 h 10000"/>
                    <a:gd name="connsiteX29" fmla="*/ 7778 w 10000"/>
                    <a:gd name="connsiteY29" fmla="*/ 9459 h 10000"/>
                    <a:gd name="connsiteX30" fmla="*/ 8519 w 10000"/>
                    <a:gd name="connsiteY30" fmla="*/ 9189 h 10000"/>
                    <a:gd name="connsiteX31" fmla="*/ 8148 w 10000"/>
                    <a:gd name="connsiteY31" fmla="*/ 8919 h 10000"/>
                    <a:gd name="connsiteX32" fmla="*/ 7407 w 10000"/>
                    <a:gd name="connsiteY32" fmla="*/ 8108 h 10000"/>
                    <a:gd name="connsiteX33" fmla="*/ 7037 w 10000"/>
                    <a:gd name="connsiteY33" fmla="*/ 7838 h 10000"/>
                    <a:gd name="connsiteX34" fmla="*/ 7037 w 10000"/>
                    <a:gd name="connsiteY34" fmla="*/ 7568 h 10000"/>
                    <a:gd name="connsiteX35" fmla="*/ 7407 w 10000"/>
                    <a:gd name="connsiteY35" fmla="*/ 7568 h 10000"/>
                    <a:gd name="connsiteX36" fmla="*/ 7778 w 10000"/>
                    <a:gd name="connsiteY36" fmla="*/ 6486 h 10000"/>
                    <a:gd name="connsiteX37" fmla="*/ 8889 w 10000"/>
                    <a:gd name="connsiteY37" fmla="*/ 5135 h 10000"/>
                    <a:gd name="connsiteX38" fmla="*/ 8889 w 10000"/>
                    <a:gd name="connsiteY38" fmla="*/ 4595 h 10000"/>
                    <a:gd name="connsiteX0" fmla="*/ 8889 w 10000"/>
                    <a:gd name="connsiteY0" fmla="*/ 4595 h 10000"/>
                    <a:gd name="connsiteX1" fmla="*/ 9259 w 10000"/>
                    <a:gd name="connsiteY1" fmla="*/ 3243 h 10000"/>
                    <a:gd name="connsiteX2" fmla="*/ 10000 w 10000"/>
                    <a:gd name="connsiteY2" fmla="*/ 2973 h 10000"/>
                    <a:gd name="connsiteX3" fmla="*/ 10000 w 10000"/>
                    <a:gd name="connsiteY3" fmla="*/ 2703 h 10000"/>
                    <a:gd name="connsiteX4" fmla="*/ 9630 w 10000"/>
                    <a:gd name="connsiteY4" fmla="*/ 2432 h 10000"/>
                    <a:gd name="connsiteX5" fmla="*/ 8889 w 10000"/>
                    <a:gd name="connsiteY5" fmla="*/ 541 h 10000"/>
                    <a:gd name="connsiteX6" fmla="*/ 8148 w 10000"/>
                    <a:gd name="connsiteY6" fmla="*/ 270 h 10000"/>
                    <a:gd name="connsiteX7" fmla="*/ 8148 w 10000"/>
                    <a:gd name="connsiteY7" fmla="*/ 0 h 10000"/>
                    <a:gd name="connsiteX8" fmla="*/ 7407 w 10000"/>
                    <a:gd name="connsiteY8" fmla="*/ 541 h 10000"/>
                    <a:gd name="connsiteX9" fmla="*/ 6667 w 10000"/>
                    <a:gd name="connsiteY9" fmla="*/ 541 h 10000"/>
                    <a:gd name="connsiteX10" fmla="*/ 1852 w 10000"/>
                    <a:gd name="connsiteY10" fmla="*/ 541 h 10000"/>
                    <a:gd name="connsiteX11" fmla="*/ 1852 w 10000"/>
                    <a:gd name="connsiteY11" fmla="*/ 1622 h 10000"/>
                    <a:gd name="connsiteX12" fmla="*/ 1111 w 10000"/>
                    <a:gd name="connsiteY12" fmla="*/ 1622 h 10000"/>
                    <a:gd name="connsiteX13" fmla="*/ 1111 w 10000"/>
                    <a:gd name="connsiteY13" fmla="*/ 1892 h 10000"/>
                    <a:gd name="connsiteX14" fmla="*/ 1111 w 10000"/>
                    <a:gd name="connsiteY14" fmla="*/ 3514 h 10000"/>
                    <a:gd name="connsiteX15" fmla="*/ 1111 w 10000"/>
                    <a:gd name="connsiteY15" fmla="*/ 3784 h 10000"/>
                    <a:gd name="connsiteX16" fmla="*/ 741 w 10000"/>
                    <a:gd name="connsiteY16" fmla="*/ 3784 h 10000"/>
                    <a:gd name="connsiteX17" fmla="*/ 0 w 10000"/>
                    <a:gd name="connsiteY17" fmla="*/ 5135 h 10000"/>
                    <a:gd name="connsiteX18" fmla="*/ 741 w 10000"/>
                    <a:gd name="connsiteY18" fmla="*/ 5946 h 10000"/>
                    <a:gd name="connsiteX19" fmla="*/ 370 w 10000"/>
                    <a:gd name="connsiteY19" fmla="*/ 6216 h 10000"/>
                    <a:gd name="connsiteX20" fmla="*/ 1111 w 10000"/>
                    <a:gd name="connsiteY20" fmla="*/ 6757 h 10000"/>
                    <a:gd name="connsiteX21" fmla="*/ 1111 w 10000"/>
                    <a:gd name="connsiteY21" fmla="*/ 7297 h 10000"/>
                    <a:gd name="connsiteX22" fmla="*/ 1852 w 10000"/>
                    <a:gd name="connsiteY22" fmla="*/ 7568 h 10000"/>
                    <a:gd name="connsiteX23" fmla="*/ 3704 w 10000"/>
                    <a:gd name="connsiteY23" fmla="*/ 9189 h 10000"/>
                    <a:gd name="connsiteX24" fmla="*/ 4074 w 10000"/>
                    <a:gd name="connsiteY24" fmla="*/ 9459 h 10000"/>
                    <a:gd name="connsiteX25" fmla="*/ 4815 w 10000"/>
                    <a:gd name="connsiteY25" fmla="*/ 9459 h 10000"/>
                    <a:gd name="connsiteX26" fmla="*/ 5556 w 10000"/>
                    <a:gd name="connsiteY26" fmla="*/ 10000 h 10000"/>
                    <a:gd name="connsiteX27" fmla="*/ 6296 w 10000"/>
                    <a:gd name="connsiteY27" fmla="*/ 10000 h 10000"/>
                    <a:gd name="connsiteX28" fmla="*/ 7407 w 10000"/>
                    <a:gd name="connsiteY28" fmla="*/ 9730 h 10000"/>
                    <a:gd name="connsiteX29" fmla="*/ 7778 w 10000"/>
                    <a:gd name="connsiteY29" fmla="*/ 9459 h 10000"/>
                    <a:gd name="connsiteX30" fmla="*/ 8148 w 10000"/>
                    <a:gd name="connsiteY30" fmla="*/ 8919 h 10000"/>
                    <a:gd name="connsiteX31" fmla="*/ 7407 w 10000"/>
                    <a:gd name="connsiteY31" fmla="*/ 8108 h 10000"/>
                    <a:gd name="connsiteX32" fmla="*/ 7037 w 10000"/>
                    <a:gd name="connsiteY32" fmla="*/ 7838 h 10000"/>
                    <a:gd name="connsiteX33" fmla="*/ 7037 w 10000"/>
                    <a:gd name="connsiteY33" fmla="*/ 7568 h 10000"/>
                    <a:gd name="connsiteX34" fmla="*/ 7407 w 10000"/>
                    <a:gd name="connsiteY34" fmla="*/ 7568 h 10000"/>
                    <a:gd name="connsiteX35" fmla="*/ 7778 w 10000"/>
                    <a:gd name="connsiteY35" fmla="*/ 6486 h 10000"/>
                    <a:gd name="connsiteX36" fmla="*/ 8889 w 10000"/>
                    <a:gd name="connsiteY36" fmla="*/ 5135 h 10000"/>
                    <a:gd name="connsiteX37" fmla="*/ 8889 w 10000"/>
                    <a:gd name="connsiteY37" fmla="*/ 4595 h 10000"/>
                    <a:gd name="connsiteX0" fmla="*/ 8889 w 10000"/>
                    <a:gd name="connsiteY0" fmla="*/ 4595 h 10000"/>
                    <a:gd name="connsiteX1" fmla="*/ 9259 w 10000"/>
                    <a:gd name="connsiteY1" fmla="*/ 3243 h 10000"/>
                    <a:gd name="connsiteX2" fmla="*/ 10000 w 10000"/>
                    <a:gd name="connsiteY2" fmla="*/ 2973 h 10000"/>
                    <a:gd name="connsiteX3" fmla="*/ 10000 w 10000"/>
                    <a:gd name="connsiteY3" fmla="*/ 2703 h 10000"/>
                    <a:gd name="connsiteX4" fmla="*/ 9630 w 10000"/>
                    <a:gd name="connsiteY4" fmla="*/ 2432 h 10000"/>
                    <a:gd name="connsiteX5" fmla="*/ 8889 w 10000"/>
                    <a:gd name="connsiteY5" fmla="*/ 541 h 10000"/>
                    <a:gd name="connsiteX6" fmla="*/ 8148 w 10000"/>
                    <a:gd name="connsiteY6" fmla="*/ 270 h 10000"/>
                    <a:gd name="connsiteX7" fmla="*/ 8148 w 10000"/>
                    <a:gd name="connsiteY7" fmla="*/ 0 h 10000"/>
                    <a:gd name="connsiteX8" fmla="*/ 7407 w 10000"/>
                    <a:gd name="connsiteY8" fmla="*/ 541 h 10000"/>
                    <a:gd name="connsiteX9" fmla="*/ 6667 w 10000"/>
                    <a:gd name="connsiteY9" fmla="*/ 541 h 10000"/>
                    <a:gd name="connsiteX10" fmla="*/ 1852 w 10000"/>
                    <a:gd name="connsiteY10" fmla="*/ 541 h 10000"/>
                    <a:gd name="connsiteX11" fmla="*/ 1852 w 10000"/>
                    <a:gd name="connsiteY11" fmla="*/ 1622 h 10000"/>
                    <a:gd name="connsiteX12" fmla="*/ 1111 w 10000"/>
                    <a:gd name="connsiteY12" fmla="*/ 1622 h 10000"/>
                    <a:gd name="connsiteX13" fmla="*/ 1111 w 10000"/>
                    <a:gd name="connsiteY13" fmla="*/ 1892 h 10000"/>
                    <a:gd name="connsiteX14" fmla="*/ 1111 w 10000"/>
                    <a:gd name="connsiteY14" fmla="*/ 3514 h 10000"/>
                    <a:gd name="connsiteX15" fmla="*/ 1111 w 10000"/>
                    <a:gd name="connsiteY15" fmla="*/ 3784 h 10000"/>
                    <a:gd name="connsiteX16" fmla="*/ 741 w 10000"/>
                    <a:gd name="connsiteY16" fmla="*/ 3784 h 10000"/>
                    <a:gd name="connsiteX17" fmla="*/ 0 w 10000"/>
                    <a:gd name="connsiteY17" fmla="*/ 5135 h 10000"/>
                    <a:gd name="connsiteX18" fmla="*/ 741 w 10000"/>
                    <a:gd name="connsiteY18" fmla="*/ 5946 h 10000"/>
                    <a:gd name="connsiteX19" fmla="*/ 370 w 10000"/>
                    <a:gd name="connsiteY19" fmla="*/ 6216 h 10000"/>
                    <a:gd name="connsiteX20" fmla="*/ 1111 w 10000"/>
                    <a:gd name="connsiteY20" fmla="*/ 6757 h 10000"/>
                    <a:gd name="connsiteX21" fmla="*/ 1111 w 10000"/>
                    <a:gd name="connsiteY21" fmla="*/ 7297 h 10000"/>
                    <a:gd name="connsiteX22" fmla="*/ 1852 w 10000"/>
                    <a:gd name="connsiteY22" fmla="*/ 7568 h 10000"/>
                    <a:gd name="connsiteX23" fmla="*/ 3704 w 10000"/>
                    <a:gd name="connsiteY23" fmla="*/ 9189 h 10000"/>
                    <a:gd name="connsiteX24" fmla="*/ 4074 w 10000"/>
                    <a:gd name="connsiteY24" fmla="*/ 9459 h 10000"/>
                    <a:gd name="connsiteX25" fmla="*/ 4815 w 10000"/>
                    <a:gd name="connsiteY25" fmla="*/ 9459 h 10000"/>
                    <a:gd name="connsiteX26" fmla="*/ 5556 w 10000"/>
                    <a:gd name="connsiteY26" fmla="*/ 10000 h 10000"/>
                    <a:gd name="connsiteX27" fmla="*/ 6296 w 10000"/>
                    <a:gd name="connsiteY27" fmla="*/ 10000 h 10000"/>
                    <a:gd name="connsiteX28" fmla="*/ 7407 w 10000"/>
                    <a:gd name="connsiteY28" fmla="*/ 9730 h 10000"/>
                    <a:gd name="connsiteX29" fmla="*/ 7778 w 10000"/>
                    <a:gd name="connsiteY29" fmla="*/ 9459 h 10000"/>
                    <a:gd name="connsiteX30" fmla="*/ 7407 w 10000"/>
                    <a:gd name="connsiteY30" fmla="*/ 8108 h 10000"/>
                    <a:gd name="connsiteX31" fmla="*/ 7037 w 10000"/>
                    <a:gd name="connsiteY31" fmla="*/ 7838 h 10000"/>
                    <a:gd name="connsiteX32" fmla="*/ 7037 w 10000"/>
                    <a:gd name="connsiteY32" fmla="*/ 7568 h 10000"/>
                    <a:gd name="connsiteX33" fmla="*/ 7407 w 10000"/>
                    <a:gd name="connsiteY33" fmla="*/ 7568 h 10000"/>
                    <a:gd name="connsiteX34" fmla="*/ 7778 w 10000"/>
                    <a:gd name="connsiteY34" fmla="*/ 6486 h 10000"/>
                    <a:gd name="connsiteX35" fmla="*/ 8889 w 10000"/>
                    <a:gd name="connsiteY35" fmla="*/ 5135 h 10000"/>
                    <a:gd name="connsiteX36" fmla="*/ 8889 w 10000"/>
                    <a:gd name="connsiteY36" fmla="*/ 4595 h 10000"/>
                    <a:gd name="connsiteX0" fmla="*/ 8889 w 10000"/>
                    <a:gd name="connsiteY0" fmla="*/ 4595 h 10000"/>
                    <a:gd name="connsiteX1" fmla="*/ 9259 w 10000"/>
                    <a:gd name="connsiteY1" fmla="*/ 3243 h 10000"/>
                    <a:gd name="connsiteX2" fmla="*/ 10000 w 10000"/>
                    <a:gd name="connsiteY2" fmla="*/ 2973 h 10000"/>
                    <a:gd name="connsiteX3" fmla="*/ 10000 w 10000"/>
                    <a:gd name="connsiteY3" fmla="*/ 2703 h 10000"/>
                    <a:gd name="connsiteX4" fmla="*/ 9630 w 10000"/>
                    <a:gd name="connsiteY4" fmla="*/ 2432 h 10000"/>
                    <a:gd name="connsiteX5" fmla="*/ 8889 w 10000"/>
                    <a:gd name="connsiteY5" fmla="*/ 541 h 10000"/>
                    <a:gd name="connsiteX6" fmla="*/ 8148 w 10000"/>
                    <a:gd name="connsiteY6" fmla="*/ 270 h 10000"/>
                    <a:gd name="connsiteX7" fmla="*/ 8148 w 10000"/>
                    <a:gd name="connsiteY7" fmla="*/ 0 h 10000"/>
                    <a:gd name="connsiteX8" fmla="*/ 7407 w 10000"/>
                    <a:gd name="connsiteY8" fmla="*/ 541 h 10000"/>
                    <a:gd name="connsiteX9" fmla="*/ 6667 w 10000"/>
                    <a:gd name="connsiteY9" fmla="*/ 541 h 10000"/>
                    <a:gd name="connsiteX10" fmla="*/ 1852 w 10000"/>
                    <a:gd name="connsiteY10" fmla="*/ 541 h 10000"/>
                    <a:gd name="connsiteX11" fmla="*/ 1852 w 10000"/>
                    <a:gd name="connsiteY11" fmla="*/ 1622 h 10000"/>
                    <a:gd name="connsiteX12" fmla="*/ 1111 w 10000"/>
                    <a:gd name="connsiteY12" fmla="*/ 1622 h 10000"/>
                    <a:gd name="connsiteX13" fmla="*/ 1111 w 10000"/>
                    <a:gd name="connsiteY13" fmla="*/ 1892 h 10000"/>
                    <a:gd name="connsiteX14" fmla="*/ 1111 w 10000"/>
                    <a:gd name="connsiteY14" fmla="*/ 3514 h 10000"/>
                    <a:gd name="connsiteX15" fmla="*/ 1111 w 10000"/>
                    <a:gd name="connsiteY15" fmla="*/ 3784 h 10000"/>
                    <a:gd name="connsiteX16" fmla="*/ 741 w 10000"/>
                    <a:gd name="connsiteY16" fmla="*/ 3784 h 10000"/>
                    <a:gd name="connsiteX17" fmla="*/ 0 w 10000"/>
                    <a:gd name="connsiteY17" fmla="*/ 5135 h 10000"/>
                    <a:gd name="connsiteX18" fmla="*/ 741 w 10000"/>
                    <a:gd name="connsiteY18" fmla="*/ 5946 h 10000"/>
                    <a:gd name="connsiteX19" fmla="*/ 370 w 10000"/>
                    <a:gd name="connsiteY19" fmla="*/ 6216 h 10000"/>
                    <a:gd name="connsiteX20" fmla="*/ 1111 w 10000"/>
                    <a:gd name="connsiteY20" fmla="*/ 6757 h 10000"/>
                    <a:gd name="connsiteX21" fmla="*/ 1111 w 10000"/>
                    <a:gd name="connsiteY21" fmla="*/ 7297 h 10000"/>
                    <a:gd name="connsiteX22" fmla="*/ 1852 w 10000"/>
                    <a:gd name="connsiteY22" fmla="*/ 7568 h 10000"/>
                    <a:gd name="connsiteX23" fmla="*/ 3704 w 10000"/>
                    <a:gd name="connsiteY23" fmla="*/ 9189 h 10000"/>
                    <a:gd name="connsiteX24" fmla="*/ 4074 w 10000"/>
                    <a:gd name="connsiteY24" fmla="*/ 9459 h 10000"/>
                    <a:gd name="connsiteX25" fmla="*/ 4815 w 10000"/>
                    <a:gd name="connsiteY25" fmla="*/ 9459 h 10000"/>
                    <a:gd name="connsiteX26" fmla="*/ 5556 w 10000"/>
                    <a:gd name="connsiteY26" fmla="*/ 10000 h 10000"/>
                    <a:gd name="connsiteX27" fmla="*/ 6296 w 10000"/>
                    <a:gd name="connsiteY27" fmla="*/ 10000 h 10000"/>
                    <a:gd name="connsiteX28" fmla="*/ 7407 w 10000"/>
                    <a:gd name="connsiteY28" fmla="*/ 9730 h 10000"/>
                    <a:gd name="connsiteX29" fmla="*/ 7407 w 10000"/>
                    <a:gd name="connsiteY29" fmla="*/ 8108 h 10000"/>
                    <a:gd name="connsiteX30" fmla="*/ 7037 w 10000"/>
                    <a:gd name="connsiteY30" fmla="*/ 7838 h 10000"/>
                    <a:gd name="connsiteX31" fmla="*/ 7037 w 10000"/>
                    <a:gd name="connsiteY31" fmla="*/ 7568 h 10000"/>
                    <a:gd name="connsiteX32" fmla="*/ 7407 w 10000"/>
                    <a:gd name="connsiteY32" fmla="*/ 7568 h 10000"/>
                    <a:gd name="connsiteX33" fmla="*/ 7778 w 10000"/>
                    <a:gd name="connsiteY33" fmla="*/ 6486 h 10000"/>
                    <a:gd name="connsiteX34" fmla="*/ 8889 w 10000"/>
                    <a:gd name="connsiteY34" fmla="*/ 5135 h 10000"/>
                    <a:gd name="connsiteX35" fmla="*/ 8889 w 10000"/>
                    <a:gd name="connsiteY35" fmla="*/ 4595 h 10000"/>
                    <a:gd name="connsiteX0" fmla="*/ 8889 w 10000"/>
                    <a:gd name="connsiteY0" fmla="*/ 4595 h 10000"/>
                    <a:gd name="connsiteX1" fmla="*/ 9259 w 10000"/>
                    <a:gd name="connsiteY1" fmla="*/ 3243 h 10000"/>
                    <a:gd name="connsiteX2" fmla="*/ 10000 w 10000"/>
                    <a:gd name="connsiteY2" fmla="*/ 2973 h 10000"/>
                    <a:gd name="connsiteX3" fmla="*/ 10000 w 10000"/>
                    <a:gd name="connsiteY3" fmla="*/ 2703 h 10000"/>
                    <a:gd name="connsiteX4" fmla="*/ 9630 w 10000"/>
                    <a:gd name="connsiteY4" fmla="*/ 2432 h 10000"/>
                    <a:gd name="connsiteX5" fmla="*/ 8889 w 10000"/>
                    <a:gd name="connsiteY5" fmla="*/ 541 h 10000"/>
                    <a:gd name="connsiteX6" fmla="*/ 8148 w 10000"/>
                    <a:gd name="connsiteY6" fmla="*/ 270 h 10000"/>
                    <a:gd name="connsiteX7" fmla="*/ 8148 w 10000"/>
                    <a:gd name="connsiteY7" fmla="*/ 0 h 10000"/>
                    <a:gd name="connsiteX8" fmla="*/ 7407 w 10000"/>
                    <a:gd name="connsiteY8" fmla="*/ 541 h 10000"/>
                    <a:gd name="connsiteX9" fmla="*/ 6667 w 10000"/>
                    <a:gd name="connsiteY9" fmla="*/ 541 h 10000"/>
                    <a:gd name="connsiteX10" fmla="*/ 1852 w 10000"/>
                    <a:gd name="connsiteY10" fmla="*/ 541 h 10000"/>
                    <a:gd name="connsiteX11" fmla="*/ 1852 w 10000"/>
                    <a:gd name="connsiteY11" fmla="*/ 1622 h 10000"/>
                    <a:gd name="connsiteX12" fmla="*/ 1111 w 10000"/>
                    <a:gd name="connsiteY12" fmla="*/ 1622 h 10000"/>
                    <a:gd name="connsiteX13" fmla="*/ 1111 w 10000"/>
                    <a:gd name="connsiteY13" fmla="*/ 1892 h 10000"/>
                    <a:gd name="connsiteX14" fmla="*/ 1111 w 10000"/>
                    <a:gd name="connsiteY14" fmla="*/ 3514 h 10000"/>
                    <a:gd name="connsiteX15" fmla="*/ 1111 w 10000"/>
                    <a:gd name="connsiteY15" fmla="*/ 3784 h 10000"/>
                    <a:gd name="connsiteX16" fmla="*/ 741 w 10000"/>
                    <a:gd name="connsiteY16" fmla="*/ 3784 h 10000"/>
                    <a:gd name="connsiteX17" fmla="*/ 0 w 10000"/>
                    <a:gd name="connsiteY17" fmla="*/ 5135 h 10000"/>
                    <a:gd name="connsiteX18" fmla="*/ 741 w 10000"/>
                    <a:gd name="connsiteY18" fmla="*/ 5946 h 10000"/>
                    <a:gd name="connsiteX19" fmla="*/ 370 w 10000"/>
                    <a:gd name="connsiteY19" fmla="*/ 6216 h 10000"/>
                    <a:gd name="connsiteX20" fmla="*/ 1111 w 10000"/>
                    <a:gd name="connsiteY20" fmla="*/ 6757 h 10000"/>
                    <a:gd name="connsiteX21" fmla="*/ 1111 w 10000"/>
                    <a:gd name="connsiteY21" fmla="*/ 7297 h 10000"/>
                    <a:gd name="connsiteX22" fmla="*/ 1852 w 10000"/>
                    <a:gd name="connsiteY22" fmla="*/ 7568 h 10000"/>
                    <a:gd name="connsiteX23" fmla="*/ 3704 w 10000"/>
                    <a:gd name="connsiteY23" fmla="*/ 9189 h 10000"/>
                    <a:gd name="connsiteX24" fmla="*/ 4074 w 10000"/>
                    <a:gd name="connsiteY24" fmla="*/ 9459 h 10000"/>
                    <a:gd name="connsiteX25" fmla="*/ 4815 w 10000"/>
                    <a:gd name="connsiteY25" fmla="*/ 9459 h 10000"/>
                    <a:gd name="connsiteX26" fmla="*/ 5556 w 10000"/>
                    <a:gd name="connsiteY26" fmla="*/ 10000 h 10000"/>
                    <a:gd name="connsiteX27" fmla="*/ 6296 w 10000"/>
                    <a:gd name="connsiteY27" fmla="*/ 10000 h 10000"/>
                    <a:gd name="connsiteX28" fmla="*/ 7407 w 10000"/>
                    <a:gd name="connsiteY28" fmla="*/ 8108 h 10000"/>
                    <a:gd name="connsiteX29" fmla="*/ 7037 w 10000"/>
                    <a:gd name="connsiteY29" fmla="*/ 7838 h 10000"/>
                    <a:gd name="connsiteX30" fmla="*/ 7037 w 10000"/>
                    <a:gd name="connsiteY30" fmla="*/ 7568 h 10000"/>
                    <a:gd name="connsiteX31" fmla="*/ 7407 w 10000"/>
                    <a:gd name="connsiteY31" fmla="*/ 7568 h 10000"/>
                    <a:gd name="connsiteX32" fmla="*/ 7778 w 10000"/>
                    <a:gd name="connsiteY32" fmla="*/ 6486 h 10000"/>
                    <a:gd name="connsiteX33" fmla="*/ 8889 w 10000"/>
                    <a:gd name="connsiteY33" fmla="*/ 5135 h 10000"/>
                    <a:gd name="connsiteX34" fmla="*/ 8889 w 10000"/>
                    <a:gd name="connsiteY34" fmla="*/ 4595 h 10000"/>
                    <a:gd name="connsiteX0" fmla="*/ 8889 w 10000"/>
                    <a:gd name="connsiteY0" fmla="*/ 4595 h 10000"/>
                    <a:gd name="connsiteX1" fmla="*/ 9259 w 10000"/>
                    <a:gd name="connsiteY1" fmla="*/ 3243 h 10000"/>
                    <a:gd name="connsiteX2" fmla="*/ 10000 w 10000"/>
                    <a:gd name="connsiteY2" fmla="*/ 2973 h 10000"/>
                    <a:gd name="connsiteX3" fmla="*/ 10000 w 10000"/>
                    <a:gd name="connsiteY3" fmla="*/ 2703 h 10000"/>
                    <a:gd name="connsiteX4" fmla="*/ 9630 w 10000"/>
                    <a:gd name="connsiteY4" fmla="*/ 2432 h 10000"/>
                    <a:gd name="connsiteX5" fmla="*/ 8889 w 10000"/>
                    <a:gd name="connsiteY5" fmla="*/ 541 h 10000"/>
                    <a:gd name="connsiteX6" fmla="*/ 8148 w 10000"/>
                    <a:gd name="connsiteY6" fmla="*/ 270 h 10000"/>
                    <a:gd name="connsiteX7" fmla="*/ 8148 w 10000"/>
                    <a:gd name="connsiteY7" fmla="*/ 0 h 10000"/>
                    <a:gd name="connsiteX8" fmla="*/ 7407 w 10000"/>
                    <a:gd name="connsiteY8" fmla="*/ 541 h 10000"/>
                    <a:gd name="connsiteX9" fmla="*/ 6667 w 10000"/>
                    <a:gd name="connsiteY9" fmla="*/ 541 h 10000"/>
                    <a:gd name="connsiteX10" fmla="*/ 1852 w 10000"/>
                    <a:gd name="connsiteY10" fmla="*/ 541 h 10000"/>
                    <a:gd name="connsiteX11" fmla="*/ 1852 w 10000"/>
                    <a:gd name="connsiteY11" fmla="*/ 1622 h 10000"/>
                    <a:gd name="connsiteX12" fmla="*/ 1111 w 10000"/>
                    <a:gd name="connsiteY12" fmla="*/ 1622 h 10000"/>
                    <a:gd name="connsiteX13" fmla="*/ 1111 w 10000"/>
                    <a:gd name="connsiteY13" fmla="*/ 1892 h 10000"/>
                    <a:gd name="connsiteX14" fmla="*/ 1111 w 10000"/>
                    <a:gd name="connsiteY14" fmla="*/ 3514 h 10000"/>
                    <a:gd name="connsiteX15" fmla="*/ 1111 w 10000"/>
                    <a:gd name="connsiteY15" fmla="*/ 3784 h 10000"/>
                    <a:gd name="connsiteX16" fmla="*/ 741 w 10000"/>
                    <a:gd name="connsiteY16" fmla="*/ 3784 h 10000"/>
                    <a:gd name="connsiteX17" fmla="*/ 0 w 10000"/>
                    <a:gd name="connsiteY17" fmla="*/ 5135 h 10000"/>
                    <a:gd name="connsiteX18" fmla="*/ 741 w 10000"/>
                    <a:gd name="connsiteY18" fmla="*/ 5946 h 10000"/>
                    <a:gd name="connsiteX19" fmla="*/ 370 w 10000"/>
                    <a:gd name="connsiteY19" fmla="*/ 6216 h 10000"/>
                    <a:gd name="connsiteX20" fmla="*/ 1111 w 10000"/>
                    <a:gd name="connsiteY20" fmla="*/ 6757 h 10000"/>
                    <a:gd name="connsiteX21" fmla="*/ 1111 w 10000"/>
                    <a:gd name="connsiteY21" fmla="*/ 7297 h 10000"/>
                    <a:gd name="connsiteX22" fmla="*/ 1852 w 10000"/>
                    <a:gd name="connsiteY22" fmla="*/ 7568 h 10000"/>
                    <a:gd name="connsiteX23" fmla="*/ 3704 w 10000"/>
                    <a:gd name="connsiteY23" fmla="*/ 9189 h 10000"/>
                    <a:gd name="connsiteX24" fmla="*/ 4074 w 10000"/>
                    <a:gd name="connsiteY24" fmla="*/ 9459 h 10000"/>
                    <a:gd name="connsiteX25" fmla="*/ 4815 w 10000"/>
                    <a:gd name="connsiteY25" fmla="*/ 9459 h 10000"/>
                    <a:gd name="connsiteX26" fmla="*/ 5556 w 10000"/>
                    <a:gd name="connsiteY26" fmla="*/ 10000 h 10000"/>
                    <a:gd name="connsiteX27" fmla="*/ 7407 w 10000"/>
                    <a:gd name="connsiteY27" fmla="*/ 8108 h 10000"/>
                    <a:gd name="connsiteX28" fmla="*/ 7037 w 10000"/>
                    <a:gd name="connsiteY28" fmla="*/ 7838 h 10000"/>
                    <a:gd name="connsiteX29" fmla="*/ 7037 w 10000"/>
                    <a:gd name="connsiteY29" fmla="*/ 7568 h 10000"/>
                    <a:gd name="connsiteX30" fmla="*/ 7407 w 10000"/>
                    <a:gd name="connsiteY30" fmla="*/ 7568 h 10000"/>
                    <a:gd name="connsiteX31" fmla="*/ 7778 w 10000"/>
                    <a:gd name="connsiteY31" fmla="*/ 6486 h 10000"/>
                    <a:gd name="connsiteX32" fmla="*/ 8889 w 10000"/>
                    <a:gd name="connsiteY32" fmla="*/ 5135 h 10000"/>
                    <a:gd name="connsiteX33" fmla="*/ 8889 w 10000"/>
                    <a:gd name="connsiteY33" fmla="*/ 4595 h 10000"/>
                    <a:gd name="connsiteX0" fmla="*/ 8889 w 10000"/>
                    <a:gd name="connsiteY0" fmla="*/ 4595 h 9459"/>
                    <a:gd name="connsiteX1" fmla="*/ 9259 w 10000"/>
                    <a:gd name="connsiteY1" fmla="*/ 3243 h 9459"/>
                    <a:gd name="connsiteX2" fmla="*/ 10000 w 10000"/>
                    <a:gd name="connsiteY2" fmla="*/ 2973 h 9459"/>
                    <a:gd name="connsiteX3" fmla="*/ 10000 w 10000"/>
                    <a:gd name="connsiteY3" fmla="*/ 2703 h 9459"/>
                    <a:gd name="connsiteX4" fmla="*/ 9630 w 10000"/>
                    <a:gd name="connsiteY4" fmla="*/ 2432 h 9459"/>
                    <a:gd name="connsiteX5" fmla="*/ 8889 w 10000"/>
                    <a:gd name="connsiteY5" fmla="*/ 541 h 9459"/>
                    <a:gd name="connsiteX6" fmla="*/ 8148 w 10000"/>
                    <a:gd name="connsiteY6" fmla="*/ 270 h 9459"/>
                    <a:gd name="connsiteX7" fmla="*/ 8148 w 10000"/>
                    <a:gd name="connsiteY7" fmla="*/ 0 h 9459"/>
                    <a:gd name="connsiteX8" fmla="*/ 7407 w 10000"/>
                    <a:gd name="connsiteY8" fmla="*/ 541 h 9459"/>
                    <a:gd name="connsiteX9" fmla="*/ 6667 w 10000"/>
                    <a:gd name="connsiteY9" fmla="*/ 541 h 9459"/>
                    <a:gd name="connsiteX10" fmla="*/ 1852 w 10000"/>
                    <a:gd name="connsiteY10" fmla="*/ 541 h 9459"/>
                    <a:gd name="connsiteX11" fmla="*/ 1852 w 10000"/>
                    <a:gd name="connsiteY11" fmla="*/ 1622 h 9459"/>
                    <a:gd name="connsiteX12" fmla="*/ 1111 w 10000"/>
                    <a:gd name="connsiteY12" fmla="*/ 1622 h 9459"/>
                    <a:gd name="connsiteX13" fmla="*/ 1111 w 10000"/>
                    <a:gd name="connsiteY13" fmla="*/ 1892 h 9459"/>
                    <a:gd name="connsiteX14" fmla="*/ 1111 w 10000"/>
                    <a:gd name="connsiteY14" fmla="*/ 3514 h 9459"/>
                    <a:gd name="connsiteX15" fmla="*/ 1111 w 10000"/>
                    <a:gd name="connsiteY15" fmla="*/ 3784 h 9459"/>
                    <a:gd name="connsiteX16" fmla="*/ 741 w 10000"/>
                    <a:gd name="connsiteY16" fmla="*/ 3784 h 9459"/>
                    <a:gd name="connsiteX17" fmla="*/ 0 w 10000"/>
                    <a:gd name="connsiteY17" fmla="*/ 5135 h 9459"/>
                    <a:gd name="connsiteX18" fmla="*/ 741 w 10000"/>
                    <a:gd name="connsiteY18" fmla="*/ 5946 h 9459"/>
                    <a:gd name="connsiteX19" fmla="*/ 370 w 10000"/>
                    <a:gd name="connsiteY19" fmla="*/ 6216 h 9459"/>
                    <a:gd name="connsiteX20" fmla="*/ 1111 w 10000"/>
                    <a:gd name="connsiteY20" fmla="*/ 6757 h 9459"/>
                    <a:gd name="connsiteX21" fmla="*/ 1111 w 10000"/>
                    <a:gd name="connsiteY21" fmla="*/ 7297 h 9459"/>
                    <a:gd name="connsiteX22" fmla="*/ 1852 w 10000"/>
                    <a:gd name="connsiteY22" fmla="*/ 7568 h 9459"/>
                    <a:gd name="connsiteX23" fmla="*/ 3704 w 10000"/>
                    <a:gd name="connsiteY23" fmla="*/ 9189 h 9459"/>
                    <a:gd name="connsiteX24" fmla="*/ 4074 w 10000"/>
                    <a:gd name="connsiteY24" fmla="*/ 9459 h 9459"/>
                    <a:gd name="connsiteX25" fmla="*/ 4815 w 10000"/>
                    <a:gd name="connsiteY25" fmla="*/ 9459 h 9459"/>
                    <a:gd name="connsiteX26" fmla="*/ 7407 w 10000"/>
                    <a:gd name="connsiteY26" fmla="*/ 8108 h 9459"/>
                    <a:gd name="connsiteX27" fmla="*/ 7037 w 10000"/>
                    <a:gd name="connsiteY27" fmla="*/ 7838 h 9459"/>
                    <a:gd name="connsiteX28" fmla="*/ 7037 w 10000"/>
                    <a:gd name="connsiteY28" fmla="*/ 7568 h 9459"/>
                    <a:gd name="connsiteX29" fmla="*/ 7407 w 10000"/>
                    <a:gd name="connsiteY29" fmla="*/ 7568 h 9459"/>
                    <a:gd name="connsiteX30" fmla="*/ 7778 w 10000"/>
                    <a:gd name="connsiteY30" fmla="*/ 6486 h 9459"/>
                    <a:gd name="connsiteX31" fmla="*/ 8889 w 10000"/>
                    <a:gd name="connsiteY31" fmla="*/ 5135 h 9459"/>
                    <a:gd name="connsiteX32" fmla="*/ 8889 w 10000"/>
                    <a:gd name="connsiteY32" fmla="*/ 4595 h 9459"/>
                    <a:gd name="connsiteX0" fmla="*/ 8889 w 10000"/>
                    <a:gd name="connsiteY0" fmla="*/ 4858 h 10000"/>
                    <a:gd name="connsiteX1" fmla="*/ 9259 w 10000"/>
                    <a:gd name="connsiteY1" fmla="*/ 3428 h 10000"/>
                    <a:gd name="connsiteX2" fmla="*/ 10000 w 10000"/>
                    <a:gd name="connsiteY2" fmla="*/ 3143 h 10000"/>
                    <a:gd name="connsiteX3" fmla="*/ 10000 w 10000"/>
                    <a:gd name="connsiteY3" fmla="*/ 2858 h 10000"/>
                    <a:gd name="connsiteX4" fmla="*/ 9630 w 10000"/>
                    <a:gd name="connsiteY4" fmla="*/ 2571 h 10000"/>
                    <a:gd name="connsiteX5" fmla="*/ 8889 w 10000"/>
                    <a:gd name="connsiteY5" fmla="*/ 572 h 10000"/>
                    <a:gd name="connsiteX6" fmla="*/ 8148 w 10000"/>
                    <a:gd name="connsiteY6" fmla="*/ 285 h 10000"/>
                    <a:gd name="connsiteX7" fmla="*/ 8148 w 10000"/>
                    <a:gd name="connsiteY7" fmla="*/ 0 h 10000"/>
                    <a:gd name="connsiteX8" fmla="*/ 7407 w 10000"/>
                    <a:gd name="connsiteY8" fmla="*/ 572 h 10000"/>
                    <a:gd name="connsiteX9" fmla="*/ 6667 w 10000"/>
                    <a:gd name="connsiteY9" fmla="*/ 572 h 10000"/>
                    <a:gd name="connsiteX10" fmla="*/ 1852 w 10000"/>
                    <a:gd name="connsiteY10" fmla="*/ 572 h 10000"/>
                    <a:gd name="connsiteX11" fmla="*/ 1852 w 10000"/>
                    <a:gd name="connsiteY11" fmla="*/ 1715 h 10000"/>
                    <a:gd name="connsiteX12" fmla="*/ 1111 w 10000"/>
                    <a:gd name="connsiteY12" fmla="*/ 1715 h 10000"/>
                    <a:gd name="connsiteX13" fmla="*/ 1111 w 10000"/>
                    <a:gd name="connsiteY13" fmla="*/ 2000 h 10000"/>
                    <a:gd name="connsiteX14" fmla="*/ 1111 w 10000"/>
                    <a:gd name="connsiteY14" fmla="*/ 3715 h 10000"/>
                    <a:gd name="connsiteX15" fmla="*/ 1111 w 10000"/>
                    <a:gd name="connsiteY15" fmla="*/ 4000 h 10000"/>
                    <a:gd name="connsiteX16" fmla="*/ 741 w 10000"/>
                    <a:gd name="connsiteY16" fmla="*/ 4000 h 10000"/>
                    <a:gd name="connsiteX17" fmla="*/ 0 w 10000"/>
                    <a:gd name="connsiteY17" fmla="*/ 5429 h 10000"/>
                    <a:gd name="connsiteX18" fmla="*/ 741 w 10000"/>
                    <a:gd name="connsiteY18" fmla="*/ 6286 h 10000"/>
                    <a:gd name="connsiteX19" fmla="*/ 370 w 10000"/>
                    <a:gd name="connsiteY19" fmla="*/ 6572 h 10000"/>
                    <a:gd name="connsiteX20" fmla="*/ 1111 w 10000"/>
                    <a:gd name="connsiteY20" fmla="*/ 7143 h 10000"/>
                    <a:gd name="connsiteX21" fmla="*/ 1111 w 10000"/>
                    <a:gd name="connsiteY21" fmla="*/ 7714 h 10000"/>
                    <a:gd name="connsiteX22" fmla="*/ 1852 w 10000"/>
                    <a:gd name="connsiteY22" fmla="*/ 8001 h 10000"/>
                    <a:gd name="connsiteX23" fmla="*/ 3704 w 10000"/>
                    <a:gd name="connsiteY23" fmla="*/ 9715 h 10000"/>
                    <a:gd name="connsiteX24" fmla="*/ 4074 w 10000"/>
                    <a:gd name="connsiteY24" fmla="*/ 10000 h 10000"/>
                    <a:gd name="connsiteX25" fmla="*/ 7407 w 10000"/>
                    <a:gd name="connsiteY25" fmla="*/ 8572 h 10000"/>
                    <a:gd name="connsiteX26" fmla="*/ 7037 w 10000"/>
                    <a:gd name="connsiteY26" fmla="*/ 8286 h 10000"/>
                    <a:gd name="connsiteX27" fmla="*/ 7037 w 10000"/>
                    <a:gd name="connsiteY27" fmla="*/ 8001 h 10000"/>
                    <a:gd name="connsiteX28" fmla="*/ 7407 w 10000"/>
                    <a:gd name="connsiteY28" fmla="*/ 8001 h 10000"/>
                    <a:gd name="connsiteX29" fmla="*/ 7778 w 10000"/>
                    <a:gd name="connsiteY29" fmla="*/ 6857 h 10000"/>
                    <a:gd name="connsiteX30" fmla="*/ 8889 w 10000"/>
                    <a:gd name="connsiteY30" fmla="*/ 5429 h 10000"/>
                    <a:gd name="connsiteX31" fmla="*/ 8889 w 10000"/>
                    <a:gd name="connsiteY31" fmla="*/ 4858 h 10000"/>
                    <a:gd name="connsiteX0" fmla="*/ 8889 w 10000"/>
                    <a:gd name="connsiteY0" fmla="*/ 4858 h 10000"/>
                    <a:gd name="connsiteX1" fmla="*/ 9259 w 10000"/>
                    <a:gd name="connsiteY1" fmla="*/ 3428 h 10000"/>
                    <a:gd name="connsiteX2" fmla="*/ 10000 w 10000"/>
                    <a:gd name="connsiteY2" fmla="*/ 3143 h 10000"/>
                    <a:gd name="connsiteX3" fmla="*/ 10000 w 10000"/>
                    <a:gd name="connsiteY3" fmla="*/ 2858 h 10000"/>
                    <a:gd name="connsiteX4" fmla="*/ 9630 w 10000"/>
                    <a:gd name="connsiteY4" fmla="*/ 2571 h 10000"/>
                    <a:gd name="connsiteX5" fmla="*/ 8889 w 10000"/>
                    <a:gd name="connsiteY5" fmla="*/ 572 h 10000"/>
                    <a:gd name="connsiteX6" fmla="*/ 8148 w 10000"/>
                    <a:gd name="connsiteY6" fmla="*/ 285 h 10000"/>
                    <a:gd name="connsiteX7" fmla="*/ 8148 w 10000"/>
                    <a:gd name="connsiteY7" fmla="*/ 0 h 10000"/>
                    <a:gd name="connsiteX8" fmla="*/ 7407 w 10000"/>
                    <a:gd name="connsiteY8" fmla="*/ 572 h 10000"/>
                    <a:gd name="connsiteX9" fmla="*/ 6667 w 10000"/>
                    <a:gd name="connsiteY9" fmla="*/ 572 h 10000"/>
                    <a:gd name="connsiteX10" fmla="*/ 1852 w 10000"/>
                    <a:gd name="connsiteY10" fmla="*/ 572 h 10000"/>
                    <a:gd name="connsiteX11" fmla="*/ 1852 w 10000"/>
                    <a:gd name="connsiteY11" fmla="*/ 1715 h 10000"/>
                    <a:gd name="connsiteX12" fmla="*/ 1111 w 10000"/>
                    <a:gd name="connsiteY12" fmla="*/ 1715 h 10000"/>
                    <a:gd name="connsiteX13" fmla="*/ 1111 w 10000"/>
                    <a:gd name="connsiteY13" fmla="*/ 2000 h 10000"/>
                    <a:gd name="connsiteX14" fmla="*/ 1111 w 10000"/>
                    <a:gd name="connsiteY14" fmla="*/ 3715 h 10000"/>
                    <a:gd name="connsiteX15" fmla="*/ 1111 w 10000"/>
                    <a:gd name="connsiteY15" fmla="*/ 4000 h 10000"/>
                    <a:gd name="connsiteX16" fmla="*/ 741 w 10000"/>
                    <a:gd name="connsiteY16" fmla="*/ 4000 h 10000"/>
                    <a:gd name="connsiteX17" fmla="*/ 0 w 10000"/>
                    <a:gd name="connsiteY17" fmla="*/ 5429 h 10000"/>
                    <a:gd name="connsiteX18" fmla="*/ 741 w 10000"/>
                    <a:gd name="connsiteY18" fmla="*/ 6286 h 10000"/>
                    <a:gd name="connsiteX19" fmla="*/ 370 w 10000"/>
                    <a:gd name="connsiteY19" fmla="*/ 6572 h 10000"/>
                    <a:gd name="connsiteX20" fmla="*/ 1111 w 10000"/>
                    <a:gd name="connsiteY20" fmla="*/ 7143 h 10000"/>
                    <a:gd name="connsiteX21" fmla="*/ 1111 w 10000"/>
                    <a:gd name="connsiteY21" fmla="*/ 7714 h 10000"/>
                    <a:gd name="connsiteX22" fmla="*/ 1852 w 10000"/>
                    <a:gd name="connsiteY22" fmla="*/ 8001 h 10000"/>
                    <a:gd name="connsiteX23" fmla="*/ 3704 w 10000"/>
                    <a:gd name="connsiteY23" fmla="*/ 9715 h 10000"/>
                    <a:gd name="connsiteX24" fmla="*/ 4074 w 10000"/>
                    <a:gd name="connsiteY24" fmla="*/ 10000 h 10000"/>
                    <a:gd name="connsiteX25" fmla="*/ 7407 w 10000"/>
                    <a:gd name="connsiteY25" fmla="*/ 8572 h 10000"/>
                    <a:gd name="connsiteX26" fmla="*/ 7037 w 10000"/>
                    <a:gd name="connsiteY26" fmla="*/ 8286 h 10000"/>
                    <a:gd name="connsiteX27" fmla="*/ 7037 w 10000"/>
                    <a:gd name="connsiteY27" fmla="*/ 8001 h 10000"/>
                    <a:gd name="connsiteX28" fmla="*/ 7152 w 10000"/>
                    <a:gd name="connsiteY28" fmla="*/ 6845 h 10000"/>
                    <a:gd name="connsiteX29" fmla="*/ 7778 w 10000"/>
                    <a:gd name="connsiteY29" fmla="*/ 6857 h 10000"/>
                    <a:gd name="connsiteX30" fmla="*/ 8889 w 10000"/>
                    <a:gd name="connsiteY30" fmla="*/ 5429 h 10000"/>
                    <a:gd name="connsiteX31" fmla="*/ 8889 w 10000"/>
                    <a:gd name="connsiteY31" fmla="*/ 4858 h 10000"/>
                    <a:gd name="connsiteX0" fmla="*/ 8889 w 10000"/>
                    <a:gd name="connsiteY0" fmla="*/ 4858 h 10000"/>
                    <a:gd name="connsiteX1" fmla="*/ 9259 w 10000"/>
                    <a:gd name="connsiteY1" fmla="*/ 3428 h 10000"/>
                    <a:gd name="connsiteX2" fmla="*/ 10000 w 10000"/>
                    <a:gd name="connsiteY2" fmla="*/ 3143 h 10000"/>
                    <a:gd name="connsiteX3" fmla="*/ 10000 w 10000"/>
                    <a:gd name="connsiteY3" fmla="*/ 2858 h 10000"/>
                    <a:gd name="connsiteX4" fmla="*/ 9630 w 10000"/>
                    <a:gd name="connsiteY4" fmla="*/ 2571 h 10000"/>
                    <a:gd name="connsiteX5" fmla="*/ 8889 w 10000"/>
                    <a:gd name="connsiteY5" fmla="*/ 572 h 10000"/>
                    <a:gd name="connsiteX6" fmla="*/ 8148 w 10000"/>
                    <a:gd name="connsiteY6" fmla="*/ 285 h 10000"/>
                    <a:gd name="connsiteX7" fmla="*/ 8148 w 10000"/>
                    <a:gd name="connsiteY7" fmla="*/ 0 h 10000"/>
                    <a:gd name="connsiteX8" fmla="*/ 7407 w 10000"/>
                    <a:gd name="connsiteY8" fmla="*/ 572 h 10000"/>
                    <a:gd name="connsiteX9" fmla="*/ 6667 w 10000"/>
                    <a:gd name="connsiteY9" fmla="*/ 572 h 10000"/>
                    <a:gd name="connsiteX10" fmla="*/ 1852 w 10000"/>
                    <a:gd name="connsiteY10" fmla="*/ 572 h 10000"/>
                    <a:gd name="connsiteX11" fmla="*/ 1852 w 10000"/>
                    <a:gd name="connsiteY11" fmla="*/ 1715 h 10000"/>
                    <a:gd name="connsiteX12" fmla="*/ 1111 w 10000"/>
                    <a:gd name="connsiteY12" fmla="*/ 1715 h 10000"/>
                    <a:gd name="connsiteX13" fmla="*/ 1111 w 10000"/>
                    <a:gd name="connsiteY13" fmla="*/ 2000 h 10000"/>
                    <a:gd name="connsiteX14" fmla="*/ 1111 w 10000"/>
                    <a:gd name="connsiteY14" fmla="*/ 3715 h 10000"/>
                    <a:gd name="connsiteX15" fmla="*/ 1111 w 10000"/>
                    <a:gd name="connsiteY15" fmla="*/ 4000 h 10000"/>
                    <a:gd name="connsiteX16" fmla="*/ 741 w 10000"/>
                    <a:gd name="connsiteY16" fmla="*/ 4000 h 10000"/>
                    <a:gd name="connsiteX17" fmla="*/ 0 w 10000"/>
                    <a:gd name="connsiteY17" fmla="*/ 5429 h 10000"/>
                    <a:gd name="connsiteX18" fmla="*/ 741 w 10000"/>
                    <a:gd name="connsiteY18" fmla="*/ 6286 h 10000"/>
                    <a:gd name="connsiteX19" fmla="*/ 370 w 10000"/>
                    <a:gd name="connsiteY19" fmla="*/ 6572 h 10000"/>
                    <a:gd name="connsiteX20" fmla="*/ 1111 w 10000"/>
                    <a:gd name="connsiteY20" fmla="*/ 7143 h 10000"/>
                    <a:gd name="connsiteX21" fmla="*/ 1111 w 10000"/>
                    <a:gd name="connsiteY21" fmla="*/ 7714 h 10000"/>
                    <a:gd name="connsiteX22" fmla="*/ 1852 w 10000"/>
                    <a:gd name="connsiteY22" fmla="*/ 8001 h 10000"/>
                    <a:gd name="connsiteX23" fmla="*/ 3704 w 10000"/>
                    <a:gd name="connsiteY23" fmla="*/ 9715 h 10000"/>
                    <a:gd name="connsiteX24" fmla="*/ 4074 w 10000"/>
                    <a:gd name="connsiteY24" fmla="*/ 10000 h 10000"/>
                    <a:gd name="connsiteX25" fmla="*/ 7407 w 10000"/>
                    <a:gd name="connsiteY25" fmla="*/ 8572 h 10000"/>
                    <a:gd name="connsiteX26" fmla="*/ 7037 w 10000"/>
                    <a:gd name="connsiteY26" fmla="*/ 8286 h 10000"/>
                    <a:gd name="connsiteX27" fmla="*/ 6323 w 10000"/>
                    <a:gd name="connsiteY27" fmla="*/ 6152 h 10000"/>
                    <a:gd name="connsiteX28" fmla="*/ 7152 w 10000"/>
                    <a:gd name="connsiteY28" fmla="*/ 6845 h 10000"/>
                    <a:gd name="connsiteX29" fmla="*/ 7778 w 10000"/>
                    <a:gd name="connsiteY29" fmla="*/ 6857 h 10000"/>
                    <a:gd name="connsiteX30" fmla="*/ 8889 w 10000"/>
                    <a:gd name="connsiteY30" fmla="*/ 5429 h 10000"/>
                    <a:gd name="connsiteX31" fmla="*/ 8889 w 10000"/>
                    <a:gd name="connsiteY31" fmla="*/ 4858 h 10000"/>
                    <a:gd name="connsiteX0" fmla="*/ 8889 w 10000"/>
                    <a:gd name="connsiteY0" fmla="*/ 4858 h 10000"/>
                    <a:gd name="connsiteX1" fmla="*/ 9259 w 10000"/>
                    <a:gd name="connsiteY1" fmla="*/ 3428 h 10000"/>
                    <a:gd name="connsiteX2" fmla="*/ 10000 w 10000"/>
                    <a:gd name="connsiteY2" fmla="*/ 3143 h 10000"/>
                    <a:gd name="connsiteX3" fmla="*/ 10000 w 10000"/>
                    <a:gd name="connsiteY3" fmla="*/ 2858 h 10000"/>
                    <a:gd name="connsiteX4" fmla="*/ 9630 w 10000"/>
                    <a:gd name="connsiteY4" fmla="*/ 2571 h 10000"/>
                    <a:gd name="connsiteX5" fmla="*/ 8889 w 10000"/>
                    <a:gd name="connsiteY5" fmla="*/ 572 h 10000"/>
                    <a:gd name="connsiteX6" fmla="*/ 8148 w 10000"/>
                    <a:gd name="connsiteY6" fmla="*/ 285 h 10000"/>
                    <a:gd name="connsiteX7" fmla="*/ 8148 w 10000"/>
                    <a:gd name="connsiteY7" fmla="*/ 0 h 10000"/>
                    <a:gd name="connsiteX8" fmla="*/ 7407 w 10000"/>
                    <a:gd name="connsiteY8" fmla="*/ 572 h 10000"/>
                    <a:gd name="connsiteX9" fmla="*/ 6667 w 10000"/>
                    <a:gd name="connsiteY9" fmla="*/ 572 h 10000"/>
                    <a:gd name="connsiteX10" fmla="*/ 1852 w 10000"/>
                    <a:gd name="connsiteY10" fmla="*/ 572 h 10000"/>
                    <a:gd name="connsiteX11" fmla="*/ 1852 w 10000"/>
                    <a:gd name="connsiteY11" fmla="*/ 1715 h 10000"/>
                    <a:gd name="connsiteX12" fmla="*/ 1111 w 10000"/>
                    <a:gd name="connsiteY12" fmla="*/ 1715 h 10000"/>
                    <a:gd name="connsiteX13" fmla="*/ 1111 w 10000"/>
                    <a:gd name="connsiteY13" fmla="*/ 2000 h 10000"/>
                    <a:gd name="connsiteX14" fmla="*/ 1111 w 10000"/>
                    <a:gd name="connsiteY14" fmla="*/ 3715 h 10000"/>
                    <a:gd name="connsiteX15" fmla="*/ 1111 w 10000"/>
                    <a:gd name="connsiteY15" fmla="*/ 4000 h 10000"/>
                    <a:gd name="connsiteX16" fmla="*/ 741 w 10000"/>
                    <a:gd name="connsiteY16" fmla="*/ 4000 h 10000"/>
                    <a:gd name="connsiteX17" fmla="*/ 0 w 10000"/>
                    <a:gd name="connsiteY17" fmla="*/ 5429 h 10000"/>
                    <a:gd name="connsiteX18" fmla="*/ 741 w 10000"/>
                    <a:gd name="connsiteY18" fmla="*/ 6286 h 10000"/>
                    <a:gd name="connsiteX19" fmla="*/ 370 w 10000"/>
                    <a:gd name="connsiteY19" fmla="*/ 6572 h 10000"/>
                    <a:gd name="connsiteX20" fmla="*/ 1111 w 10000"/>
                    <a:gd name="connsiteY20" fmla="*/ 7143 h 10000"/>
                    <a:gd name="connsiteX21" fmla="*/ 1111 w 10000"/>
                    <a:gd name="connsiteY21" fmla="*/ 7714 h 10000"/>
                    <a:gd name="connsiteX22" fmla="*/ 1852 w 10000"/>
                    <a:gd name="connsiteY22" fmla="*/ 8001 h 10000"/>
                    <a:gd name="connsiteX23" fmla="*/ 3704 w 10000"/>
                    <a:gd name="connsiteY23" fmla="*/ 9715 h 10000"/>
                    <a:gd name="connsiteX24" fmla="*/ 4074 w 10000"/>
                    <a:gd name="connsiteY24" fmla="*/ 10000 h 10000"/>
                    <a:gd name="connsiteX25" fmla="*/ 7407 w 10000"/>
                    <a:gd name="connsiteY25" fmla="*/ 8572 h 10000"/>
                    <a:gd name="connsiteX26" fmla="*/ 5915 w 10000"/>
                    <a:gd name="connsiteY26" fmla="*/ 7408 h 10000"/>
                    <a:gd name="connsiteX27" fmla="*/ 6323 w 10000"/>
                    <a:gd name="connsiteY27" fmla="*/ 6152 h 10000"/>
                    <a:gd name="connsiteX28" fmla="*/ 7152 w 10000"/>
                    <a:gd name="connsiteY28" fmla="*/ 6845 h 10000"/>
                    <a:gd name="connsiteX29" fmla="*/ 7778 w 10000"/>
                    <a:gd name="connsiteY29" fmla="*/ 6857 h 10000"/>
                    <a:gd name="connsiteX30" fmla="*/ 8889 w 10000"/>
                    <a:gd name="connsiteY30" fmla="*/ 5429 h 10000"/>
                    <a:gd name="connsiteX31" fmla="*/ 8889 w 10000"/>
                    <a:gd name="connsiteY31" fmla="*/ 4858 h 10000"/>
                    <a:gd name="connsiteX0" fmla="*/ 8889 w 10000"/>
                    <a:gd name="connsiteY0" fmla="*/ 4858 h 10000"/>
                    <a:gd name="connsiteX1" fmla="*/ 9259 w 10000"/>
                    <a:gd name="connsiteY1" fmla="*/ 3428 h 10000"/>
                    <a:gd name="connsiteX2" fmla="*/ 10000 w 10000"/>
                    <a:gd name="connsiteY2" fmla="*/ 3143 h 10000"/>
                    <a:gd name="connsiteX3" fmla="*/ 10000 w 10000"/>
                    <a:gd name="connsiteY3" fmla="*/ 2858 h 10000"/>
                    <a:gd name="connsiteX4" fmla="*/ 9630 w 10000"/>
                    <a:gd name="connsiteY4" fmla="*/ 2571 h 10000"/>
                    <a:gd name="connsiteX5" fmla="*/ 8889 w 10000"/>
                    <a:gd name="connsiteY5" fmla="*/ 572 h 10000"/>
                    <a:gd name="connsiteX6" fmla="*/ 8148 w 10000"/>
                    <a:gd name="connsiteY6" fmla="*/ 285 h 10000"/>
                    <a:gd name="connsiteX7" fmla="*/ 8148 w 10000"/>
                    <a:gd name="connsiteY7" fmla="*/ 0 h 10000"/>
                    <a:gd name="connsiteX8" fmla="*/ 7407 w 10000"/>
                    <a:gd name="connsiteY8" fmla="*/ 572 h 10000"/>
                    <a:gd name="connsiteX9" fmla="*/ 6667 w 10000"/>
                    <a:gd name="connsiteY9" fmla="*/ 572 h 10000"/>
                    <a:gd name="connsiteX10" fmla="*/ 1852 w 10000"/>
                    <a:gd name="connsiteY10" fmla="*/ 572 h 10000"/>
                    <a:gd name="connsiteX11" fmla="*/ 1852 w 10000"/>
                    <a:gd name="connsiteY11" fmla="*/ 1715 h 10000"/>
                    <a:gd name="connsiteX12" fmla="*/ 1111 w 10000"/>
                    <a:gd name="connsiteY12" fmla="*/ 1715 h 10000"/>
                    <a:gd name="connsiteX13" fmla="*/ 1111 w 10000"/>
                    <a:gd name="connsiteY13" fmla="*/ 2000 h 10000"/>
                    <a:gd name="connsiteX14" fmla="*/ 1111 w 10000"/>
                    <a:gd name="connsiteY14" fmla="*/ 3715 h 10000"/>
                    <a:gd name="connsiteX15" fmla="*/ 1111 w 10000"/>
                    <a:gd name="connsiteY15" fmla="*/ 4000 h 10000"/>
                    <a:gd name="connsiteX16" fmla="*/ 741 w 10000"/>
                    <a:gd name="connsiteY16" fmla="*/ 4000 h 10000"/>
                    <a:gd name="connsiteX17" fmla="*/ 0 w 10000"/>
                    <a:gd name="connsiteY17" fmla="*/ 5429 h 10000"/>
                    <a:gd name="connsiteX18" fmla="*/ 741 w 10000"/>
                    <a:gd name="connsiteY18" fmla="*/ 6286 h 10000"/>
                    <a:gd name="connsiteX19" fmla="*/ 370 w 10000"/>
                    <a:gd name="connsiteY19" fmla="*/ 6572 h 10000"/>
                    <a:gd name="connsiteX20" fmla="*/ 1111 w 10000"/>
                    <a:gd name="connsiteY20" fmla="*/ 7143 h 10000"/>
                    <a:gd name="connsiteX21" fmla="*/ 1111 w 10000"/>
                    <a:gd name="connsiteY21" fmla="*/ 7714 h 10000"/>
                    <a:gd name="connsiteX22" fmla="*/ 1852 w 10000"/>
                    <a:gd name="connsiteY22" fmla="*/ 8001 h 10000"/>
                    <a:gd name="connsiteX23" fmla="*/ 3704 w 10000"/>
                    <a:gd name="connsiteY23" fmla="*/ 9715 h 10000"/>
                    <a:gd name="connsiteX24" fmla="*/ 4074 w 10000"/>
                    <a:gd name="connsiteY24" fmla="*/ 10000 h 10000"/>
                    <a:gd name="connsiteX25" fmla="*/ 4805 w 10000"/>
                    <a:gd name="connsiteY25" fmla="*/ 6861 h 10000"/>
                    <a:gd name="connsiteX26" fmla="*/ 5915 w 10000"/>
                    <a:gd name="connsiteY26" fmla="*/ 7408 h 10000"/>
                    <a:gd name="connsiteX27" fmla="*/ 6323 w 10000"/>
                    <a:gd name="connsiteY27" fmla="*/ 6152 h 10000"/>
                    <a:gd name="connsiteX28" fmla="*/ 7152 w 10000"/>
                    <a:gd name="connsiteY28" fmla="*/ 6845 h 10000"/>
                    <a:gd name="connsiteX29" fmla="*/ 7778 w 10000"/>
                    <a:gd name="connsiteY29" fmla="*/ 6857 h 10000"/>
                    <a:gd name="connsiteX30" fmla="*/ 8889 w 10000"/>
                    <a:gd name="connsiteY30" fmla="*/ 5429 h 10000"/>
                    <a:gd name="connsiteX31" fmla="*/ 8889 w 10000"/>
                    <a:gd name="connsiteY31" fmla="*/ 4858 h 10000"/>
                    <a:gd name="connsiteX0" fmla="*/ 8889 w 10000"/>
                    <a:gd name="connsiteY0" fmla="*/ 4858 h 9715"/>
                    <a:gd name="connsiteX1" fmla="*/ 9259 w 10000"/>
                    <a:gd name="connsiteY1" fmla="*/ 3428 h 9715"/>
                    <a:gd name="connsiteX2" fmla="*/ 10000 w 10000"/>
                    <a:gd name="connsiteY2" fmla="*/ 3143 h 9715"/>
                    <a:gd name="connsiteX3" fmla="*/ 10000 w 10000"/>
                    <a:gd name="connsiteY3" fmla="*/ 2858 h 9715"/>
                    <a:gd name="connsiteX4" fmla="*/ 9630 w 10000"/>
                    <a:gd name="connsiteY4" fmla="*/ 2571 h 9715"/>
                    <a:gd name="connsiteX5" fmla="*/ 8889 w 10000"/>
                    <a:gd name="connsiteY5" fmla="*/ 572 h 9715"/>
                    <a:gd name="connsiteX6" fmla="*/ 8148 w 10000"/>
                    <a:gd name="connsiteY6" fmla="*/ 285 h 9715"/>
                    <a:gd name="connsiteX7" fmla="*/ 8148 w 10000"/>
                    <a:gd name="connsiteY7" fmla="*/ 0 h 9715"/>
                    <a:gd name="connsiteX8" fmla="*/ 7407 w 10000"/>
                    <a:gd name="connsiteY8" fmla="*/ 572 h 9715"/>
                    <a:gd name="connsiteX9" fmla="*/ 6667 w 10000"/>
                    <a:gd name="connsiteY9" fmla="*/ 572 h 9715"/>
                    <a:gd name="connsiteX10" fmla="*/ 1852 w 10000"/>
                    <a:gd name="connsiteY10" fmla="*/ 572 h 9715"/>
                    <a:gd name="connsiteX11" fmla="*/ 1852 w 10000"/>
                    <a:gd name="connsiteY11" fmla="*/ 1715 h 9715"/>
                    <a:gd name="connsiteX12" fmla="*/ 1111 w 10000"/>
                    <a:gd name="connsiteY12" fmla="*/ 1715 h 9715"/>
                    <a:gd name="connsiteX13" fmla="*/ 1111 w 10000"/>
                    <a:gd name="connsiteY13" fmla="*/ 2000 h 9715"/>
                    <a:gd name="connsiteX14" fmla="*/ 1111 w 10000"/>
                    <a:gd name="connsiteY14" fmla="*/ 3715 h 9715"/>
                    <a:gd name="connsiteX15" fmla="*/ 1111 w 10000"/>
                    <a:gd name="connsiteY15" fmla="*/ 4000 h 9715"/>
                    <a:gd name="connsiteX16" fmla="*/ 741 w 10000"/>
                    <a:gd name="connsiteY16" fmla="*/ 4000 h 9715"/>
                    <a:gd name="connsiteX17" fmla="*/ 0 w 10000"/>
                    <a:gd name="connsiteY17" fmla="*/ 5429 h 9715"/>
                    <a:gd name="connsiteX18" fmla="*/ 741 w 10000"/>
                    <a:gd name="connsiteY18" fmla="*/ 6286 h 9715"/>
                    <a:gd name="connsiteX19" fmla="*/ 370 w 10000"/>
                    <a:gd name="connsiteY19" fmla="*/ 6572 h 9715"/>
                    <a:gd name="connsiteX20" fmla="*/ 1111 w 10000"/>
                    <a:gd name="connsiteY20" fmla="*/ 7143 h 9715"/>
                    <a:gd name="connsiteX21" fmla="*/ 1111 w 10000"/>
                    <a:gd name="connsiteY21" fmla="*/ 7714 h 9715"/>
                    <a:gd name="connsiteX22" fmla="*/ 1852 w 10000"/>
                    <a:gd name="connsiteY22" fmla="*/ 8001 h 9715"/>
                    <a:gd name="connsiteX23" fmla="*/ 3704 w 10000"/>
                    <a:gd name="connsiteY23" fmla="*/ 9715 h 9715"/>
                    <a:gd name="connsiteX24" fmla="*/ 2952 w 10000"/>
                    <a:gd name="connsiteY24" fmla="*/ 7411 h 9715"/>
                    <a:gd name="connsiteX25" fmla="*/ 4805 w 10000"/>
                    <a:gd name="connsiteY25" fmla="*/ 6861 h 9715"/>
                    <a:gd name="connsiteX26" fmla="*/ 5915 w 10000"/>
                    <a:gd name="connsiteY26" fmla="*/ 7408 h 9715"/>
                    <a:gd name="connsiteX27" fmla="*/ 6323 w 10000"/>
                    <a:gd name="connsiteY27" fmla="*/ 6152 h 9715"/>
                    <a:gd name="connsiteX28" fmla="*/ 7152 w 10000"/>
                    <a:gd name="connsiteY28" fmla="*/ 6845 h 9715"/>
                    <a:gd name="connsiteX29" fmla="*/ 7778 w 10000"/>
                    <a:gd name="connsiteY29" fmla="*/ 6857 h 9715"/>
                    <a:gd name="connsiteX30" fmla="*/ 8889 w 10000"/>
                    <a:gd name="connsiteY30" fmla="*/ 5429 h 9715"/>
                    <a:gd name="connsiteX31" fmla="*/ 8889 w 10000"/>
                    <a:gd name="connsiteY31" fmla="*/ 4858 h 9715"/>
                    <a:gd name="connsiteX0" fmla="*/ 8889 w 10000"/>
                    <a:gd name="connsiteY0" fmla="*/ 5001 h 8236"/>
                    <a:gd name="connsiteX1" fmla="*/ 9259 w 10000"/>
                    <a:gd name="connsiteY1" fmla="*/ 3529 h 8236"/>
                    <a:gd name="connsiteX2" fmla="*/ 10000 w 10000"/>
                    <a:gd name="connsiteY2" fmla="*/ 3235 h 8236"/>
                    <a:gd name="connsiteX3" fmla="*/ 10000 w 10000"/>
                    <a:gd name="connsiteY3" fmla="*/ 2942 h 8236"/>
                    <a:gd name="connsiteX4" fmla="*/ 9630 w 10000"/>
                    <a:gd name="connsiteY4" fmla="*/ 2646 h 8236"/>
                    <a:gd name="connsiteX5" fmla="*/ 8889 w 10000"/>
                    <a:gd name="connsiteY5" fmla="*/ 589 h 8236"/>
                    <a:gd name="connsiteX6" fmla="*/ 8148 w 10000"/>
                    <a:gd name="connsiteY6" fmla="*/ 293 h 8236"/>
                    <a:gd name="connsiteX7" fmla="*/ 8148 w 10000"/>
                    <a:gd name="connsiteY7" fmla="*/ 0 h 8236"/>
                    <a:gd name="connsiteX8" fmla="*/ 7407 w 10000"/>
                    <a:gd name="connsiteY8" fmla="*/ 589 h 8236"/>
                    <a:gd name="connsiteX9" fmla="*/ 6667 w 10000"/>
                    <a:gd name="connsiteY9" fmla="*/ 589 h 8236"/>
                    <a:gd name="connsiteX10" fmla="*/ 1852 w 10000"/>
                    <a:gd name="connsiteY10" fmla="*/ 589 h 8236"/>
                    <a:gd name="connsiteX11" fmla="*/ 1852 w 10000"/>
                    <a:gd name="connsiteY11" fmla="*/ 1765 h 8236"/>
                    <a:gd name="connsiteX12" fmla="*/ 1111 w 10000"/>
                    <a:gd name="connsiteY12" fmla="*/ 1765 h 8236"/>
                    <a:gd name="connsiteX13" fmla="*/ 1111 w 10000"/>
                    <a:gd name="connsiteY13" fmla="*/ 2059 h 8236"/>
                    <a:gd name="connsiteX14" fmla="*/ 1111 w 10000"/>
                    <a:gd name="connsiteY14" fmla="*/ 3824 h 8236"/>
                    <a:gd name="connsiteX15" fmla="*/ 1111 w 10000"/>
                    <a:gd name="connsiteY15" fmla="*/ 4117 h 8236"/>
                    <a:gd name="connsiteX16" fmla="*/ 741 w 10000"/>
                    <a:gd name="connsiteY16" fmla="*/ 4117 h 8236"/>
                    <a:gd name="connsiteX17" fmla="*/ 0 w 10000"/>
                    <a:gd name="connsiteY17" fmla="*/ 5588 h 8236"/>
                    <a:gd name="connsiteX18" fmla="*/ 741 w 10000"/>
                    <a:gd name="connsiteY18" fmla="*/ 6470 h 8236"/>
                    <a:gd name="connsiteX19" fmla="*/ 370 w 10000"/>
                    <a:gd name="connsiteY19" fmla="*/ 6765 h 8236"/>
                    <a:gd name="connsiteX20" fmla="*/ 1111 w 10000"/>
                    <a:gd name="connsiteY20" fmla="*/ 7353 h 8236"/>
                    <a:gd name="connsiteX21" fmla="*/ 1111 w 10000"/>
                    <a:gd name="connsiteY21" fmla="*/ 7940 h 8236"/>
                    <a:gd name="connsiteX22" fmla="*/ 1852 w 10000"/>
                    <a:gd name="connsiteY22" fmla="*/ 8236 h 8236"/>
                    <a:gd name="connsiteX23" fmla="*/ 2633 w 10000"/>
                    <a:gd name="connsiteY23" fmla="*/ 7049 h 8236"/>
                    <a:gd name="connsiteX24" fmla="*/ 2952 w 10000"/>
                    <a:gd name="connsiteY24" fmla="*/ 7628 h 8236"/>
                    <a:gd name="connsiteX25" fmla="*/ 4805 w 10000"/>
                    <a:gd name="connsiteY25" fmla="*/ 7062 h 8236"/>
                    <a:gd name="connsiteX26" fmla="*/ 5915 w 10000"/>
                    <a:gd name="connsiteY26" fmla="*/ 7625 h 8236"/>
                    <a:gd name="connsiteX27" fmla="*/ 6323 w 10000"/>
                    <a:gd name="connsiteY27" fmla="*/ 6332 h 8236"/>
                    <a:gd name="connsiteX28" fmla="*/ 7152 w 10000"/>
                    <a:gd name="connsiteY28" fmla="*/ 7046 h 8236"/>
                    <a:gd name="connsiteX29" fmla="*/ 7778 w 10000"/>
                    <a:gd name="connsiteY29" fmla="*/ 7058 h 8236"/>
                    <a:gd name="connsiteX30" fmla="*/ 8889 w 10000"/>
                    <a:gd name="connsiteY30" fmla="*/ 5588 h 8236"/>
                    <a:gd name="connsiteX31" fmla="*/ 8889 w 10000"/>
                    <a:gd name="connsiteY31" fmla="*/ 5001 h 8236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2109 w 10000"/>
                    <a:gd name="connsiteY23" fmla="*/ 9553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805 w 10000"/>
                    <a:gd name="connsiteY26" fmla="*/ 8575 h 10000"/>
                    <a:gd name="connsiteX27" fmla="*/ 5915 w 10000"/>
                    <a:gd name="connsiteY27" fmla="*/ 9258 h 10000"/>
                    <a:gd name="connsiteX28" fmla="*/ 6323 w 10000"/>
                    <a:gd name="connsiteY28" fmla="*/ 7688 h 10000"/>
                    <a:gd name="connsiteX29" fmla="*/ 7152 w 10000"/>
                    <a:gd name="connsiteY29" fmla="*/ 8555 h 10000"/>
                    <a:gd name="connsiteX30" fmla="*/ 7778 w 10000"/>
                    <a:gd name="connsiteY30" fmla="*/ 8570 h 10000"/>
                    <a:gd name="connsiteX31" fmla="*/ 8889 w 10000"/>
                    <a:gd name="connsiteY31" fmla="*/ 6785 h 10000"/>
                    <a:gd name="connsiteX32" fmla="*/ 8889 w 10000"/>
                    <a:gd name="connsiteY32" fmla="*/ 6072 h 10000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1803 w 10000"/>
                    <a:gd name="connsiteY23" fmla="*/ 8744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805 w 10000"/>
                    <a:gd name="connsiteY26" fmla="*/ 8575 h 10000"/>
                    <a:gd name="connsiteX27" fmla="*/ 5915 w 10000"/>
                    <a:gd name="connsiteY27" fmla="*/ 9258 h 10000"/>
                    <a:gd name="connsiteX28" fmla="*/ 6323 w 10000"/>
                    <a:gd name="connsiteY28" fmla="*/ 7688 h 10000"/>
                    <a:gd name="connsiteX29" fmla="*/ 7152 w 10000"/>
                    <a:gd name="connsiteY29" fmla="*/ 8555 h 10000"/>
                    <a:gd name="connsiteX30" fmla="*/ 7778 w 10000"/>
                    <a:gd name="connsiteY30" fmla="*/ 8570 h 10000"/>
                    <a:gd name="connsiteX31" fmla="*/ 8889 w 10000"/>
                    <a:gd name="connsiteY31" fmla="*/ 6785 h 10000"/>
                    <a:gd name="connsiteX32" fmla="*/ 8889 w 10000"/>
                    <a:gd name="connsiteY32" fmla="*/ 6072 h 10000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1803 w 10000"/>
                    <a:gd name="connsiteY23" fmla="*/ 8744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805 w 10000"/>
                    <a:gd name="connsiteY26" fmla="*/ 8575 h 10000"/>
                    <a:gd name="connsiteX27" fmla="*/ 5915 w 10000"/>
                    <a:gd name="connsiteY27" fmla="*/ 9258 h 10000"/>
                    <a:gd name="connsiteX28" fmla="*/ 6323 w 10000"/>
                    <a:gd name="connsiteY28" fmla="*/ 7688 h 10000"/>
                    <a:gd name="connsiteX29" fmla="*/ 7254 w 10000"/>
                    <a:gd name="connsiteY29" fmla="*/ 9017 h 10000"/>
                    <a:gd name="connsiteX30" fmla="*/ 7778 w 10000"/>
                    <a:gd name="connsiteY30" fmla="*/ 8570 h 10000"/>
                    <a:gd name="connsiteX31" fmla="*/ 8889 w 10000"/>
                    <a:gd name="connsiteY31" fmla="*/ 6785 h 10000"/>
                    <a:gd name="connsiteX32" fmla="*/ 8889 w 10000"/>
                    <a:gd name="connsiteY32" fmla="*/ 6072 h 10000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1803 w 10000"/>
                    <a:gd name="connsiteY23" fmla="*/ 8744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805 w 10000"/>
                    <a:gd name="connsiteY26" fmla="*/ 8575 h 10000"/>
                    <a:gd name="connsiteX27" fmla="*/ 5915 w 10000"/>
                    <a:gd name="connsiteY27" fmla="*/ 9258 h 10000"/>
                    <a:gd name="connsiteX28" fmla="*/ 6731 w 10000"/>
                    <a:gd name="connsiteY28" fmla="*/ 7515 h 10000"/>
                    <a:gd name="connsiteX29" fmla="*/ 7254 w 10000"/>
                    <a:gd name="connsiteY29" fmla="*/ 9017 h 10000"/>
                    <a:gd name="connsiteX30" fmla="*/ 7778 w 10000"/>
                    <a:gd name="connsiteY30" fmla="*/ 8570 h 10000"/>
                    <a:gd name="connsiteX31" fmla="*/ 8889 w 10000"/>
                    <a:gd name="connsiteY31" fmla="*/ 6785 h 10000"/>
                    <a:gd name="connsiteX32" fmla="*/ 8889 w 10000"/>
                    <a:gd name="connsiteY32" fmla="*/ 6072 h 10000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1803 w 10000"/>
                    <a:gd name="connsiteY23" fmla="*/ 8744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805 w 10000"/>
                    <a:gd name="connsiteY26" fmla="*/ 8575 h 10000"/>
                    <a:gd name="connsiteX27" fmla="*/ 5915 w 10000"/>
                    <a:gd name="connsiteY27" fmla="*/ 9258 h 10000"/>
                    <a:gd name="connsiteX28" fmla="*/ 6292 w 10000"/>
                    <a:gd name="connsiteY28" fmla="*/ 8687 h 10000"/>
                    <a:gd name="connsiteX29" fmla="*/ 6731 w 10000"/>
                    <a:gd name="connsiteY29" fmla="*/ 7515 h 10000"/>
                    <a:gd name="connsiteX30" fmla="*/ 7254 w 10000"/>
                    <a:gd name="connsiteY30" fmla="*/ 9017 h 10000"/>
                    <a:gd name="connsiteX31" fmla="*/ 7778 w 10000"/>
                    <a:gd name="connsiteY31" fmla="*/ 8570 h 10000"/>
                    <a:gd name="connsiteX32" fmla="*/ 8889 w 10000"/>
                    <a:gd name="connsiteY32" fmla="*/ 6785 h 10000"/>
                    <a:gd name="connsiteX33" fmla="*/ 8889 w 10000"/>
                    <a:gd name="connsiteY33" fmla="*/ 6072 h 10000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1803 w 10000"/>
                    <a:gd name="connsiteY23" fmla="*/ 8744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805 w 10000"/>
                    <a:gd name="connsiteY26" fmla="*/ 8575 h 10000"/>
                    <a:gd name="connsiteX27" fmla="*/ 5915 w 10000"/>
                    <a:gd name="connsiteY27" fmla="*/ 9258 h 10000"/>
                    <a:gd name="connsiteX28" fmla="*/ 6292 w 10000"/>
                    <a:gd name="connsiteY28" fmla="*/ 7647 h 10000"/>
                    <a:gd name="connsiteX29" fmla="*/ 6731 w 10000"/>
                    <a:gd name="connsiteY29" fmla="*/ 7515 h 10000"/>
                    <a:gd name="connsiteX30" fmla="*/ 7254 w 10000"/>
                    <a:gd name="connsiteY30" fmla="*/ 9017 h 10000"/>
                    <a:gd name="connsiteX31" fmla="*/ 7778 w 10000"/>
                    <a:gd name="connsiteY31" fmla="*/ 8570 h 10000"/>
                    <a:gd name="connsiteX32" fmla="*/ 8889 w 10000"/>
                    <a:gd name="connsiteY32" fmla="*/ 6785 h 10000"/>
                    <a:gd name="connsiteX33" fmla="*/ 8889 w 10000"/>
                    <a:gd name="connsiteY33" fmla="*/ 6072 h 10000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1803 w 10000"/>
                    <a:gd name="connsiteY23" fmla="*/ 8744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805 w 10000"/>
                    <a:gd name="connsiteY26" fmla="*/ 8575 h 10000"/>
                    <a:gd name="connsiteX27" fmla="*/ 5762 w 10000"/>
                    <a:gd name="connsiteY27" fmla="*/ 9142 h 10000"/>
                    <a:gd name="connsiteX28" fmla="*/ 6292 w 10000"/>
                    <a:gd name="connsiteY28" fmla="*/ 7647 h 10000"/>
                    <a:gd name="connsiteX29" fmla="*/ 6731 w 10000"/>
                    <a:gd name="connsiteY29" fmla="*/ 7515 h 10000"/>
                    <a:gd name="connsiteX30" fmla="*/ 7254 w 10000"/>
                    <a:gd name="connsiteY30" fmla="*/ 9017 h 10000"/>
                    <a:gd name="connsiteX31" fmla="*/ 7778 w 10000"/>
                    <a:gd name="connsiteY31" fmla="*/ 8570 h 10000"/>
                    <a:gd name="connsiteX32" fmla="*/ 8889 w 10000"/>
                    <a:gd name="connsiteY32" fmla="*/ 6785 h 10000"/>
                    <a:gd name="connsiteX33" fmla="*/ 8889 w 10000"/>
                    <a:gd name="connsiteY33" fmla="*/ 6072 h 10000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1803 w 10000"/>
                    <a:gd name="connsiteY23" fmla="*/ 8744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958 w 10000"/>
                    <a:gd name="connsiteY26" fmla="*/ 8691 h 10000"/>
                    <a:gd name="connsiteX27" fmla="*/ 5762 w 10000"/>
                    <a:gd name="connsiteY27" fmla="*/ 9142 h 10000"/>
                    <a:gd name="connsiteX28" fmla="*/ 6292 w 10000"/>
                    <a:gd name="connsiteY28" fmla="*/ 7647 h 10000"/>
                    <a:gd name="connsiteX29" fmla="*/ 6731 w 10000"/>
                    <a:gd name="connsiteY29" fmla="*/ 7515 h 10000"/>
                    <a:gd name="connsiteX30" fmla="*/ 7254 w 10000"/>
                    <a:gd name="connsiteY30" fmla="*/ 9017 h 10000"/>
                    <a:gd name="connsiteX31" fmla="*/ 7778 w 10000"/>
                    <a:gd name="connsiteY31" fmla="*/ 8570 h 10000"/>
                    <a:gd name="connsiteX32" fmla="*/ 8889 w 10000"/>
                    <a:gd name="connsiteY32" fmla="*/ 6785 h 10000"/>
                    <a:gd name="connsiteX33" fmla="*/ 8889 w 10000"/>
                    <a:gd name="connsiteY33" fmla="*/ 6072 h 10000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1803 w 10000"/>
                    <a:gd name="connsiteY23" fmla="*/ 8744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958 w 10000"/>
                    <a:gd name="connsiteY26" fmla="*/ 8691 h 10000"/>
                    <a:gd name="connsiteX27" fmla="*/ 5762 w 10000"/>
                    <a:gd name="connsiteY27" fmla="*/ 9142 h 10000"/>
                    <a:gd name="connsiteX28" fmla="*/ 6292 w 10000"/>
                    <a:gd name="connsiteY28" fmla="*/ 7647 h 10000"/>
                    <a:gd name="connsiteX29" fmla="*/ 6731 w 10000"/>
                    <a:gd name="connsiteY29" fmla="*/ 7515 h 10000"/>
                    <a:gd name="connsiteX30" fmla="*/ 7254 w 10000"/>
                    <a:gd name="connsiteY30" fmla="*/ 9017 h 10000"/>
                    <a:gd name="connsiteX31" fmla="*/ 7778 w 10000"/>
                    <a:gd name="connsiteY31" fmla="*/ 8570 h 10000"/>
                    <a:gd name="connsiteX32" fmla="*/ 8889 w 10000"/>
                    <a:gd name="connsiteY32" fmla="*/ 6785 h 10000"/>
                    <a:gd name="connsiteX33" fmla="*/ 8889 w 10000"/>
                    <a:gd name="connsiteY33" fmla="*/ 6072 h 10000"/>
                    <a:gd name="connsiteX0" fmla="*/ 8889 w 10000"/>
                    <a:gd name="connsiteY0" fmla="*/ 6072 h 10000"/>
                    <a:gd name="connsiteX1" fmla="*/ 9259 w 10000"/>
                    <a:gd name="connsiteY1" fmla="*/ 4285 h 10000"/>
                    <a:gd name="connsiteX2" fmla="*/ 10000 w 10000"/>
                    <a:gd name="connsiteY2" fmla="*/ 3928 h 10000"/>
                    <a:gd name="connsiteX3" fmla="*/ 10000 w 10000"/>
                    <a:gd name="connsiteY3" fmla="*/ 3572 h 10000"/>
                    <a:gd name="connsiteX4" fmla="*/ 9630 w 10000"/>
                    <a:gd name="connsiteY4" fmla="*/ 3213 h 10000"/>
                    <a:gd name="connsiteX5" fmla="*/ 8889 w 10000"/>
                    <a:gd name="connsiteY5" fmla="*/ 715 h 10000"/>
                    <a:gd name="connsiteX6" fmla="*/ 8148 w 10000"/>
                    <a:gd name="connsiteY6" fmla="*/ 356 h 10000"/>
                    <a:gd name="connsiteX7" fmla="*/ 8148 w 10000"/>
                    <a:gd name="connsiteY7" fmla="*/ 0 h 10000"/>
                    <a:gd name="connsiteX8" fmla="*/ 7407 w 10000"/>
                    <a:gd name="connsiteY8" fmla="*/ 715 h 10000"/>
                    <a:gd name="connsiteX9" fmla="*/ 6667 w 10000"/>
                    <a:gd name="connsiteY9" fmla="*/ 715 h 10000"/>
                    <a:gd name="connsiteX10" fmla="*/ 1852 w 10000"/>
                    <a:gd name="connsiteY10" fmla="*/ 715 h 10000"/>
                    <a:gd name="connsiteX11" fmla="*/ 1852 w 10000"/>
                    <a:gd name="connsiteY11" fmla="*/ 2143 h 10000"/>
                    <a:gd name="connsiteX12" fmla="*/ 1111 w 10000"/>
                    <a:gd name="connsiteY12" fmla="*/ 2143 h 10000"/>
                    <a:gd name="connsiteX13" fmla="*/ 1111 w 10000"/>
                    <a:gd name="connsiteY13" fmla="*/ 2500 h 10000"/>
                    <a:gd name="connsiteX14" fmla="*/ 1111 w 10000"/>
                    <a:gd name="connsiteY14" fmla="*/ 4643 h 10000"/>
                    <a:gd name="connsiteX15" fmla="*/ 1111 w 10000"/>
                    <a:gd name="connsiteY15" fmla="*/ 4999 h 10000"/>
                    <a:gd name="connsiteX16" fmla="*/ 741 w 10000"/>
                    <a:gd name="connsiteY16" fmla="*/ 4999 h 10000"/>
                    <a:gd name="connsiteX17" fmla="*/ 0 w 10000"/>
                    <a:gd name="connsiteY17" fmla="*/ 6785 h 10000"/>
                    <a:gd name="connsiteX18" fmla="*/ 741 w 10000"/>
                    <a:gd name="connsiteY18" fmla="*/ 7856 h 10000"/>
                    <a:gd name="connsiteX19" fmla="*/ 370 w 10000"/>
                    <a:gd name="connsiteY19" fmla="*/ 8214 h 10000"/>
                    <a:gd name="connsiteX20" fmla="*/ 1111 w 10000"/>
                    <a:gd name="connsiteY20" fmla="*/ 8928 h 10000"/>
                    <a:gd name="connsiteX21" fmla="*/ 1111 w 10000"/>
                    <a:gd name="connsiteY21" fmla="*/ 9641 h 10000"/>
                    <a:gd name="connsiteX22" fmla="*/ 1852 w 10000"/>
                    <a:gd name="connsiteY22" fmla="*/ 10000 h 10000"/>
                    <a:gd name="connsiteX23" fmla="*/ 1803 w 10000"/>
                    <a:gd name="connsiteY23" fmla="*/ 8744 h 10000"/>
                    <a:gd name="connsiteX24" fmla="*/ 2633 w 10000"/>
                    <a:gd name="connsiteY24" fmla="*/ 8559 h 10000"/>
                    <a:gd name="connsiteX25" fmla="*/ 2952 w 10000"/>
                    <a:gd name="connsiteY25" fmla="*/ 9262 h 10000"/>
                    <a:gd name="connsiteX26" fmla="*/ 4958 w 10000"/>
                    <a:gd name="connsiteY26" fmla="*/ 8691 h 10000"/>
                    <a:gd name="connsiteX27" fmla="*/ 5762 w 10000"/>
                    <a:gd name="connsiteY27" fmla="*/ 9142 h 10000"/>
                    <a:gd name="connsiteX28" fmla="*/ 6292 w 10000"/>
                    <a:gd name="connsiteY28" fmla="*/ 7647 h 10000"/>
                    <a:gd name="connsiteX29" fmla="*/ 6731 w 10000"/>
                    <a:gd name="connsiteY29" fmla="*/ 7515 h 10000"/>
                    <a:gd name="connsiteX30" fmla="*/ 7254 w 10000"/>
                    <a:gd name="connsiteY30" fmla="*/ 9017 h 10000"/>
                    <a:gd name="connsiteX31" fmla="*/ 7778 w 10000"/>
                    <a:gd name="connsiteY31" fmla="*/ 8570 h 10000"/>
                    <a:gd name="connsiteX32" fmla="*/ 8889 w 10000"/>
                    <a:gd name="connsiteY32" fmla="*/ 6785 h 10000"/>
                    <a:gd name="connsiteX33" fmla="*/ 8889 w 10000"/>
                    <a:gd name="connsiteY33" fmla="*/ 6072 h 10000"/>
                    <a:gd name="connsiteX0" fmla="*/ 8889 w 10000"/>
                    <a:gd name="connsiteY0" fmla="*/ 6072 h 9884"/>
                    <a:gd name="connsiteX1" fmla="*/ 9259 w 10000"/>
                    <a:gd name="connsiteY1" fmla="*/ 4285 h 9884"/>
                    <a:gd name="connsiteX2" fmla="*/ 10000 w 10000"/>
                    <a:gd name="connsiteY2" fmla="*/ 3928 h 9884"/>
                    <a:gd name="connsiteX3" fmla="*/ 10000 w 10000"/>
                    <a:gd name="connsiteY3" fmla="*/ 3572 h 9884"/>
                    <a:gd name="connsiteX4" fmla="*/ 9630 w 10000"/>
                    <a:gd name="connsiteY4" fmla="*/ 3213 h 9884"/>
                    <a:gd name="connsiteX5" fmla="*/ 8889 w 10000"/>
                    <a:gd name="connsiteY5" fmla="*/ 715 h 9884"/>
                    <a:gd name="connsiteX6" fmla="*/ 8148 w 10000"/>
                    <a:gd name="connsiteY6" fmla="*/ 356 h 9884"/>
                    <a:gd name="connsiteX7" fmla="*/ 8148 w 10000"/>
                    <a:gd name="connsiteY7" fmla="*/ 0 h 9884"/>
                    <a:gd name="connsiteX8" fmla="*/ 7407 w 10000"/>
                    <a:gd name="connsiteY8" fmla="*/ 715 h 9884"/>
                    <a:gd name="connsiteX9" fmla="*/ 6667 w 10000"/>
                    <a:gd name="connsiteY9" fmla="*/ 715 h 9884"/>
                    <a:gd name="connsiteX10" fmla="*/ 1852 w 10000"/>
                    <a:gd name="connsiteY10" fmla="*/ 715 h 9884"/>
                    <a:gd name="connsiteX11" fmla="*/ 1852 w 10000"/>
                    <a:gd name="connsiteY11" fmla="*/ 2143 h 9884"/>
                    <a:gd name="connsiteX12" fmla="*/ 1111 w 10000"/>
                    <a:gd name="connsiteY12" fmla="*/ 2143 h 9884"/>
                    <a:gd name="connsiteX13" fmla="*/ 1111 w 10000"/>
                    <a:gd name="connsiteY13" fmla="*/ 2500 h 9884"/>
                    <a:gd name="connsiteX14" fmla="*/ 1111 w 10000"/>
                    <a:gd name="connsiteY14" fmla="*/ 4643 h 9884"/>
                    <a:gd name="connsiteX15" fmla="*/ 1111 w 10000"/>
                    <a:gd name="connsiteY15" fmla="*/ 4999 h 9884"/>
                    <a:gd name="connsiteX16" fmla="*/ 741 w 10000"/>
                    <a:gd name="connsiteY16" fmla="*/ 4999 h 9884"/>
                    <a:gd name="connsiteX17" fmla="*/ 0 w 10000"/>
                    <a:gd name="connsiteY17" fmla="*/ 6785 h 9884"/>
                    <a:gd name="connsiteX18" fmla="*/ 741 w 10000"/>
                    <a:gd name="connsiteY18" fmla="*/ 7856 h 9884"/>
                    <a:gd name="connsiteX19" fmla="*/ 370 w 10000"/>
                    <a:gd name="connsiteY19" fmla="*/ 8214 h 9884"/>
                    <a:gd name="connsiteX20" fmla="*/ 1111 w 10000"/>
                    <a:gd name="connsiteY20" fmla="*/ 8928 h 9884"/>
                    <a:gd name="connsiteX21" fmla="*/ 1111 w 10000"/>
                    <a:gd name="connsiteY21" fmla="*/ 9641 h 9884"/>
                    <a:gd name="connsiteX22" fmla="*/ 1597 w 10000"/>
                    <a:gd name="connsiteY22" fmla="*/ 9884 h 9884"/>
                    <a:gd name="connsiteX23" fmla="*/ 1803 w 10000"/>
                    <a:gd name="connsiteY23" fmla="*/ 8744 h 9884"/>
                    <a:gd name="connsiteX24" fmla="*/ 2633 w 10000"/>
                    <a:gd name="connsiteY24" fmla="*/ 8559 h 9884"/>
                    <a:gd name="connsiteX25" fmla="*/ 2952 w 10000"/>
                    <a:gd name="connsiteY25" fmla="*/ 9262 h 9884"/>
                    <a:gd name="connsiteX26" fmla="*/ 4958 w 10000"/>
                    <a:gd name="connsiteY26" fmla="*/ 8691 h 9884"/>
                    <a:gd name="connsiteX27" fmla="*/ 5762 w 10000"/>
                    <a:gd name="connsiteY27" fmla="*/ 9142 h 9884"/>
                    <a:gd name="connsiteX28" fmla="*/ 6292 w 10000"/>
                    <a:gd name="connsiteY28" fmla="*/ 7647 h 9884"/>
                    <a:gd name="connsiteX29" fmla="*/ 6731 w 10000"/>
                    <a:gd name="connsiteY29" fmla="*/ 7515 h 9884"/>
                    <a:gd name="connsiteX30" fmla="*/ 7254 w 10000"/>
                    <a:gd name="connsiteY30" fmla="*/ 9017 h 9884"/>
                    <a:gd name="connsiteX31" fmla="*/ 7778 w 10000"/>
                    <a:gd name="connsiteY31" fmla="*/ 8570 h 9884"/>
                    <a:gd name="connsiteX32" fmla="*/ 8889 w 10000"/>
                    <a:gd name="connsiteY32" fmla="*/ 6785 h 9884"/>
                    <a:gd name="connsiteX33" fmla="*/ 8889 w 10000"/>
                    <a:gd name="connsiteY33" fmla="*/ 6072 h 9884"/>
                    <a:gd name="connsiteX0" fmla="*/ 8889 w 10000"/>
                    <a:gd name="connsiteY0" fmla="*/ 6143 h 10000"/>
                    <a:gd name="connsiteX1" fmla="*/ 9259 w 10000"/>
                    <a:gd name="connsiteY1" fmla="*/ 4335 h 10000"/>
                    <a:gd name="connsiteX2" fmla="*/ 10000 w 10000"/>
                    <a:gd name="connsiteY2" fmla="*/ 3974 h 10000"/>
                    <a:gd name="connsiteX3" fmla="*/ 10000 w 10000"/>
                    <a:gd name="connsiteY3" fmla="*/ 3614 h 10000"/>
                    <a:gd name="connsiteX4" fmla="*/ 9630 w 10000"/>
                    <a:gd name="connsiteY4" fmla="*/ 3251 h 10000"/>
                    <a:gd name="connsiteX5" fmla="*/ 8889 w 10000"/>
                    <a:gd name="connsiteY5" fmla="*/ 723 h 10000"/>
                    <a:gd name="connsiteX6" fmla="*/ 8148 w 10000"/>
                    <a:gd name="connsiteY6" fmla="*/ 360 h 10000"/>
                    <a:gd name="connsiteX7" fmla="*/ 8148 w 10000"/>
                    <a:gd name="connsiteY7" fmla="*/ 0 h 10000"/>
                    <a:gd name="connsiteX8" fmla="*/ 7407 w 10000"/>
                    <a:gd name="connsiteY8" fmla="*/ 723 h 10000"/>
                    <a:gd name="connsiteX9" fmla="*/ 6667 w 10000"/>
                    <a:gd name="connsiteY9" fmla="*/ 723 h 10000"/>
                    <a:gd name="connsiteX10" fmla="*/ 1852 w 10000"/>
                    <a:gd name="connsiteY10" fmla="*/ 723 h 10000"/>
                    <a:gd name="connsiteX11" fmla="*/ 1852 w 10000"/>
                    <a:gd name="connsiteY11" fmla="*/ 2168 h 10000"/>
                    <a:gd name="connsiteX12" fmla="*/ 1111 w 10000"/>
                    <a:gd name="connsiteY12" fmla="*/ 2168 h 10000"/>
                    <a:gd name="connsiteX13" fmla="*/ 1111 w 10000"/>
                    <a:gd name="connsiteY13" fmla="*/ 2529 h 10000"/>
                    <a:gd name="connsiteX14" fmla="*/ 1111 w 10000"/>
                    <a:gd name="connsiteY14" fmla="*/ 4697 h 10000"/>
                    <a:gd name="connsiteX15" fmla="*/ 1111 w 10000"/>
                    <a:gd name="connsiteY15" fmla="*/ 5058 h 10000"/>
                    <a:gd name="connsiteX16" fmla="*/ 741 w 10000"/>
                    <a:gd name="connsiteY16" fmla="*/ 5058 h 10000"/>
                    <a:gd name="connsiteX17" fmla="*/ 0 w 10000"/>
                    <a:gd name="connsiteY17" fmla="*/ 6865 h 10000"/>
                    <a:gd name="connsiteX18" fmla="*/ 741 w 10000"/>
                    <a:gd name="connsiteY18" fmla="*/ 7948 h 10000"/>
                    <a:gd name="connsiteX19" fmla="*/ 370 w 10000"/>
                    <a:gd name="connsiteY19" fmla="*/ 8310 h 10000"/>
                    <a:gd name="connsiteX20" fmla="*/ 1111 w 10000"/>
                    <a:gd name="connsiteY20" fmla="*/ 9033 h 10000"/>
                    <a:gd name="connsiteX21" fmla="*/ 1111 w 10000"/>
                    <a:gd name="connsiteY21" fmla="*/ 9754 h 10000"/>
                    <a:gd name="connsiteX22" fmla="*/ 1597 w 10000"/>
                    <a:gd name="connsiteY22" fmla="*/ 10000 h 10000"/>
                    <a:gd name="connsiteX23" fmla="*/ 1803 w 10000"/>
                    <a:gd name="connsiteY23" fmla="*/ 8847 h 10000"/>
                    <a:gd name="connsiteX24" fmla="*/ 2582 w 10000"/>
                    <a:gd name="connsiteY24" fmla="*/ 8717 h 10000"/>
                    <a:gd name="connsiteX25" fmla="*/ 2952 w 10000"/>
                    <a:gd name="connsiteY25" fmla="*/ 9371 h 10000"/>
                    <a:gd name="connsiteX26" fmla="*/ 4958 w 10000"/>
                    <a:gd name="connsiteY26" fmla="*/ 8793 h 10000"/>
                    <a:gd name="connsiteX27" fmla="*/ 5762 w 10000"/>
                    <a:gd name="connsiteY27" fmla="*/ 9249 h 10000"/>
                    <a:gd name="connsiteX28" fmla="*/ 6292 w 10000"/>
                    <a:gd name="connsiteY28" fmla="*/ 7737 h 10000"/>
                    <a:gd name="connsiteX29" fmla="*/ 6731 w 10000"/>
                    <a:gd name="connsiteY29" fmla="*/ 7603 h 10000"/>
                    <a:gd name="connsiteX30" fmla="*/ 7254 w 10000"/>
                    <a:gd name="connsiteY30" fmla="*/ 9123 h 10000"/>
                    <a:gd name="connsiteX31" fmla="*/ 7778 w 10000"/>
                    <a:gd name="connsiteY31" fmla="*/ 8671 h 10000"/>
                    <a:gd name="connsiteX32" fmla="*/ 8889 w 10000"/>
                    <a:gd name="connsiteY32" fmla="*/ 6865 h 10000"/>
                    <a:gd name="connsiteX33" fmla="*/ 8889 w 10000"/>
                    <a:gd name="connsiteY33" fmla="*/ 6143 h 10000"/>
                    <a:gd name="connsiteX0" fmla="*/ 8889 w 10000"/>
                    <a:gd name="connsiteY0" fmla="*/ 6143 h 9879"/>
                    <a:gd name="connsiteX1" fmla="*/ 9259 w 10000"/>
                    <a:gd name="connsiteY1" fmla="*/ 4335 h 9879"/>
                    <a:gd name="connsiteX2" fmla="*/ 10000 w 10000"/>
                    <a:gd name="connsiteY2" fmla="*/ 3974 h 9879"/>
                    <a:gd name="connsiteX3" fmla="*/ 10000 w 10000"/>
                    <a:gd name="connsiteY3" fmla="*/ 3614 h 9879"/>
                    <a:gd name="connsiteX4" fmla="*/ 9630 w 10000"/>
                    <a:gd name="connsiteY4" fmla="*/ 3251 h 9879"/>
                    <a:gd name="connsiteX5" fmla="*/ 8889 w 10000"/>
                    <a:gd name="connsiteY5" fmla="*/ 723 h 9879"/>
                    <a:gd name="connsiteX6" fmla="*/ 8148 w 10000"/>
                    <a:gd name="connsiteY6" fmla="*/ 360 h 9879"/>
                    <a:gd name="connsiteX7" fmla="*/ 8148 w 10000"/>
                    <a:gd name="connsiteY7" fmla="*/ 0 h 9879"/>
                    <a:gd name="connsiteX8" fmla="*/ 7407 w 10000"/>
                    <a:gd name="connsiteY8" fmla="*/ 723 h 9879"/>
                    <a:gd name="connsiteX9" fmla="*/ 6667 w 10000"/>
                    <a:gd name="connsiteY9" fmla="*/ 723 h 9879"/>
                    <a:gd name="connsiteX10" fmla="*/ 1852 w 10000"/>
                    <a:gd name="connsiteY10" fmla="*/ 723 h 9879"/>
                    <a:gd name="connsiteX11" fmla="*/ 1852 w 10000"/>
                    <a:gd name="connsiteY11" fmla="*/ 2168 h 9879"/>
                    <a:gd name="connsiteX12" fmla="*/ 1111 w 10000"/>
                    <a:gd name="connsiteY12" fmla="*/ 2168 h 9879"/>
                    <a:gd name="connsiteX13" fmla="*/ 1111 w 10000"/>
                    <a:gd name="connsiteY13" fmla="*/ 2529 h 9879"/>
                    <a:gd name="connsiteX14" fmla="*/ 1111 w 10000"/>
                    <a:gd name="connsiteY14" fmla="*/ 4697 h 9879"/>
                    <a:gd name="connsiteX15" fmla="*/ 1111 w 10000"/>
                    <a:gd name="connsiteY15" fmla="*/ 5058 h 9879"/>
                    <a:gd name="connsiteX16" fmla="*/ 741 w 10000"/>
                    <a:gd name="connsiteY16" fmla="*/ 5058 h 9879"/>
                    <a:gd name="connsiteX17" fmla="*/ 0 w 10000"/>
                    <a:gd name="connsiteY17" fmla="*/ 6865 h 9879"/>
                    <a:gd name="connsiteX18" fmla="*/ 741 w 10000"/>
                    <a:gd name="connsiteY18" fmla="*/ 7948 h 9879"/>
                    <a:gd name="connsiteX19" fmla="*/ 370 w 10000"/>
                    <a:gd name="connsiteY19" fmla="*/ 8310 h 9879"/>
                    <a:gd name="connsiteX20" fmla="*/ 1111 w 10000"/>
                    <a:gd name="connsiteY20" fmla="*/ 9033 h 9879"/>
                    <a:gd name="connsiteX21" fmla="*/ 1111 w 10000"/>
                    <a:gd name="connsiteY21" fmla="*/ 9754 h 9879"/>
                    <a:gd name="connsiteX22" fmla="*/ 1623 w 10000"/>
                    <a:gd name="connsiteY22" fmla="*/ 9879 h 9879"/>
                    <a:gd name="connsiteX23" fmla="*/ 1803 w 10000"/>
                    <a:gd name="connsiteY23" fmla="*/ 8847 h 9879"/>
                    <a:gd name="connsiteX24" fmla="*/ 2582 w 10000"/>
                    <a:gd name="connsiteY24" fmla="*/ 8717 h 9879"/>
                    <a:gd name="connsiteX25" fmla="*/ 2952 w 10000"/>
                    <a:gd name="connsiteY25" fmla="*/ 9371 h 9879"/>
                    <a:gd name="connsiteX26" fmla="*/ 4958 w 10000"/>
                    <a:gd name="connsiteY26" fmla="*/ 8793 h 9879"/>
                    <a:gd name="connsiteX27" fmla="*/ 5762 w 10000"/>
                    <a:gd name="connsiteY27" fmla="*/ 9249 h 9879"/>
                    <a:gd name="connsiteX28" fmla="*/ 6292 w 10000"/>
                    <a:gd name="connsiteY28" fmla="*/ 7737 h 9879"/>
                    <a:gd name="connsiteX29" fmla="*/ 6731 w 10000"/>
                    <a:gd name="connsiteY29" fmla="*/ 7603 h 9879"/>
                    <a:gd name="connsiteX30" fmla="*/ 7254 w 10000"/>
                    <a:gd name="connsiteY30" fmla="*/ 9123 h 9879"/>
                    <a:gd name="connsiteX31" fmla="*/ 7778 w 10000"/>
                    <a:gd name="connsiteY31" fmla="*/ 8671 h 9879"/>
                    <a:gd name="connsiteX32" fmla="*/ 8889 w 10000"/>
                    <a:gd name="connsiteY32" fmla="*/ 6865 h 9879"/>
                    <a:gd name="connsiteX33" fmla="*/ 8889 w 10000"/>
                    <a:gd name="connsiteY33" fmla="*/ 6143 h 9879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803 w 10000"/>
                    <a:gd name="connsiteY23" fmla="*/ 8955 h 10000"/>
                    <a:gd name="connsiteX24" fmla="*/ 2582 w 10000"/>
                    <a:gd name="connsiteY24" fmla="*/ 8824 h 10000"/>
                    <a:gd name="connsiteX25" fmla="*/ 2952 w 10000"/>
                    <a:gd name="connsiteY25" fmla="*/ 9486 h 10000"/>
                    <a:gd name="connsiteX26" fmla="*/ 4958 w 10000"/>
                    <a:gd name="connsiteY26" fmla="*/ 8901 h 10000"/>
                    <a:gd name="connsiteX27" fmla="*/ 5762 w 10000"/>
                    <a:gd name="connsiteY27" fmla="*/ 9362 h 10000"/>
                    <a:gd name="connsiteX28" fmla="*/ 6292 w 10000"/>
                    <a:gd name="connsiteY28" fmla="*/ 7832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803 w 10000"/>
                    <a:gd name="connsiteY23" fmla="*/ 8955 h 10000"/>
                    <a:gd name="connsiteX24" fmla="*/ 2582 w 10000"/>
                    <a:gd name="connsiteY24" fmla="*/ 8824 h 10000"/>
                    <a:gd name="connsiteX25" fmla="*/ 2952 w 10000"/>
                    <a:gd name="connsiteY25" fmla="*/ 9486 h 10000"/>
                    <a:gd name="connsiteX26" fmla="*/ 4958 w 10000"/>
                    <a:gd name="connsiteY26" fmla="*/ 8901 h 10000"/>
                    <a:gd name="connsiteX27" fmla="*/ 5762 w 10000"/>
                    <a:gd name="connsiteY27" fmla="*/ 9362 h 10000"/>
                    <a:gd name="connsiteX28" fmla="*/ 6292 w 10000"/>
                    <a:gd name="connsiteY28" fmla="*/ 7832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582 w 10000"/>
                    <a:gd name="connsiteY24" fmla="*/ 8824 h 10000"/>
                    <a:gd name="connsiteX25" fmla="*/ 2952 w 10000"/>
                    <a:gd name="connsiteY25" fmla="*/ 9486 h 10000"/>
                    <a:gd name="connsiteX26" fmla="*/ 4958 w 10000"/>
                    <a:gd name="connsiteY26" fmla="*/ 8901 h 10000"/>
                    <a:gd name="connsiteX27" fmla="*/ 5762 w 10000"/>
                    <a:gd name="connsiteY27" fmla="*/ 9362 h 10000"/>
                    <a:gd name="connsiteX28" fmla="*/ 6292 w 10000"/>
                    <a:gd name="connsiteY28" fmla="*/ 7832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582 w 10000"/>
                    <a:gd name="connsiteY24" fmla="*/ 8824 h 10000"/>
                    <a:gd name="connsiteX25" fmla="*/ 2952 w 10000"/>
                    <a:gd name="connsiteY25" fmla="*/ 9486 h 10000"/>
                    <a:gd name="connsiteX26" fmla="*/ 4958 w 10000"/>
                    <a:gd name="connsiteY26" fmla="*/ 8901 h 10000"/>
                    <a:gd name="connsiteX27" fmla="*/ 5762 w 10000"/>
                    <a:gd name="connsiteY27" fmla="*/ 9362 h 10000"/>
                    <a:gd name="connsiteX28" fmla="*/ 6292 w 10000"/>
                    <a:gd name="connsiteY28" fmla="*/ 7832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952 w 10000"/>
                    <a:gd name="connsiteY25" fmla="*/ 9486 h 10000"/>
                    <a:gd name="connsiteX26" fmla="*/ 4958 w 10000"/>
                    <a:gd name="connsiteY26" fmla="*/ 8901 h 10000"/>
                    <a:gd name="connsiteX27" fmla="*/ 5762 w 10000"/>
                    <a:gd name="connsiteY27" fmla="*/ 9362 h 10000"/>
                    <a:gd name="connsiteX28" fmla="*/ 6292 w 10000"/>
                    <a:gd name="connsiteY28" fmla="*/ 7832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4958 w 10000"/>
                    <a:gd name="connsiteY26" fmla="*/ 8901 h 10000"/>
                    <a:gd name="connsiteX27" fmla="*/ 5762 w 10000"/>
                    <a:gd name="connsiteY27" fmla="*/ 9362 h 10000"/>
                    <a:gd name="connsiteX28" fmla="*/ 6292 w 10000"/>
                    <a:gd name="connsiteY28" fmla="*/ 7832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62 w 10000"/>
                    <a:gd name="connsiteY27" fmla="*/ 9362 h 10000"/>
                    <a:gd name="connsiteX28" fmla="*/ 6292 w 10000"/>
                    <a:gd name="connsiteY28" fmla="*/ 7832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32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32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54 w 10000"/>
                    <a:gd name="connsiteY30" fmla="*/ 9235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94 w 10000"/>
                    <a:gd name="connsiteY30" fmla="*/ 9281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94 w 10000"/>
                    <a:gd name="connsiteY30" fmla="*/ 9281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28 w 10000"/>
                    <a:gd name="connsiteY30" fmla="*/ 9266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54 w 10000"/>
                    <a:gd name="connsiteY30" fmla="*/ 9327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54 w 10000"/>
                    <a:gd name="connsiteY30" fmla="*/ 9327 h 10000"/>
                    <a:gd name="connsiteX31" fmla="*/ 7778 w 10000"/>
                    <a:gd name="connsiteY31" fmla="*/ 8777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54 w 10000"/>
                    <a:gd name="connsiteY30" fmla="*/ 9327 h 10000"/>
                    <a:gd name="connsiteX31" fmla="*/ 7725 w 10000"/>
                    <a:gd name="connsiteY31" fmla="*/ 8946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622 w 10000"/>
                    <a:gd name="connsiteY24" fmla="*/ 8901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54 w 10000"/>
                    <a:gd name="connsiteY30" fmla="*/ 9327 h 10000"/>
                    <a:gd name="connsiteX31" fmla="*/ 7725 w 10000"/>
                    <a:gd name="connsiteY31" fmla="*/ 8946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  <a:gd name="connsiteX0" fmla="*/ 8889 w 10000"/>
                    <a:gd name="connsiteY0" fmla="*/ 6218 h 10000"/>
                    <a:gd name="connsiteX1" fmla="*/ 9259 w 10000"/>
                    <a:gd name="connsiteY1" fmla="*/ 4388 h 10000"/>
                    <a:gd name="connsiteX2" fmla="*/ 10000 w 10000"/>
                    <a:gd name="connsiteY2" fmla="*/ 4023 h 10000"/>
                    <a:gd name="connsiteX3" fmla="*/ 10000 w 10000"/>
                    <a:gd name="connsiteY3" fmla="*/ 3658 h 10000"/>
                    <a:gd name="connsiteX4" fmla="*/ 9630 w 10000"/>
                    <a:gd name="connsiteY4" fmla="*/ 3291 h 10000"/>
                    <a:gd name="connsiteX5" fmla="*/ 8889 w 10000"/>
                    <a:gd name="connsiteY5" fmla="*/ 732 h 10000"/>
                    <a:gd name="connsiteX6" fmla="*/ 8148 w 10000"/>
                    <a:gd name="connsiteY6" fmla="*/ 364 h 10000"/>
                    <a:gd name="connsiteX7" fmla="*/ 8148 w 10000"/>
                    <a:gd name="connsiteY7" fmla="*/ 0 h 10000"/>
                    <a:gd name="connsiteX8" fmla="*/ 7407 w 10000"/>
                    <a:gd name="connsiteY8" fmla="*/ 732 h 10000"/>
                    <a:gd name="connsiteX9" fmla="*/ 6667 w 10000"/>
                    <a:gd name="connsiteY9" fmla="*/ 732 h 10000"/>
                    <a:gd name="connsiteX10" fmla="*/ 1852 w 10000"/>
                    <a:gd name="connsiteY10" fmla="*/ 732 h 10000"/>
                    <a:gd name="connsiteX11" fmla="*/ 1852 w 10000"/>
                    <a:gd name="connsiteY11" fmla="*/ 2195 h 10000"/>
                    <a:gd name="connsiteX12" fmla="*/ 1111 w 10000"/>
                    <a:gd name="connsiteY12" fmla="*/ 2195 h 10000"/>
                    <a:gd name="connsiteX13" fmla="*/ 1111 w 10000"/>
                    <a:gd name="connsiteY13" fmla="*/ 2560 h 10000"/>
                    <a:gd name="connsiteX14" fmla="*/ 1111 w 10000"/>
                    <a:gd name="connsiteY14" fmla="*/ 4755 h 10000"/>
                    <a:gd name="connsiteX15" fmla="*/ 1111 w 10000"/>
                    <a:gd name="connsiteY15" fmla="*/ 5120 h 10000"/>
                    <a:gd name="connsiteX16" fmla="*/ 741 w 10000"/>
                    <a:gd name="connsiteY16" fmla="*/ 5120 h 10000"/>
                    <a:gd name="connsiteX17" fmla="*/ 0 w 10000"/>
                    <a:gd name="connsiteY17" fmla="*/ 6949 h 10000"/>
                    <a:gd name="connsiteX18" fmla="*/ 741 w 10000"/>
                    <a:gd name="connsiteY18" fmla="*/ 8045 h 10000"/>
                    <a:gd name="connsiteX19" fmla="*/ 370 w 10000"/>
                    <a:gd name="connsiteY19" fmla="*/ 8412 h 10000"/>
                    <a:gd name="connsiteX20" fmla="*/ 1111 w 10000"/>
                    <a:gd name="connsiteY20" fmla="*/ 9144 h 10000"/>
                    <a:gd name="connsiteX21" fmla="*/ 1111 w 10000"/>
                    <a:gd name="connsiteY21" fmla="*/ 9873 h 10000"/>
                    <a:gd name="connsiteX22" fmla="*/ 1623 w 10000"/>
                    <a:gd name="connsiteY22" fmla="*/ 10000 h 10000"/>
                    <a:gd name="connsiteX23" fmla="*/ 1948 w 10000"/>
                    <a:gd name="connsiteY23" fmla="*/ 8955 h 10000"/>
                    <a:gd name="connsiteX24" fmla="*/ 2582 w 10000"/>
                    <a:gd name="connsiteY24" fmla="*/ 8886 h 10000"/>
                    <a:gd name="connsiteX25" fmla="*/ 2873 w 10000"/>
                    <a:gd name="connsiteY25" fmla="*/ 9547 h 10000"/>
                    <a:gd name="connsiteX26" fmla="*/ 5024 w 10000"/>
                    <a:gd name="connsiteY26" fmla="*/ 8978 h 10000"/>
                    <a:gd name="connsiteX27" fmla="*/ 5736 w 10000"/>
                    <a:gd name="connsiteY27" fmla="*/ 9454 h 10000"/>
                    <a:gd name="connsiteX28" fmla="*/ 6292 w 10000"/>
                    <a:gd name="connsiteY28" fmla="*/ 7878 h 10000"/>
                    <a:gd name="connsiteX29" fmla="*/ 6731 w 10000"/>
                    <a:gd name="connsiteY29" fmla="*/ 7696 h 10000"/>
                    <a:gd name="connsiteX30" fmla="*/ 7254 w 10000"/>
                    <a:gd name="connsiteY30" fmla="*/ 9327 h 10000"/>
                    <a:gd name="connsiteX31" fmla="*/ 7725 w 10000"/>
                    <a:gd name="connsiteY31" fmla="*/ 8946 h 10000"/>
                    <a:gd name="connsiteX32" fmla="*/ 8889 w 10000"/>
                    <a:gd name="connsiteY32" fmla="*/ 6949 h 10000"/>
                    <a:gd name="connsiteX33" fmla="*/ 8889 w 10000"/>
                    <a:gd name="connsiteY33" fmla="*/ 6218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000" h="10000">
                      <a:moveTo>
                        <a:pt x="8889" y="6218"/>
                      </a:moveTo>
                      <a:cubicBezTo>
                        <a:pt x="9012" y="5608"/>
                        <a:pt x="9136" y="4998"/>
                        <a:pt x="9259" y="4388"/>
                      </a:cubicBezTo>
                      <a:lnTo>
                        <a:pt x="10000" y="4023"/>
                      </a:lnTo>
                      <a:lnTo>
                        <a:pt x="10000" y="3658"/>
                      </a:lnTo>
                      <a:lnTo>
                        <a:pt x="9630" y="3291"/>
                      </a:lnTo>
                      <a:lnTo>
                        <a:pt x="8889" y="732"/>
                      </a:lnTo>
                      <a:lnTo>
                        <a:pt x="8148" y="364"/>
                      </a:lnTo>
                      <a:lnTo>
                        <a:pt x="8148" y="0"/>
                      </a:lnTo>
                      <a:lnTo>
                        <a:pt x="7407" y="732"/>
                      </a:lnTo>
                      <a:lnTo>
                        <a:pt x="6667" y="732"/>
                      </a:lnTo>
                      <a:lnTo>
                        <a:pt x="1852" y="732"/>
                      </a:lnTo>
                      <a:lnTo>
                        <a:pt x="1852" y="2195"/>
                      </a:lnTo>
                      <a:lnTo>
                        <a:pt x="1111" y="2195"/>
                      </a:lnTo>
                      <a:lnTo>
                        <a:pt x="1111" y="2560"/>
                      </a:lnTo>
                      <a:lnTo>
                        <a:pt x="1111" y="4755"/>
                      </a:lnTo>
                      <a:lnTo>
                        <a:pt x="1111" y="5120"/>
                      </a:lnTo>
                      <a:lnTo>
                        <a:pt x="741" y="5120"/>
                      </a:lnTo>
                      <a:lnTo>
                        <a:pt x="0" y="6949"/>
                      </a:lnTo>
                      <a:lnTo>
                        <a:pt x="741" y="8045"/>
                      </a:lnTo>
                      <a:lnTo>
                        <a:pt x="370" y="8412"/>
                      </a:lnTo>
                      <a:lnTo>
                        <a:pt x="1111" y="9144"/>
                      </a:lnTo>
                      <a:lnTo>
                        <a:pt x="1111" y="9873"/>
                      </a:lnTo>
                      <a:lnTo>
                        <a:pt x="1623" y="10000"/>
                      </a:lnTo>
                      <a:cubicBezTo>
                        <a:pt x="1726" y="9556"/>
                        <a:pt x="1805" y="9385"/>
                        <a:pt x="1948" y="8955"/>
                      </a:cubicBezTo>
                      <a:lnTo>
                        <a:pt x="2582" y="8886"/>
                      </a:lnTo>
                      <a:cubicBezTo>
                        <a:pt x="2666" y="9101"/>
                        <a:pt x="2789" y="9332"/>
                        <a:pt x="2873" y="9547"/>
                      </a:cubicBezTo>
                      <a:lnTo>
                        <a:pt x="5024" y="8978"/>
                      </a:lnTo>
                      <a:lnTo>
                        <a:pt x="5736" y="9454"/>
                      </a:lnTo>
                      <a:cubicBezTo>
                        <a:pt x="5941" y="8936"/>
                        <a:pt x="6166" y="8427"/>
                        <a:pt x="6292" y="7878"/>
                      </a:cubicBezTo>
                      <a:lnTo>
                        <a:pt x="6731" y="7696"/>
                      </a:lnTo>
                      <a:cubicBezTo>
                        <a:pt x="6756" y="7710"/>
                        <a:pt x="7242" y="9289"/>
                        <a:pt x="7254" y="9327"/>
                      </a:cubicBezTo>
                      <a:cubicBezTo>
                        <a:pt x="7293" y="9319"/>
                        <a:pt x="7482" y="9188"/>
                        <a:pt x="7725" y="8946"/>
                      </a:cubicBezTo>
                      <a:lnTo>
                        <a:pt x="8889" y="6949"/>
                      </a:lnTo>
                      <a:lnTo>
                        <a:pt x="8889" y="621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61" name="Group 396"/>
              <p:cNvGrpSpPr>
                <a:grpSpLocks/>
              </p:cNvGrpSpPr>
              <p:nvPr>
                <p:custDataLst>
                  <p:tags r:id="rId132"/>
                </p:custDataLst>
              </p:nvPr>
            </p:nvGrpSpPr>
            <p:grpSpPr bwMode="auto">
              <a:xfrm>
                <a:off x="665163" y="2509838"/>
                <a:ext cx="8610600" cy="3717925"/>
                <a:chOff x="665163" y="2509838"/>
                <a:chExt cx="8610600" cy="3717925"/>
              </a:xfrm>
              <a:grpFill/>
            </p:grpSpPr>
            <p:sp>
              <p:nvSpPr>
                <p:cNvPr id="62" name="Freeform 4"/>
                <p:cNvSpPr>
                  <a:spLocks/>
                </p:cNvSpPr>
                <p:nvPr/>
              </p:nvSpPr>
              <p:spPr bwMode="auto">
                <a:xfrm>
                  <a:off x="8856663" y="5811838"/>
                  <a:ext cx="269875" cy="157162"/>
                </a:xfrm>
                <a:custGeom>
                  <a:avLst/>
                  <a:gdLst>
                    <a:gd name="T0" fmla="*/ 269875 w 142"/>
                    <a:gd name="T1" fmla="*/ 7666 h 82"/>
                    <a:gd name="T2" fmla="*/ 229964 w 142"/>
                    <a:gd name="T3" fmla="*/ 53665 h 82"/>
                    <a:gd name="T4" fmla="*/ 212859 w 142"/>
                    <a:gd name="T5" fmla="*/ 67081 h 82"/>
                    <a:gd name="T6" fmla="*/ 201456 w 142"/>
                    <a:gd name="T7" fmla="*/ 70915 h 82"/>
                    <a:gd name="T8" fmla="*/ 159644 w 142"/>
                    <a:gd name="T9" fmla="*/ 90081 h 82"/>
                    <a:gd name="T10" fmla="*/ 125435 w 142"/>
                    <a:gd name="T11" fmla="*/ 122663 h 82"/>
                    <a:gd name="T12" fmla="*/ 119733 w 142"/>
                    <a:gd name="T13" fmla="*/ 136079 h 82"/>
                    <a:gd name="T14" fmla="*/ 70320 w 142"/>
                    <a:gd name="T15" fmla="*/ 157162 h 82"/>
                    <a:gd name="T16" fmla="*/ 22806 w 142"/>
                    <a:gd name="T17" fmla="*/ 149496 h 82"/>
                    <a:gd name="T18" fmla="*/ 28508 w 142"/>
                    <a:gd name="T19" fmla="*/ 122663 h 82"/>
                    <a:gd name="T20" fmla="*/ 41812 w 142"/>
                    <a:gd name="T21" fmla="*/ 107330 h 82"/>
                    <a:gd name="T22" fmla="*/ 62717 w 142"/>
                    <a:gd name="T23" fmla="*/ 90081 h 82"/>
                    <a:gd name="T24" fmla="*/ 167246 w 142"/>
                    <a:gd name="T25" fmla="*/ 57498 h 82"/>
                    <a:gd name="T26" fmla="*/ 190053 w 142"/>
                    <a:gd name="T27" fmla="*/ 32582 h 82"/>
                    <a:gd name="T28" fmla="*/ 205257 w 142"/>
                    <a:gd name="T29" fmla="*/ 19166 h 82"/>
                    <a:gd name="T30" fmla="*/ 229964 w 142"/>
                    <a:gd name="T31" fmla="*/ 0 h 82"/>
                    <a:gd name="T32" fmla="*/ 241367 w 142"/>
                    <a:gd name="T33" fmla="*/ 1917 h 82"/>
                    <a:gd name="T34" fmla="*/ 248969 w 142"/>
                    <a:gd name="T35" fmla="*/ 13416 h 82"/>
                    <a:gd name="T36" fmla="*/ 269875 w 142"/>
                    <a:gd name="T37" fmla="*/ 7666 h 8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2"/>
                    <a:gd name="T58" fmla="*/ 0 h 82"/>
                    <a:gd name="T59" fmla="*/ 142 w 142"/>
                    <a:gd name="T60" fmla="*/ 82 h 8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2" h="82">
                      <a:moveTo>
                        <a:pt x="142" y="4"/>
                      </a:moveTo>
                      <a:cubicBezTo>
                        <a:pt x="140" y="5"/>
                        <a:pt x="125" y="24"/>
                        <a:pt x="121" y="28"/>
                      </a:cubicBezTo>
                      <a:cubicBezTo>
                        <a:pt x="118" y="31"/>
                        <a:pt x="115" y="33"/>
                        <a:pt x="112" y="35"/>
                      </a:cubicBezTo>
                      <a:cubicBezTo>
                        <a:pt x="110" y="36"/>
                        <a:pt x="106" y="37"/>
                        <a:pt x="106" y="37"/>
                      </a:cubicBezTo>
                      <a:cubicBezTo>
                        <a:pt x="103" y="45"/>
                        <a:pt x="91" y="46"/>
                        <a:pt x="84" y="47"/>
                      </a:cubicBezTo>
                      <a:cubicBezTo>
                        <a:pt x="76" y="50"/>
                        <a:pt x="73" y="59"/>
                        <a:pt x="66" y="64"/>
                      </a:cubicBezTo>
                      <a:cubicBezTo>
                        <a:pt x="65" y="66"/>
                        <a:pt x="65" y="69"/>
                        <a:pt x="63" y="71"/>
                      </a:cubicBezTo>
                      <a:cubicBezTo>
                        <a:pt x="58" y="77"/>
                        <a:pt x="44" y="77"/>
                        <a:pt x="37" y="82"/>
                      </a:cubicBezTo>
                      <a:cubicBezTo>
                        <a:pt x="29" y="81"/>
                        <a:pt x="20" y="79"/>
                        <a:pt x="12" y="78"/>
                      </a:cubicBezTo>
                      <a:cubicBezTo>
                        <a:pt x="0" y="74"/>
                        <a:pt x="9" y="70"/>
                        <a:pt x="15" y="64"/>
                      </a:cubicBezTo>
                      <a:cubicBezTo>
                        <a:pt x="23" y="54"/>
                        <a:pt x="15" y="61"/>
                        <a:pt x="22" y="56"/>
                      </a:cubicBezTo>
                      <a:cubicBezTo>
                        <a:pt x="24" y="50"/>
                        <a:pt x="27" y="49"/>
                        <a:pt x="33" y="47"/>
                      </a:cubicBezTo>
                      <a:cubicBezTo>
                        <a:pt x="40" y="40"/>
                        <a:pt x="77" y="32"/>
                        <a:pt x="88" y="30"/>
                      </a:cubicBezTo>
                      <a:cubicBezTo>
                        <a:pt x="95" y="26"/>
                        <a:pt x="95" y="22"/>
                        <a:pt x="100" y="17"/>
                      </a:cubicBezTo>
                      <a:cubicBezTo>
                        <a:pt x="101" y="13"/>
                        <a:pt x="104" y="12"/>
                        <a:pt x="108" y="10"/>
                      </a:cubicBezTo>
                      <a:cubicBezTo>
                        <a:pt x="110" y="4"/>
                        <a:pt x="115" y="2"/>
                        <a:pt x="121" y="0"/>
                      </a:cubicBezTo>
                      <a:cubicBezTo>
                        <a:pt x="123" y="0"/>
                        <a:pt x="125" y="0"/>
                        <a:pt x="127" y="1"/>
                      </a:cubicBezTo>
                      <a:cubicBezTo>
                        <a:pt x="129" y="2"/>
                        <a:pt x="131" y="7"/>
                        <a:pt x="131" y="7"/>
                      </a:cubicBezTo>
                      <a:cubicBezTo>
                        <a:pt x="135" y="7"/>
                        <a:pt x="142" y="4"/>
                        <a:pt x="142" y="4"/>
                      </a:cubicBez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 5"/>
                <p:cNvSpPr>
                  <a:spLocks/>
                </p:cNvSpPr>
                <p:nvPr/>
              </p:nvSpPr>
              <p:spPr bwMode="auto">
                <a:xfrm>
                  <a:off x="9139238" y="5649913"/>
                  <a:ext cx="136525" cy="180975"/>
                </a:xfrm>
                <a:custGeom>
                  <a:avLst/>
                  <a:gdLst>
                    <a:gd name="T0" fmla="*/ 3792 w 72"/>
                    <a:gd name="T1" fmla="*/ 173355 h 95"/>
                    <a:gd name="T2" fmla="*/ 20858 w 72"/>
                    <a:gd name="T3" fmla="*/ 135255 h 95"/>
                    <a:gd name="T4" fmla="*/ 1896 w 72"/>
                    <a:gd name="T5" fmla="*/ 120015 h 95"/>
                    <a:gd name="T6" fmla="*/ 17066 w 72"/>
                    <a:gd name="T7" fmla="*/ 104775 h 95"/>
                    <a:gd name="T8" fmla="*/ 28443 w 72"/>
                    <a:gd name="T9" fmla="*/ 100965 h 95"/>
                    <a:gd name="T10" fmla="*/ 43612 w 72"/>
                    <a:gd name="T11" fmla="*/ 78105 h 95"/>
                    <a:gd name="T12" fmla="*/ 28443 w 72"/>
                    <a:gd name="T13" fmla="*/ 20955 h 95"/>
                    <a:gd name="T14" fmla="*/ 22754 w 72"/>
                    <a:gd name="T15" fmla="*/ 3810 h 95"/>
                    <a:gd name="T16" fmla="*/ 54989 w 72"/>
                    <a:gd name="T17" fmla="*/ 3810 h 95"/>
                    <a:gd name="T18" fmla="*/ 56885 w 72"/>
                    <a:gd name="T19" fmla="*/ 40005 h 95"/>
                    <a:gd name="T20" fmla="*/ 72055 w 72"/>
                    <a:gd name="T21" fmla="*/ 60960 h 95"/>
                    <a:gd name="T22" fmla="*/ 83432 w 72"/>
                    <a:gd name="T23" fmla="*/ 51435 h 95"/>
                    <a:gd name="T24" fmla="*/ 94809 w 72"/>
                    <a:gd name="T25" fmla="*/ 85725 h 95"/>
                    <a:gd name="T26" fmla="*/ 130836 w 72"/>
                    <a:gd name="T27" fmla="*/ 78105 h 95"/>
                    <a:gd name="T28" fmla="*/ 125148 w 72"/>
                    <a:gd name="T29" fmla="*/ 106680 h 95"/>
                    <a:gd name="T30" fmla="*/ 81536 w 72"/>
                    <a:gd name="T31" fmla="*/ 120015 h 95"/>
                    <a:gd name="T32" fmla="*/ 17066 w 72"/>
                    <a:gd name="T33" fmla="*/ 180975 h 95"/>
                    <a:gd name="T34" fmla="*/ 3792 w 72"/>
                    <a:gd name="T35" fmla="*/ 173355 h 9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72"/>
                    <a:gd name="T55" fmla="*/ 0 h 95"/>
                    <a:gd name="T56" fmla="*/ 72 w 72"/>
                    <a:gd name="T57" fmla="*/ 95 h 9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72" h="95">
                      <a:moveTo>
                        <a:pt x="2" y="91"/>
                      </a:moveTo>
                      <a:cubicBezTo>
                        <a:pt x="5" y="84"/>
                        <a:pt x="6" y="76"/>
                        <a:pt x="11" y="71"/>
                      </a:cubicBezTo>
                      <a:cubicBezTo>
                        <a:pt x="2" y="66"/>
                        <a:pt x="4" y="70"/>
                        <a:pt x="1" y="63"/>
                      </a:cubicBezTo>
                      <a:cubicBezTo>
                        <a:pt x="3" y="60"/>
                        <a:pt x="5" y="57"/>
                        <a:pt x="9" y="55"/>
                      </a:cubicBezTo>
                      <a:cubicBezTo>
                        <a:pt x="11" y="54"/>
                        <a:pt x="15" y="53"/>
                        <a:pt x="15" y="53"/>
                      </a:cubicBezTo>
                      <a:cubicBezTo>
                        <a:pt x="19" y="49"/>
                        <a:pt x="20" y="45"/>
                        <a:pt x="23" y="41"/>
                      </a:cubicBezTo>
                      <a:cubicBezTo>
                        <a:pt x="22" y="35"/>
                        <a:pt x="22" y="16"/>
                        <a:pt x="15" y="11"/>
                      </a:cubicBezTo>
                      <a:cubicBezTo>
                        <a:pt x="14" y="8"/>
                        <a:pt x="12" y="2"/>
                        <a:pt x="12" y="2"/>
                      </a:cubicBezTo>
                      <a:cubicBezTo>
                        <a:pt x="18" y="0"/>
                        <a:pt x="23" y="0"/>
                        <a:pt x="29" y="2"/>
                      </a:cubicBezTo>
                      <a:cubicBezTo>
                        <a:pt x="31" y="10"/>
                        <a:pt x="31" y="10"/>
                        <a:pt x="30" y="21"/>
                      </a:cubicBezTo>
                      <a:cubicBezTo>
                        <a:pt x="31" y="31"/>
                        <a:pt x="29" y="34"/>
                        <a:pt x="38" y="32"/>
                      </a:cubicBezTo>
                      <a:cubicBezTo>
                        <a:pt x="39" y="28"/>
                        <a:pt x="39" y="24"/>
                        <a:pt x="44" y="27"/>
                      </a:cubicBezTo>
                      <a:cubicBezTo>
                        <a:pt x="45" y="33"/>
                        <a:pt x="44" y="41"/>
                        <a:pt x="50" y="45"/>
                      </a:cubicBezTo>
                      <a:cubicBezTo>
                        <a:pt x="57" y="44"/>
                        <a:pt x="62" y="43"/>
                        <a:pt x="69" y="41"/>
                      </a:cubicBezTo>
                      <a:cubicBezTo>
                        <a:pt x="72" y="45"/>
                        <a:pt x="70" y="53"/>
                        <a:pt x="66" y="56"/>
                      </a:cubicBezTo>
                      <a:cubicBezTo>
                        <a:pt x="60" y="60"/>
                        <a:pt x="49" y="61"/>
                        <a:pt x="43" y="63"/>
                      </a:cubicBezTo>
                      <a:cubicBezTo>
                        <a:pt x="32" y="80"/>
                        <a:pt x="25" y="84"/>
                        <a:pt x="9" y="95"/>
                      </a:cubicBezTo>
                      <a:cubicBezTo>
                        <a:pt x="0" y="93"/>
                        <a:pt x="0" y="95"/>
                        <a:pt x="2" y="91"/>
                      </a:cubicBez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64" name="Group 7"/>
                <p:cNvGrpSpPr>
                  <a:grpSpLocks/>
                </p:cNvGrpSpPr>
                <p:nvPr/>
              </p:nvGrpSpPr>
              <p:grpSpPr bwMode="auto">
                <a:xfrm>
                  <a:off x="2135182" y="2863828"/>
                  <a:ext cx="690562" cy="663570"/>
                  <a:chOff x="1916" y="1640"/>
                  <a:chExt cx="320" cy="360"/>
                </a:xfrm>
                <a:grpFill/>
              </p:grpSpPr>
              <p:sp>
                <p:nvSpPr>
                  <p:cNvPr id="401" name="Freeform 8"/>
                  <p:cNvSpPr>
                    <a:spLocks/>
                  </p:cNvSpPr>
                  <p:nvPr/>
                </p:nvSpPr>
                <p:spPr bwMode="auto">
                  <a:xfrm>
                    <a:off x="1916" y="1640"/>
                    <a:ext cx="80" cy="24"/>
                  </a:xfrm>
                  <a:custGeom>
                    <a:avLst/>
                    <a:gdLst>
                      <a:gd name="T0" fmla="*/ 0 w 80"/>
                      <a:gd name="T1" fmla="*/ 8 h 24"/>
                      <a:gd name="T2" fmla="*/ 32 w 80"/>
                      <a:gd name="T3" fmla="*/ 8 h 24"/>
                      <a:gd name="T4" fmla="*/ 40 w 80"/>
                      <a:gd name="T5" fmla="*/ 16 h 24"/>
                      <a:gd name="T6" fmla="*/ 0 w 80"/>
                      <a:gd name="T7" fmla="*/ 24 h 24"/>
                      <a:gd name="T8" fmla="*/ 16 w 80"/>
                      <a:gd name="T9" fmla="*/ 24 h 24"/>
                      <a:gd name="T10" fmla="*/ 40 w 80"/>
                      <a:gd name="T11" fmla="*/ 16 h 24"/>
                      <a:gd name="T12" fmla="*/ 24 w 80"/>
                      <a:gd name="T13" fmla="*/ 24 h 24"/>
                      <a:gd name="T14" fmla="*/ 48 w 80"/>
                      <a:gd name="T15" fmla="*/ 24 h 24"/>
                      <a:gd name="T16" fmla="*/ 48 w 80"/>
                      <a:gd name="T17" fmla="*/ 16 h 24"/>
                      <a:gd name="T18" fmla="*/ 64 w 80"/>
                      <a:gd name="T19" fmla="*/ 16 h 24"/>
                      <a:gd name="T20" fmla="*/ 80 w 80"/>
                      <a:gd name="T21" fmla="*/ 8 h 24"/>
                      <a:gd name="T22" fmla="*/ 48 w 80"/>
                      <a:gd name="T23" fmla="*/ 8 h 24"/>
                      <a:gd name="T24" fmla="*/ 72 w 80"/>
                      <a:gd name="T25" fmla="*/ 0 h 24"/>
                      <a:gd name="T26" fmla="*/ 64 w 80"/>
                      <a:gd name="T27" fmla="*/ 0 h 24"/>
                      <a:gd name="T28" fmla="*/ 0 w 80"/>
                      <a:gd name="T29" fmla="*/ 8 h 24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0"/>
                      <a:gd name="T46" fmla="*/ 0 h 24"/>
                      <a:gd name="T47" fmla="*/ 80 w 80"/>
                      <a:gd name="T48" fmla="*/ 24 h 24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0" h="24">
                        <a:moveTo>
                          <a:pt x="0" y="8"/>
                        </a:moveTo>
                        <a:lnTo>
                          <a:pt x="32" y="8"/>
                        </a:lnTo>
                        <a:lnTo>
                          <a:pt x="40" y="16"/>
                        </a:lnTo>
                        <a:lnTo>
                          <a:pt x="0" y="24"/>
                        </a:lnTo>
                        <a:lnTo>
                          <a:pt x="16" y="24"/>
                        </a:lnTo>
                        <a:lnTo>
                          <a:pt x="40" y="16"/>
                        </a:lnTo>
                        <a:lnTo>
                          <a:pt x="24" y="24"/>
                        </a:lnTo>
                        <a:lnTo>
                          <a:pt x="48" y="24"/>
                        </a:lnTo>
                        <a:lnTo>
                          <a:pt x="48" y="16"/>
                        </a:lnTo>
                        <a:lnTo>
                          <a:pt x="64" y="16"/>
                        </a:lnTo>
                        <a:lnTo>
                          <a:pt x="80" y="8"/>
                        </a:lnTo>
                        <a:lnTo>
                          <a:pt x="48" y="8"/>
                        </a:lnTo>
                        <a:lnTo>
                          <a:pt x="72" y="0"/>
                        </a:lnTo>
                        <a:lnTo>
                          <a:pt x="64" y="0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2" name="Freeform 9"/>
                  <p:cNvSpPr>
                    <a:spLocks/>
                  </p:cNvSpPr>
                  <p:nvPr/>
                </p:nvSpPr>
                <p:spPr bwMode="auto">
                  <a:xfrm>
                    <a:off x="1932" y="1696"/>
                    <a:ext cx="88" cy="24"/>
                  </a:xfrm>
                  <a:custGeom>
                    <a:avLst/>
                    <a:gdLst>
                      <a:gd name="T0" fmla="*/ 88 w 88"/>
                      <a:gd name="T1" fmla="*/ 0 h 24"/>
                      <a:gd name="T2" fmla="*/ 48 w 88"/>
                      <a:gd name="T3" fmla="*/ 8 h 24"/>
                      <a:gd name="T4" fmla="*/ 32 w 88"/>
                      <a:gd name="T5" fmla="*/ 8 h 24"/>
                      <a:gd name="T6" fmla="*/ 32 w 88"/>
                      <a:gd name="T7" fmla="*/ 16 h 24"/>
                      <a:gd name="T8" fmla="*/ 8 w 88"/>
                      <a:gd name="T9" fmla="*/ 24 h 24"/>
                      <a:gd name="T10" fmla="*/ 0 w 88"/>
                      <a:gd name="T11" fmla="*/ 24 h 24"/>
                      <a:gd name="T12" fmla="*/ 8 w 88"/>
                      <a:gd name="T13" fmla="*/ 24 h 24"/>
                      <a:gd name="T14" fmla="*/ 32 w 88"/>
                      <a:gd name="T15" fmla="*/ 24 h 24"/>
                      <a:gd name="T16" fmla="*/ 64 w 88"/>
                      <a:gd name="T17" fmla="*/ 8 h 24"/>
                      <a:gd name="T18" fmla="*/ 88 w 88"/>
                      <a:gd name="T19" fmla="*/ 8 h 24"/>
                      <a:gd name="T20" fmla="*/ 88 w 88"/>
                      <a:gd name="T21" fmla="*/ 0 h 2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88"/>
                      <a:gd name="T34" fmla="*/ 0 h 24"/>
                      <a:gd name="T35" fmla="*/ 88 w 88"/>
                      <a:gd name="T36" fmla="*/ 24 h 2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88" h="24">
                        <a:moveTo>
                          <a:pt x="88" y="0"/>
                        </a:moveTo>
                        <a:lnTo>
                          <a:pt x="48" y="8"/>
                        </a:lnTo>
                        <a:lnTo>
                          <a:pt x="32" y="8"/>
                        </a:lnTo>
                        <a:lnTo>
                          <a:pt x="32" y="16"/>
                        </a:lnTo>
                        <a:lnTo>
                          <a:pt x="8" y="24"/>
                        </a:lnTo>
                        <a:lnTo>
                          <a:pt x="0" y="24"/>
                        </a:lnTo>
                        <a:lnTo>
                          <a:pt x="8" y="24"/>
                        </a:lnTo>
                        <a:lnTo>
                          <a:pt x="32" y="24"/>
                        </a:lnTo>
                        <a:lnTo>
                          <a:pt x="64" y="8"/>
                        </a:lnTo>
                        <a:lnTo>
                          <a:pt x="88" y="8"/>
                        </a:lnTo>
                        <a:lnTo>
                          <a:pt x="88" y="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3" name="Freeform 10"/>
                  <p:cNvSpPr>
                    <a:spLocks/>
                  </p:cNvSpPr>
                  <p:nvPr/>
                </p:nvSpPr>
                <p:spPr bwMode="auto">
                  <a:xfrm>
                    <a:off x="1964" y="1736"/>
                    <a:ext cx="48" cy="16"/>
                  </a:xfrm>
                  <a:custGeom>
                    <a:avLst/>
                    <a:gdLst>
                      <a:gd name="T0" fmla="*/ 0 w 48"/>
                      <a:gd name="T1" fmla="*/ 16 h 16"/>
                      <a:gd name="T2" fmla="*/ 48 w 48"/>
                      <a:gd name="T3" fmla="*/ 8 h 16"/>
                      <a:gd name="T4" fmla="*/ 24 w 48"/>
                      <a:gd name="T5" fmla="*/ 0 h 16"/>
                      <a:gd name="T6" fmla="*/ 0 w 48"/>
                      <a:gd name="T7" fmla="*/ 16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8"/>
                      <a:gd name="T13" fmla="*/ 0 h 16"/>
                      <a:gd name="T14" fmla="*/ 48 w 48"/>
                      <a:gd name="T15" fmla="*/ 16 h 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8" h="16">
                        <a:moveTo>
                          <a:pt x="0" y="16"/>
                        </a:moveTo>
                        <a:lnTo>
                          <a:pt x="48" y="8"/>
                        </a:lnTo>
                        <a:lnTo>
                          <a:pt x="24" y="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4" name="Freeform 11"/>
                  <p:cNvSpPr>
                    <a:spLocks/>
                  </p:cNvSpPr>
                  <p:nvPr/>
                </p:nvSpPr>
                <p:spPr bwMode="auto">
                  <a:xfrm>
                    <a:off x="2020" y="1760"/>
                    <a:ext cx="32" cy="24"/>
                  </a:xfrm>
                  <a:custGeom>
                    <a:avLst/>
                    <a:gdLst>
                      <a:gd name="T0" fmla="*/ 0 w 32"/>
                      <a:gd name="T1" fmla="*/ 24 h 24"/>
                      <a:gd name="T2" fmla="*/ 16 w 32"/>
                      <a:gd name="T3" fmla="*/ 24 h 24"/>
                      <a:gd name="T4" fmla="*/ 24 w 32"/>
                      <a:gd name="T5" fmla="*/ 8 h 24"/>
                      <a:gd name="T6" fmla="*/ 32 w 32"/>
                      <a:gd name="T7" fmla="*/ 8 h 24"/>
                      <a:gd name="T8" fmla="*/ 32 w 32"/>
                      <a:gd name="T9" fmla="*/ 0 h 24"/>
                      <a:gd name="T10" fmla="*/ 0 w 32"/>
                      <a:gd name="T11" fmla="*/ 24 h 2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"/>
                      <a:gd name="T19" fmla="*/ 0 h 24"/>
                      <a:gd name="T20" fmla="*/ 32 w 32"/>
                      <a:gd name="T21" fmla="*/ 24 h 2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" h="24">
                        <a:moveTo>
                          <a:pt x="0" y="24"/>
                        </a:moveTo>
                        <a:lnTo>
                          <a:pt x="16" y="24"/>
                        </a:lnTo>
                        <a:lnTo>
                          <a:pt x="24" y="8"/>
                        </a:lnTo>
                        <a:lnTo>
                          <a:pt x="32" y="8"/>
                        </a:lnTo>
                        <a:lnTo>
                          <a:pt x="32" y="0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5" name="Freeform 12"/>
                  <p:cNvSpPr>
                    <a:spLocks/>
                  </p:cNvSpPr>
                  <p:nvPr/>
                </p:nvSpPr>
                <p:spPr bwMode="auto">
                  <a:xfrm>
                    <a:off x="2036" y="1824"/>
                    <a:ext cx="16" cy="48"/>
                  </a:xfrm>
                  <a:custGeom>
                    <a:avLst/>
                    <a:gdLst>
                      <a:gd name="T0" fmla="*/ 0 w 16"/>
                      <a:gd name="T1" fmla="*/ 8 h 48"/>
                      <a:gd name="T2" fmla="*/ 0 w 16"/>
                      <a:gd name="T3" fmla="*/ 24 h 48"/>
                      <a:gd name="T4" fmla="*/ 8 w 16"/>
                      <a:gd name="T5" fmla="*/ 24 h 48"/>
                      <a:gd name="T6" fmla="*/ 0 w 16"/>
                      <a:gd name="T7" fmla="*/ 32 h 48"/>
                      <a:gd name="T8" fmla="*/ 8 w 16"/>
                      <a:gd name="T9" fmla="*/ 32 h 48"/>
                      <a:gd name="T10" fmla="*/ 0 w 16"/>
                      <a:gd name="T11" fmla="*/ 48 h 48"/>
                      <a:gd name="T12" fmla="*/ 16 w 16"/>
                      <a:gd name="T13" fmla="*/ 32 h 48"/>
                      <a:gd name="T14" fmla="*/ 16 w 16"/>
                      <a:gd name="T15" fmla="*/ 0 h 48"/>
                      <a:gd name="T16" fmla="*/ 8 w 16"/>
                      <a:gd name="T17" fmla="*/ 0 h 48"/>
                      <a:gd name="T18" fmla="*/ 0 w 16"/>
                      <a:gd name="T19" fmla="*/ 8 h 4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6"/>
                      <a:gd name="T31" fmla="*/ 0 h 48"/>
                      <a:gd name="T32" fmla="*/ 16 w 16"/>
                      <a:gd name="T33" fmla="*/ 48 h 4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6" h="48">
                        <a:moveTo>
                          <a:pt x="0" y="8"/>
                        </a:moveTo>
                        <a:lnTo>
                          <a:pt x="0" y="24"/>
                        </a:lnTo>
                        <a:lnTo>
                          <a:pt x="8" y="24"/>
                        </a:lnTo>
                        <a:lnTo>
                          <a:pt x="0" y="32"/>
                        </a:lnTo>
                        <a:lnTo>
                          <a:pt x="8" y="32"/>
                        </a:lnTo>
                        <a:lnTo>
                          <a:pt x="0" y="48"/>
                        </a:lnTo>
                        <a:lnTo>
                          <a:pt x="16" y="32"/>
                        </a:lnTo>
                        <a:lnTo>
                          <a:pt x="16" y="0"/>
                        </a:lnTo>
                        <a:lnTo>
                          <a:pt x="8" y="0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40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2060" y="1888"/>
                    <a:ext cx="176" cy="112"/>
                    <a:chOff x="2060" y="1888"/>
                    <a:chExt cx="176" cy="112"/>
                  </a:xfrm>
                  <a:grpFill/>
                </p:grpSpPr>
                <p:sp>
                  <p:nvSpPr>
                    <p:cNvPr id="408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180" y="1960"/>
                      <a:ext cx="56" cy="16"/>
                    </a:xfrm>
                    <a:custGeom>
                      <a:avLst/>
                      <a:gdLst>
                        <a:gd name="T0" fmla="*/ 8 w 56"/>
                        <a:gd name="T1" fmla="*/ 16 h 16"/>
                        <a:gd name="T2" fmla="*/ 48 w 56"/>
                        <a:gd name="T3" fmla="*/ 16 h 16"/>
                        <a:gd name="T4" fmla="*/ 56 w 56"/>
                        <a:gd name="T5" fmla="*/ 0 h 16"/>
                        <a:gd name="T6" fmla="*/ 40 w 56"/>
                        <a:gd name="T7" fmla="*/ 8 h 16"/>
                        <a:gd name="T8" fmla="*/ 8 w 56"/>
                        <a:gd name="T9" fmla="*/ 8 h 16"/>
                        <a:gd name="T10" fmla="*/ 0 w 56"/>
                        <a:gd name="T11" fmla="*/ 16 h 16"/>
                        <a:gd name="T12" fmla="*/ 8 w 56"/>
                        <a:gd name="T13" fmla="*/ 16 h 1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56"/>
                        <a:gd name="T22" fmla="*/ 0 h 16"/>
                        <a:gd name="T23" fmla="*/ 56 w 56"/>
                        <a:gd name="T24" fmla="*/ 16 h 1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56" h="16">
                          <a:moveTo>
                            <a:pt x="8" y="16"/>
                          </a:moveTo>
                          <a:lnTo>
                            <a:pt x="48" y="16"/>
                          </a:lnTo>
                          <a:lnTo>
                            <a:pt x="56" y="0"/>
                          </a:lnTo>
                          <a:lnTo>
                            <a:pt x="40" y="8"/>
                          </a:lnTo>
                          <a:lnTo>
                            <a:pt x="8" y="8"/>
                          </a:lnTo>
                          <a:lnTo>
                            <a:pt x="0" y="16"/>
                          </a:lnTo>
                          <a:lnTo>
                            <a:pt x="8" y="16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09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2132" y="1984"/>
                      <a:ext cx="64" cy="16"/>
                    </a:xfrm>
                    <a:custGeom>
                      <a:avLst/>
                      <a:gdLst>
                        <a:gd name="T0" fmla="*/ 0 w 64"/>
                        <a:gd name="T1" fmla="*/ 16 h 16"/>
                        <a:gd name="T2" fmla="*/ 16 w 64"/>
                        <a:gd name="T3" fmla="*/ 16 h 16"/>
                        <a:gd name="T4" fmla="*/ 64 w 64"/>
                        <a:gd name="T5" fmla="*/ 0 h 16"/>
                        <a:gd name="T6" fmla="*/ 24 w 64"/>
                        <a:gd name="T7" fmla="*/ 0 h 16"/>
                        <a:gd name="T8" fmla="*/ 0 w 64"/>
                        <a:gd name="T9" fmla="*/ 16 h 1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"/>
                        <a:gd name="T16" fmla="*/ 0 h 16"/>
                        <a:gd name="T17" fmla="*/ 64 w 64"/>
                        <a:gd name="T18" fmla="*/ 16 h 1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" h="16">
                          <a:moveTo>
                            <a:pt x="0" y="16"/>
                          </a:moveTo>
                          <a:lnTo>
                            <a:pt x="16" y="16"/>
                          </a:lnTo>
                          <a:lnTo>
                            <a:pt x="64" y="0"/>
                          </a:lnTo>
                          <a:lnTo>
                            <a:pt x="24" y="0"/>
                          </a:lnTo>
                          <a:lnTo>
                            <a:pt x="0" y="16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10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2076" y="1928"/>
                      <a:ext cx="120" cy="72"/>
                    </a:xfrm>
                    <a:custGeom>
                      <a:avLst/>
                      <a:gdLst>
                        <a:gd name="T0" fmla="*/ 72 w 120"/>
                        <a:gd name="T1" fmla="*/ 0 h 72"/>
                        <a:gd name="T2" fmla="*/ 72 w 120"/>
                        <a:gd name="T3" fmla="*/ 8 h 72"/>
                        <a:gd name="T4" fmla="*/ 40 w 120"/>
                        <a:gd name="T5" fmla="*/ 8 h 72"/>
                        <a:gd name="T6" fmla="*/ 16 w 120"/>
                        <a:gd name="T7" fmla="*/ 32 h 72"/>
                        <a:gd name="T8" fmla="*/ 32 w 120"/>
                        <a:gd name="T9" fmla="*/ 24 h 72"/>
                        <a:gd name="T10" fmla="*/ 8 w 120"/>
                        <a:gd name="T11" fmla="*/ 48 h 72"/>
                        <a:gd name="T12" fmla="*/ 0 w 120"/>
                        <a:gd name="T13" fmla="*/ 64 h 72"/>
                        <a:gd name="T14" fmla="*/ 0 w 120"/>
                        <a:gd name="T15" fmla="*/ 72 h 72"/>
                        <a:gd name="T16" fmla="*/ 8 w 120"/>
                        <a:gd name="T17" fmla="*/ 72 h 72"/>
                        <a:gd name="T18" fmla="*/ 16 w 120"/>
                        <a:gd name="T19" fmla="*/ 64 h 72"/>
                        <a:gd name="T20" fmla="*/ 32 w 120"/>
                        <a:gd name="T21" fmla="*/ 40 h 72"/>
                        <a:gd name="T22" fmla="*/ 40 w 120"/>
                        <a:gd name="T23" fmla="*/ 24 h 72"/>
                        <a:gd name="T24" fmla="*/ 64 w 120"/>
                        <a:gd name="T25" fmla="*/ 16 h 72"/>
                        <a:gd name="T26" fmla="*/ 72 w 120"/>
                        <a:gd name="T27" fmla="*/ 16 h 72"/>
                        <a:gd name="T28" fmla="*/ 72 w 120"/>
                        <a:gd name="T29" fmla="*/ 32 h 72"/>
                        <a:gd name="T30" fmla="*/ 64 w 120"/>
                        <a:gd name="T31" fmla="*/ 40 h 72"/>
                        <a:gd name="T32" fmla="*/ 72 w 120"/>
                        <a:gd name="T33" fmla="*/ 40 h 72"/>
                        <a:gd name="T34" fmla="*/ 72 w 120"/>
                        <a:gd name="T35" fmla="*/ 48 h 72"/>
                        <a:gd name="T36" fmla="*/ 80 w 120"/>
                        <a:gd name="T37" fmla="*/ 48 h 72"/>
                        <a:gd name="T38" fmla="*/ 96 w 120"/>
                        <a:gd name="T39" fmla="*/ 16 h 72"/>
                        <a:gd name="T40" fmla="*/ 112 w 120"/>
                        <a:gd name="T41" fmla="*/ 32 h 72"/>
                        <a:gd name="T42" fmla="*/ 120 w 120"/>
                        <a:gd name="T43" fmla="*/ 24 h 72"/>
                        <a:gd name="T44" fmla="*/ 112 w 120"/>
                        <a:gd name="T45" fmla="*/ 8 h 72"/>
                        <a:gd name="T46" fmla="*/ 72 w 120"/>
                        <a:gd name="T47" fmla="*/ 0 h 72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20"/>
                        <a:gd name="T73" fmla="*/ 0 h 72"/>
                        <a:gd name="T74" fmla="*/ 120 w 120"/>
                        <a:gd name="T75" fmla="*/ 72 h 72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20" h="72">
                          <a:moveTo>
                            <a:pt x="72" y="0"/>
                          </a:moveTo>
                          <a:lnTo>
                            <a:pt x="72" y="8"/>
                          </a:lnTo>
                          <a:lnTo>
                            <a:pt x="40" y="8"/>
                          </a:lnTo>
                          <a:lnTo>
                            <a:pt x="16" y="32"/>
                          </a:lnTo>
                          <a:lnTo>
                            <a:pt x="32" y="24"/>
                          </a:lnTo>
                          <a:lnTo>
                            <a:pt x="8" y="48"/>
                          </a:lnTo>
                          <a:lnTo>
                            <a:pt x="0" y="64"/>
                          </a:lnTo>
                          <a:lnTo>
                            <a:pt x="0" y="72"/>
                          </a:lnTo>
                          <a:lnTo>
                            <a:pt x="8" y="72"/>
                          </a:lnTo>
                          <a:lnTo>
                            <a:pt x="16" y="64"/>
                          </a:lnTo>
                          <a:lnTo>
                            <a:pt x="32" y="40"/>
                          </a:lnTo>
                          <a:lnTo>
                            <a:pt x="40" y="24"/>
                          </a:lnTo>
                          <a:lnTo>
                            <a:pt x="64" y="16"/>
                          </a:lnTo>
                          <a:lnTo>
                            <a:pt x="72" y="16"/>
                          </a:lnTo>
                          <a:lnTo>
                            <a:pt x="72" y="32"/>
                          </a:lnTo>
                          <a:lnTo>
                            <a:pt x="64" y="40"/>
                          </a:lnTo>
                          <a:lnTo>
                            <a:pt x="72" y="40"/>
                          </a:lnTo>
                          <a:lnTo>
                            <a:pt x="72" y="48"/>
                          </a:lnTo>
                          <a:lnTo>
                            <a:pt x="80" y="48"/>
                          </a:lnTo>
                          <a:lnTo>
                            <a:pt x="96" y="16"/>
                          </a:lnTo>
                          <a:lnTo>
                            <a:pt x="112" y="32"/>
                          </a:lnTo>
                          <a:lnTo>
                            <a:pt x="120" y="24"/>
                          </a:lnTo>
                          <a:lnTo>
                            <a:pt x="112" y="8"/>
                          </a:lnTo>
                          <a:lnTo>
                            <a:pt x="72" y="0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11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060" y="1888"/>
                      <a:ext cx="96" cy="40"/>
                    </a:xfrm>
                    <a:custGeom>
                      <a:avLst/>
                      <a:gdLst>
                        <a:gd name="T0" fmla="*/ 88 w 96"/>
                        <a:gd name="T1" fmla="*/ 40 h 40"/>
                        <a:gd name="T2" fmla="*/ 96 w 96"/>
                        <a:gd name="T3" fmla="*/ 16 h 40"/>
                        <a:gd name="T4" fmla="*/ 80 w 96"/>
                        <a:gd name="T5" fmla="*/ 16 h 40"/>
                        <a:gd name="T6" fmla="*/ 80 w 96"/>
                        <a:gd name="T7" fmla="*/ 8 h 40"/>
                        <a:gd name="T8" fmla="*/ 64 w 96"/>
                        <a:gd name="T9" fmla="*/ 0 h 40"/>
                        <a:gd name="T10" fmla="*/ 32 w 96"/>
                        <a:gd name="T11" fmla="*/ 16 h 40"/>
                        <a:gd name="T12" fmla="*/ 40 w 96"/>
                        <a:gd name="T13" fmla="*/ 16 h 40"/>
                        <a:gd name="T14" fmla="*/ 32 w 96"/>
                        <a:gd name="T15" fmla="*/ 16 h 40"/>
                        <a:gd name="T16" fmla="*/ 0 w 96"/>
                        <a:gd name="T17" fmla="*/ 40 h 40"/>
                        <a:gd name="T18" fmla="*/ 16 w 96"/>
                        <a:gd name="T19" fmla="*/ 32 h 40"/>
                        <a:gd name="T20" fmla="*/ 16 w 96"/>
                        <a:gd name="T21" fmla="*/ 40 h 40"/>
                        <a:gd name="T22" fmla="*/ 56 w 96"/>
                        <a:gd name="T23" fmla="*/ 24 h 40"/>
                        <a:gd name="T24" fmla="*/ 40 w 96"/>
                        <a:gd name="T25" fmla="*/ 40 h 40"/>
                        <a:gd name="T26" fmla="*/ 56 w 96"/>
                        <a:gd name="T27" fmla="*/ 32 h 40"/>
                        <a:gd name="T28" fmla="*/ 56 w 96"/>
                        <a:gd name="T29" fmla="*/ 40 h 40"/>
                        <a:gd name="T30" fmla="*/ 88 w 96"/>
                        <a:gd name="T31" fmla="*/ 40 h 40"/>
                        <a:gd name="T32" fmla="*/ 80 w 96"/>
                        <a:gd name="T33" fmla="*/ 40 h 40"/>
                        <a:gd name="T34" fmla="*/ 88 w 96"/>
                        <a:gd name="T35" fmla="*/ 40 h 40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6"/>
                        <a:gd name="T55" fmla="*/ 0 h 40"/>
                        <a:gd name="T56" fmla="*/ 96 w 96"/>
                        <a:gd name="T57" fmla="*/ 40 h 40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6" h="40">
                          <a:moveTo>
                            <a:pt x="88" y="40"/>
                          </a:moveTo>
                          <a:lnTo>
                            <a:pt x="96" y="16"/>
                          </a:lnTo>
                          <a:lnTo>
                            <a:pt x="80" y="16"/>
                          </a:lnTo>
                          <a:lnTo>
                            <a:pt x="80" y="8"/>
                          </a:lnTo>
                          <a:lnTo>
                            <a:pt x="64" y="0"/>
                          </a:lnTo>
                          <a:lnTo>
                            <a:pt x="32" y="16"/>
                          </a:lnTo>
                          <a:lnTo>
                            <a:pt x="40" y="16"/>
                          </a:lnTo>
                          <a:lnTo>
                            <a:pt x="32" y="16"/>
                          </a:lnTo>
                          <a:lnTo>
                            <a:pt x="0" y="40"/>
                          </a:lnTo>
                          <a:lnTo>
                            <a:pt x="16" y="32"/>
                          </a:lnTo>
                          <a:lnTo>
                            <a:pt x="16" y="40"/>
                          </a:lnTo>
                          <a:lnTo>
                            <a:pt x="56" y="24"/>
                          </a:lnTo>
                          <a:lnTo>
                            <a:pt x="40" y="40"/>
                          </a:lnTo>
                          <a:lnTo>
                            <a:pt x="56" y="32"/>
                          </a:lnTo>
                          <a:lnTo>
                            <a:pt x="56" y="40"/>
                          </a:lnTo>
                          <a:lnTo>
                            <a:pt x="88" y="40"/>
                          </a:lnTo>
                          <a:lnTo>
                            <a:pt x="80" y="40"/>
                          </a:lnTo>
                          <a:lnTo>
                            <a:pt x="88" y="40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07" name="Freeform 18"/>
                  <p:cNvSpPr>
                    <a:spLocks/>
                  </p:cNvSpPr>
                  <p:nvPr/>
                </p:nvSpPr>
                <p:spPr bwMode="auto">
                  <a:xfrm>
                    <a:off x="2012" y="1832"/>
                    <a:ext cx="16" cy="40"/>
                  </a:xfrm>
                  <a:custGeom>
                    <a:avLst/>
                    <a:gdLst>
                      <a:gd name="T0" fmla="*/ 0 w 16"/>
                      <a:gd name="T1" fmla="*/ 0 h 40"/>
                      <a:gd name="T2" fmla="*/ 0 w 16"/>
                      <a:gd name="T3" fmla="*/ 8 h 40"/>
                      <a:gd name="T4" fmla="*/ 8 w 16"/>
                      <a:gd name="T5" fmla="*/ 0 h 40"/>
                      <a:gd name="T6" fmla="*/ 8 w 16"/>
                      <a:gd name="T7" fmla="*/ 8 h 40"/>
                      <a:gd name="T8" fmla="*/ 0 w 16"/>
                      <a:gd name="T9" fmla="*/ 16 h 40"/>
                      <a:gd name="T10" fmla="*/ 8 w 16"/>
                      <a:gd name="T11" fmla="*/ 24 h 40"/>
                      <a:gd name="T12" fmla="*/ 0 w 16"/>
                      <a:gd name="T13" fmla="*/ 40 h 40"/>
                      <a:gd name="T14" fmla="*/ 8 w 16"/>
                      <a:gd name="T15" fmla="*/ 40 h 40"/>
                      <a:gd name="T16" fmla="*/ 8 w 16"/>
                      <a:gd name="T17" fmla="*/ 24 h 40"/>
                      <a:gd name="T18" fmla="*/ 16 w 16"/>
                      <a:gd name="T19" fmla="*/ 24 h 40"/>
                      <a:gd name="T20" fmla="*/ 0 w 16"/>
                      <a:gd name="T21" fmla="*/ 24 h 40"/>
                      <a:gd name="T22" fmla="*/ 16 w 16"/>
                      <a:gd name="T23" fmla="*/ 8 h 40"/>
                      <a:gd name="T24" fmla="*/ 8 w 16"/>
                      <a:gd name="T25" fmla="*/ 0 h 40"/>
                      <a:gd name="T26" fmla="*/ 0 w 16"/>
                      <a:gd name="T27" fmla="*/ 0 h 40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16"/>
                      <a:gd name="T43" fmla="*/ 0 h 40"/>
                      <a:gd name="T44" fmla="*/ 16 w 16"/>
                      <a:gd name="T45" fmla="*/ 40 h 40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16" h="40">
                        <a:moveTo>
                          <a:pt x="0" y="0"/>
                        </a:moveTo>
                        <a:lnTo>
                          <a:pt x="0" y="8"/>
                        </a:lnTo>
                        <a:lnTo>
                          <a:pt x="8" y="0"/>
                        </a:lnTo>
                        <a:lnTo>
                          <a:pt x="8" y="8"/>
                        </a:lnTo>
                        <a:lnTo>
                          <a:pt x="0" y="16"/>
                        </a:lnTo>
                        <a:lnTo>
                          <a:pt x="8" y="24"/>
                        </a:lnTo>
                        <a:lnTo>
                          <a:pt x="0" y="40"/>
                        </a:lnTo>
                        <a:lnTo>
                          <a:pt x="8" y="40"/>
                        </a:lnTo>
                        <a:lnTo>
                          <a:pt x="8" y="24"/>
                        </a:lnTo>
                        <a:lnTo>
                          <a:pt x="16" y="24"/>
                        </a:lnTo>
                        <a:lnTo>
                          <a:pt x="0" y="24"/>
                        </a:lnTo>
                        <a:lnTo>
                          <a:pt x="16" y="8"/>
                        </a:lnTo>
                        <a:lnTo>
                          <a:pt x="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65" name="Group 19"/>
                <p:cNvGrpSpPr>
                  <a:grpSpLocks/>
                </p:cNvGrpSpPr>
                <p:nvPr/>
              </p:nvGrpSpPr>
              <p:grpSpPr bwMode="auto">
                <a:xfrm>
                  <a:off x="5524475" y="2967036"/>
                  <a:ext cx="1952618" cy="501650"/>
                  <a:chOff x="3484" y="1696"/>
                  <a:chExt cx="904" cy="272"/>
                </a:xfrm>
                <a:grpFill/>
              </p:grpSpPr>
              <p:sp>
                <p:nvSpPr>
                  <p:cNvPr id="396" name="Freeform 20"/>
                  <p:cNvSpPr>
                    <a:spLocks/>
                  </p:cNvSpPr>
                  <p:nvPr/>
                </p:nvSpPr>
                <p:spPr bwMode="auto">
                  <a:xfrm>
                    <a:off x="3852" y="1928"/>
                    <a:ext cx="40" cy="40"/>
                  </a:xfrm>
                  <a:custGeom>
                    <a:avLst/>
                    <a:gdLst>
                      <a:gd name="T0" fmla="*/ 0 w 40"/>
                      <a:gd name="T1" fmla="*/ 24 h 40"/>
                      <a:gd name="T2" fmla="*/ 0 w 40"/>
                      <a:gd name="T3" fmla="*/ 40 h 40"/>
                      <a:gd name="T4" fmla="*/ 32 w 40"/>
                      <a:gd name="T5" fmla="*/ 40 h 40"/>
                      <a:gd name="T6" fmla="*/ 32 w 40"/>
                      <a:gd name="T7" fmla="*/ 32 h 40"/>
                      <a:gd name="T8" fmla="*/ 32 w 40"/>
                      <a:gd name="T9" fmla="*/ 24 h 40"/>
                      <a:gd name="T10" fmla="*/ 40 w 40"/>
                      <a:gd name="T11" fmla="*/ 24 h 40"/>
                      <a:gd name="T12" fmla="*/ 24 w 40"/>
                      <a:gd name="T13" fmla="*/ 8 h 40"/>
                      <a:gd name="T14" fmla="*/ 32 w 40"/>
                      <a:gd name="T15" fmla="*/ 0 h 40"/>
                      <a:gd name="T16" fmla="*/ 16 w 40"/>
                      <a:gd name="T17" fmla="*/ 0 h 40"/>
                      <a:gd name="T18" fmla="*/ 16 w 40"/>
                      <a:gd name="T19" fmla="*/ 8 h 40"/>
                      <a:gd name="T20" fmla="*/ 8 w 40"/>
                      <a:gd name="T21" fmla="*/ 0 h 40"/>
                      <a:gd name="T22" fmla="*/ 8 w 40"/>
                      <a:gd name="T23" fmla="*/ 8 h 40"/>
                      <a:gd name="T24" fmla="*/ 0 w 40"/>
                      <a:gd name="T25" fmla="*/ 8 h 40"/>
                      <a:gd name="T26" fmla="*/ 0 w 40"/>
                      <a:gd name="T27" fmla="*/ 24 h 40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0"/>
                      <a:gd name="T43" fmla="*/ 0 h 40"/>
                      <a:gd name="T44" fmla="*/ 40 w 40"/>
                      <a:gd name="T45" fmla="*/ 40 h 40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0" h="40">
                        <a:moveTo>
                          <a:pt x="0" y="24"/>
                        </a:moveTo>
                        <a:lnTo>
                          <a:pt x="0" y="40"/>
                        </a:lnTo>
                        <a:lnTo>
                          <a:pt x="32" y="40"/>
                        </a:lnTo>
                        <a:lnTo>
                          <a:pt x="32" y="32"/>
                        </a:lnTo>
                        <a:lnTo>
                          <a:pt x="32" y="24"/>
                        </a:lnTo>
                        <a:lnTo>
                          <a:pt x="40" y="24"/>
                        </a:lnTo>
                        <a:lnTo>
                          <a:pt x="24" y="8"/>
                        </a:lnTo>
                        <a:lnTo>
                          <a:pt x="32" y="0"/>
                        </a:lnTo>
                        <a:lnTo>
                          <a:pt x="16" y="0"/>
                        </a:lnTo>
                        <a:lnTo>
                          <a:pt x="16" y="8"/>
                        </a:lnTo>
                        <a:lnTo>
                          <a:pt x="8" y="0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7" name="Freeform 21"/>
                  <p:cNvSpPr>
                    <a:spLocks/>
                  </p:cNvSpPr>
                  <p:nvPr/>
                </p:nvSpPr>
                <p:spPr bwMode="auto">
                  <a:xfrm>
                    <a:off x="4028" y="1928"/>
                    <a:ext cx="64" cy="24"/>
                  </a:xfrm>
                  <a:custGeom>
                    <a:avLst/>
                    <a:gdLst>
                      <a:gd name="T0" fmla="*/ 0 w 64"/>
                      <a:gd name="T1" fmla="*/ 16 h 24"/>
                      <a:gd name="T2" fmla="*/ 8 w 64"/>
                      <a:gd name="T3" fmla="*/ 24 h 24"/>
                      <a:gd name="T4" fmla="*/ 8 w 64"/>
                      <a:gd name="T5" fmla="*/ 8 h 24"/>
                      <a:gd name="T6" fmla="*/ 16 w 64"/>
                      <a:gd name="T7" fmla="*/ 0 h 24"/>
                      <a:gd name="T8" fmla="*/ 40 w 64"/>
                      <a:gd name="T9" fmla="*/ 0 h 24"/>
                      <a:gd name="T10" fmla="*/ 48 w 64"/>
                      <a:gd name="T11" fmla="*/ 0 h 24"/>
                      <a:gd name="T12" fmla="*/ 64 w 64"/>
                      <a:gd name="T13" fmla="*/ 0 h 24"/>
                      <a:gd name="T14" fmla="*/ 8 w 64"/>
                      <a:gd name="T15" fmla="*/ 0 h 24"/>
                      <a:gd name="T16" fmla="*/ 0 w 64"/>
                      <a:gd name="T17" fmla="*/ 8 h 24"/>
                      <a:gd name="T18" fmla="*/ 0 w 64"/>
                      <a:gd name="T19" fmla="*/ 16 h 2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4"/>
                      <a:gd name="T31" fmla="*/ 0 h 24"/>
                      <a:gd name="T32" fmla="*/ 64 w 64"/>
                      <a:gd name="T33" fmla="*/ 24 h 2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4" h="24">
                        <a:moveTo>
                          <a:pt x="0" y="16"/>
                        </a:moveTo>
                        <a:lnTo>
                          <a:pt x="8" y="24"/>
                        </a:lnTo>
                        <a:lnTo>
                          <a:pt x="8" y="8"/>
                        </a:lnTo>
                        <a:lnTo>
                          <a:pt x="16" y="0"/>
                        </a:lnTo>
                        <a:lnTo>
                          <a:pt x="40" y="0"/>
                        </a:lnTo>
                        <a:lnTo>
                          <a:pt x="48" y="0"/>
                        </a:lnTo>
                        <a:lnTo>
                          <a:pt x="64" y="0"/>
                        </a:lnTo>
                        <a:lnTo>
                          <a:pt x="8" y="0"/>
                        </a:lnTo>
                        <a:lnTo>
                          <a:pt x="0" y="8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8" name="Freeform 22"/>
                  <p:cNvSpPr>
                    <a:spLocks/>
                  </p:cNvSpPr>
                  <p:nvPr/>
                </p:nvSpPr>
                <p:spPr bwMode="auto">
                  <a:xfrm>
                    <a:off x="4348" y="1792"/>
                    <a:ext cx="40" cy="64"/>
                  </a:xfrm>
                  <a:custGeom>
                    <a:avLst/>
                    <a:gdLst>
                      <a:gd name="T0" fmla="*/ 0 w 40"/>
                      <a:gd name="T1" fmla="*/ 64 h 64"/>
                      <a:gd name="T2" fmla="*/ 8 w 40"/>
                      <a:gd name="T3" fmla="*/ 64 h 64"/>
                      <a:gd name="T4" fmla="*/ 24 w 40"/>
                      <a:gd name="T5" fmla="*/ 64 h 64"/>
                      <a:gd name="T6" fmla="*/ 24 w 40"/>
                      <a:gd name="T7" fmla="*/ 56 h 64"/>
                      <a:gd name="T8" fmla="*/ 40 w 40"/>
                      <a:gd name="T9" fmla="*/ 48 h 64"/>
                      <a:gd name="T10" fmla="*/ 40 w 40"/>
                      <a:gd name="T11" fmla="*/ 24 h 64"/>
                      <a:gd name="T12" fmla="*/ 32 w 40"/>
                      <a:gd name="T13" fmla="*/ 0 h 64"/>
                      <a:gd name="T14" fmla="*/ 24 w 40"/>
                      <a:gd name="T15" fmla="*/ 0 h 64"/>
                      <a:gd name="T16" fmla="*/ 32 w 40"/>
                      <a:gd name="T17" fmla="*/ 24 h 64"/>
                      <a:gd name="T18" fmla="*/ 16 w 40"/>
                      <a:gd name="T19" fmla="*/ 56 h 64"/>
                      <a:gd name="T20" fmla="*/ 0 w 40"/>
                      <a:gd name="T21" fmla="*/ 64 h 6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0"/>
                      <a:gd name="T34" fmla="*/ 0 h 64"/>
                      <a:gd name="T35" fmla="*/ 40 w 40"/>
                      <a:gd name="T36" fmla="*/ 64 h 6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0" h="64">
                        <a:moveTo>
                          <a:pt x="0" y="64"/>
                        </a:moveTo>
                        <a:lnTo>
                          <a:pt x="8" y="64"/>
                        </a:lnTo>
                        <a:lnTo>
                          <a:pt x="24" y="64"/>
                        </a:lnTo>
                        <a:lnTo>
                          <a:pt x="24" y="56"/>
                        </a:lnTo>
                        <a:lnTo>
                          <a:pt x="40" y="48"/>
                        </a:lnTo>
                        <a:lnTo>
                          <a:pt x="40" y="24"/>
                        </a:lnTo>
                        <a:lnTo>
                          <a:pt x="32" y="0"/>
                        </a:lnTo>
                        <a:lnTo>
                          <a:pt x="24" y="0"/>
                        </a:lnTo>
                        <a:lnTo>
                          <a:pt x="32" y="24"/>
                        </a:lnTo>
                        <a:lnTo>
                          <a:pt x="16" y="56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9" name="Freeform 23"/>
                  <p:cNvSpPr>
                    <a:spLocks/>
                  </p:cNvSpPr>
                  <p:nvPr/>
                </p:nvSpPr>
                <p:spPr bwMode="auto">
                  <a:xfrm>
                    <a:off x="3484" y="1712"/>
                    <a:ext cx="32" cy="24"/>
                  </a:xfrm>
                  <a:custGeom>
                    <a:avLst/>
                    <a:gdLst>
                      <a:gd name="T0" fmla="*/ 0 w 32"/>
                      <a:gd name="T1" fmla="*/ 8 h 24"/>
                      <a:gd name="T2" fmla="*/ 16 w 32"/>
                      <a:gd name="T3" fmla="*/ 24 h 24"/>
                      <a:gd name="T4" fmla="*/ 32 w 32"/>
                      <a:gd name="T5" fmla="*/ 16 h 24"/>
                      <a:gd name="T6" fmla="*/ 24 w 32"/>
                      <a:gd name="T7" fmla="*/ 8 h 24"/>
                      <a:gd name="T8" fmla="*/ 16 w 32"/>
                      <a:gd name="T9" fmla="*/ 0 h 24"/>
                      <a:gd name="T10" fmla="*/ 8 w 32"/>
                      <a:gd name="T11" fmla="*/ 0 h 24"/>
                      <a:gd name="T12" fmla="*/ 0 w 32"/>
                      <a:gd name="T13" fmla="*/ 8 h 2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"/>
                      <a:gd name="T23" fmla="*/ 32 w 32"/>
                      <a:gd name="T24" fmla="*/ 24 h 2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">
                        <a:moveTo>
                          <a:pt x="0" y="8"/>
                        </a:moveTo>
                        <a:lnTo>
                          <a:pt x="16" y="24"/>
                        </a:lnTo>
                        <a:lnTo>
                          <a:pt x="32" y="16"/>
                        </a:lnTo>
                        <a:lnTo>
                          <a:pt x="24" y="8"/>
                        </a:lnTo>
                        <a:lnTo>
                          <a:pt x="16" y="0"/>
                        </a:lnTo>
                        <a:lnTo>
                          <a:pt x="8" y="0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0" name="Freeform 24"/>
                  <p:cNvSpPr>
                    <a:spLocks/>
                  </p:cNvSpPr>
                  <p:nvPr/>
                </p:nvSpPr>
                <p:spPr bwMode="auto">
                  <a:xfrm>
                    <a:off x="3524" y="1696"/>
                    <a:ext cx="24" cy="24"/>
                  </a:xfrm>
                  <a:custGeom>
                    <a:avLst/>
                    <a:gdLst>
                      <a:gd name="T0" fmla="*/ 8 w 24"/>
                      <a:gd name="T1" fmla="*/ 16 h 24"/>
                      <a:gd name="T2" fmla="*/ 16 w 24"/>
                      <a:gd name="T3" fmla="*/ 16 h 24"/>
                      <a:gd name="T4" fmla="*/ 16 w 24"/>
                      <a:gd name="T5" fmla="*/ 24 h 24"/>
                      <a:gd name="T6" fmla="*/ 24 w 24"/>
                      <a:gd name="T7" fmla="*/ 24 h 24"/>
                      <a:gd name="T8" fmla="*/ 16 w 24"/>
                      <a:gd name="T9" fmla="*/ 8 h 24"/>
                      <a:gd name="T10" fmla="*/ 8 w 24"/>
                      <a:gd name="T11" fmla="*/ 0 h 24"/>
                      <a:gd name="T12" fmla="*/ 0 w 24"/>
                      <a:gd name="T13" fmla="*/ 0 h 24"/>
                      <a:gd name="T14" fmla="*/ 16 w 24"/>
                      <a:gd name="T15" fmla="*/ 8 h 24"/>
                      <a:gd name="T16" fmla="*/ 8 w 24"/>
                      <a:gd name="T17" fmla="*/ 8 h 24"/>
                      <a:gd name="T18" fmla="*/ 8 w 24"/>
                      <a:gd name="T19" fmla="*/ 16 h 2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4"/>
                      <a:gd name="T31" fmla="*/ 0 h 24"/>
                      <a:gd name="T32" fmla="*/ 24 w 24"/>
                      <a:gd name="T33" fmla="*/ 24 h 2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4" h="24">
                        <a:moveTo>
                          <a:pt x="8" y="16"/>
                        </a:moveTo>
                        <a:lnTo>
                          <a:pt x="16" y="16"/>
                        </a:lnTo>
                        <a:lnTo>
                          <a:pt x="16" y="24"/>
                        </a:lnTo>
                        <a:lnTo>
                          <a:pt x="24" y="24"/>
                        </a:lnTo>
                        <a:lnTo>
                          <a:pt x="16" y="8"/>
                        </a:lnTo>
                        <a:lnTo>
                          <a:pt x="8" y="0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lnTo>
                          <a:pt x="8" y="8"/>
                        </a:lnTo>
                        <a:lnTo>
                          <a:pt x="8" y="16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66" name="Group 25"/>
                <p:cNvGrpSpPr>
                  <a:grpSpLocks/>
                </p:cNvGrpSpPr>
                <p:nvPr/>
              </p:nvGrpSpPr>
              <p:grpSpPr bwMode="auto">
                <a:xfrm>
                  <a:off x="5143546" y="4295737"/>
                  <a:ext cx="639767" cy="795331"/>
                  <a:chOff x="3308" y="2416"/>
                  <a:chExt cx="296" cy="432"/>
                </a:xfrm>
                <a:grpFill/>
              </p:grpSpPr>
              <p:sp>
                <p:nvSpPr>
                  <p:cNvPr id="392" name="Freeform 26"/>
                  <p:cNvSpPr>
                    <a:spLocks/>
                  </p:cNvSpPr>
                  <p:nvPr/>
                </p:nvSpPr>
                <p:spPr bwMode="auto">
                  <a:xfrm>
                    <a:off x="3308" y="2416"/>
                    <a:ext cx="32" cy="24"/>
                  </a:xfrm>
                  <a:custGeom>
                    <a:avLst/>
                    <a:gdLst>
                      <a:gd name="T0" fmla="*/ 0 w 32"/>
                      <a:gd name="T1" fmla="*/ 0 h 24"/>
                      <a:gd name="T2" fmla="*/ 16 w 32"/>
                      <a:gd name="T3" fmla="*/ 24 h 24"/>
                      <a:gd name="T4" fmla="*/ 32 w 32"/>
                      <a:gd name="T5" fmla="*/ 16 h 24"/>
                      <a:gd name="T6" fmla="*/ 32 w 32"/>
                      <a:gd name="T7" fmla="*/ 8 h 24"/>
                      <a:gd name="T8" fmla="*/ 16 w 32"/>
                      <a:gd name="T9" fmla="*/ 8 h 24"/>
                      <a:gd name="T10" fmla="*/ 16 w 32"/>
                      <a:gd name="T11" fmla="*/ 0 h 24"/>
                      <a:gd name="T12" fmla="*/ 0 w 32"/>
                      <a:gd name="T13" fmla="*/ 0 h 2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2"/>
                      <a:gd name="T22" fmla="*/ 0 h 24"/>
                      <a:gd name="T23" fmla="*/ 32 w 32"/>
                      <a:gd name="T24" fmla="*/ 24 h 2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2" h="24">
                        <a:moveTo>
                          <a:pt x="0" y="0"/>
                        </a:moveTo>
                        <a:lnTo>
                          <a:pt x="16" y="24"/>
                        </a:lnTo>
                        <a:lnTo>
                          <a:pt x="32" y="16"/>
                        </a:lnTo>
                        <a:lnTo>
                          <a:pt x="32" y="8"/>
                        </a:lnTo>
                        <a:lnTo>
                          <a:pt x="16" y="8"/>
                        </a:lnTo>
                        <a:lnTo>
                          <a:pt x="1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3" name="Freeform 27"/>
                  <p:cNvSpPr>
                    <a:spLocks/>
                  </p:cNvSpPr>
                  <p:nvPr/>
                </p:nvSpPr>
                <p:spPr bwMode="auto">
                  <a:xfrm>
                    <a:off x="3556" y="2624"/>
                    <a:ext cx="40" cy="48"/>
                  </a:xfrm>
                  <a:custGeom>
                    <a:avLst/>
                    <a:gdLst>
                      <a:gd name="T0" fmla="*/ 0 w 40"/>
                      <a:gd name="T1" fmla="*/ 40 h 48"/>
                      <a:gd name="T2" fmla="*/ 8 w 40"/>
                      <a:gd name="T3" fmla="*/ 48 h 48"/>
                      <a:gd name="T4" fmla="*/ 8 w 40"/>
                      <a:gd name="T5" fmla="*/ 40 h 48"/>
                      <a:gd name="T6" fmla="*/ 24 w 40"/>
                      <a:gd name="T7" fmla="*/ 48 h 48"/>
                      <a:gd name="T8" fmla="*/ 32 w 40"/>
                      <a:gd name="T9" fmla="*/ 40 h 48"/>
                      <a:gd name="T10" fmla="*/ 24 w 40"/>
                      <a:gd name="T11" fmla="*/ 40 h 48"/>
                      <a:gd name="T12" fmla="*/ 40 w 40"/>
                      <a:gd name="T13" fmla="*/ 16 h 48"/>
                      <a:gd name="T14" fmla="*/ 32 w 40"/>
                      <a:gd name="T15" fmla="*/ 8 h 48"/>
                      <a:gd name="T16" fmla="*/ 24 w 40"/>
                      <a:gd name="T17" fmla="*/ 0 h 48"/>
                      <a:gd name="T18" fmla="*/ 8 w 40"/>
                      <a:gd name="T19" fmla="*/ 8 h 48"/>
                      <a:gd name="T20" fmla="*/ 0 w 40"/>
                      <a:gd name="T21" fmla="*/ 40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0"/>
                      <a:gd name="T34" fmla="*/ 0 h 48"/>
                      <a:gd name="T35" fmla="*/ 40 w 40"/>
                      <a:gd name="T36" fmla="*/ 48 h 4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0" h="48">
                        <a:moveTo>
                          <a:pt x="0" y="40"/>
                        </a:moveTo>
                        <a:lnTo>
                          <a:pt x="8" y="48"/>
                        </a:lnTo>
                        <a:lnTo>
                          <a:pt x="8" y="40"/>
                        </a:lnTo>
                        <a:lnTo>
                          <a:pt x="24" y="48"/>
                        </a:lnTo>
                        <a:lnTo>
                          <a:pt x="32" y="40"/>
                        </a:lnTo>
                        <a:lnTo>
                          <a:pt x="24" y="40"/>
                        </a:lnTo>
                        <a:lnTo>
                          <a:pt x="40" y="16"/>
                        </a:lnTo>
                        <a:lnTo>
                          <a:pt x="32" y="8"/>
                        </a:lnTo>
                        <a:lnTo>
                          <a:pt x="24" y="0"/>
                        </a:lnTo>
                        <a:lnTo>
                          <a:pt x="8" y="8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4" name="Freeform 28"/>
                  <p:cNvSpPr>
                    <a:spLocks/>
                  </p:cNvSpPr>
                  <p:nvPr/>
                </p:nvSpPr>
                <p:spPr bwMode="auto">
                  <a:xfrm>
                    <a:off x="3524" y="2680"/>
                    <a:ext cx="24" cy="80"/>
                  </a:xfrm>
                  <a:custGeom>
                    <a:avLst/>
                    <a:gdLst>
                      <a:gd name="T0" fmla="*/ 0 w 24"/>
                      <a:gd name="T1" fmla="*/ 40 h 80"/>
                      <a:gd name="T2" fmla="*/ 16 w 24"/>
                      <a:gd name="T3" fmla="*/ 64 h 80"/>
                      <a:gd name="T4" fmla="*/ 16 w 24"/>
                      <a:gd name="T5" fmla="*/ 80 h 80"/>
                      <a:gd name="T6" fmla="*/ 24 w 24"/>
                      <a:gd name="T7" fmla="*/ 80 h 80"/>
                      <a:gd name="T8" fmla="*/ 24 w 24"/>
                      <a:gd name="T9" fmla="*/ 56 h 80"/>
                      <a:gd name="T10" fmla="*/ 8 w 24"/>
                      <a:gd name="T11" fmla="*/ 48 h 80"/>
                      <a:gd name="T12" fmla="*/ 16 w 24"/>
                      <a:gd name="T13" fmla="*/ 40 h 80"/>
                      <a:gd name="T14" fmla="*/ 0 w 24"/>
                      <a:gd name="T15" fmla="*/ 0 h 80"/>
                      <a:gd name="T16" fmla="*/ 0 w 24"/>
                      <a:gd name="T17" fmla="*/ 8 h 80"/>
                      <a:gd name="T18" fmla="*/ 0 w 24"/>
                      <a:gd name="T19" fmla="*/ 40 h 8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4"/>
                      <a:gd name="T31" fmla="*/ 0 h 80"/>
                      <a:gd name="T32" fmla="*/ 24 w 24"/>
                      <a:gd name="T33" fmla="*/ 80 h 8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4" h="80">
                        <a:moveTo>
                          <a:pt x="0" y="40"/>
                        </a:moveTo>
                        <a:lnTo>
                          <a:pt x="16" y="64"/>
                        </a:lnTo>
                        <a:lnTo>
                          <a:pt x="16" y="80"/>
                        </a:lnTo>
                        <a:lnTo>
                          <a:pt x="24" y="80"/>
                        </a:lnTo>
                        <a:lnTo>
                          <a:pt x="24" y="56"/>
                        </a:lnTo>
                        <a:lnTo>
                          <a:pt x="8" y="48"/>
                        </a:lnTo>
                        <a:lnTo>
                          <a:pt x="16" y="40"/>
                        </a:ln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5" name="Freeform 29"/>
                  <p:cNvSpPr>
                    <a:spLocks/>
                  </p:cNvSpPr>
                  <p:nvPr/>
                </p:nvSpPr>
                <p:spPr bwMode="auto">
                  <a:xfrm>
                    <a:off x="3588" y="2776"/>
                    <a:ext cx="16" cy="72"/>
                  </a:xfrm>
                  <a:custGeom>
                    <a:avLst/>
                    <a:gdLst>
                      <a:gd name="T0" fmla="*/ 0 w 16"/>
                      <a:gd name="T1" fmla="*/ 40 h 72"/>
                      <a:gd name="T2" fmla="*/ 8 w 16"/>
                      <a:gd name="T3" fmla="*/ 56 h 72"/>
                      <a:gd name="T4" fmla="*/ 16 w 16"/>
                      <a:gd name="T5" fmla="*/ 72 h 72"/>
                      <a:gd name="T6" fmla="*/ 8 w 16"/>
                      <a:gd name="T7" fmla="*/ 48 h 72"/>
                      <a:gd name="T8" fmla="*/ 16 w 16"/>
                      <a:gd name="T9" fmla="*/ 32 h 72"/>
                      <a:gd name="T10" fmla="*/ 8 w 16"/>
                      <a:gd name="T11" fmla="*/ 8 h 72"/>
                      <a:gd name="T12" fmla="*/ 0 w 16"/>
                      <a:gd name="T13" fmla="*/ 0 h 72"/>
                      <a:gd name="T14" fmla="*/ 8 w 16"/>
                      <a:gd name="T15" fmla="*/ 32 h 72"/>
                      <a:gd name="T16" fmla="*/ 0 w 16"/>
                      <a:gd name="T17" fmla="*/ 40 h 7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72"/>
                      <a:gd name="T29" fmla="*/ 16 w 16"/>
                      <a:gd name="T30" fmla="*/ 72 h 7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72">
                        <a:moveTo>
                          <a:pt x="0" y="40"/>
                        </a:moveTo>
                        <a:lnTo>
                          <a:pt x="8" y="56"/>
                        </a:lnTo>
                        <a:lnTo>
                          <a:pt x="16" y="72"/>
                        </a:lnTo>
                        <a:lnTo>
                          <a:pt x="8" y="48"/>
                        </a:lnTo>
                        <a:lnTo>
                          <a:pt x="16" y="32"/>
                        </a:lnTo>
                        <a:lnTo>
                          <a:pt x="8" y="8"/>
                        </a:lnTo>
                        <a:lnTo>
                          <a:pt x="0" y="0"/>
                        </a:lnTo>
                        <a:lnTo>
                          <a:pt x="8" y="3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67" name="Freeform 30"/>
                <p:cNvSpPr>
                  <a:spLocks/>
                </p:cNvSpPr>
                <p:nvPr/>
              </p:nvSpPr>
              <p:spPr bwMode="auto">
                <a:xfrm>
                  <a:off x="4348163" y="4338638"/>
                  <a:ext cx="207963" cy="147638"/>
                </a:xfrm>
                <a:custGeom>
                  <a:avLst/>
                  <a:gdLst>
                    <a:gd name="T0" fmla="*/ 173303 w 96"/>
                    <a:gd name="T1" fmla="*/ 147638 h 80"/>
                    <a:gd name="T2" fmla="*/ 190633 w 96"/>
                    <a:gd name="T3" fmla="*/ 132874 h 80"/>
                    <a:gd name="T4" fmla="*/ 190633 w 96"/>
                    <a:gd name="T5" fmla="*/ 118110 h 80"/>
                    <a:gd name="T6" fmla="*/ 207963 w 96"/>
                    <a:gd name="T7" fmla="*/ 118110 h 80"/>
                    <a:gd name="T8" fmla="*/ 190633 w 96"/>
                    <a:gd name="T9" fmla="*/ 88583 h 80"/>
                    <a:gd name="T10" fmla="*/ 190633 w 96"/>
                    <a:gd name="T11" fmla="*/ 59055 h 80"/>
                    <a:gd name="T12" fmla="*/ 155972 w 96"/>
                    <a:gd name="T13" fmla="*/ 0 h 80"/>
                    <a:gd name="T14" fmla="*/ 121312 w 96"/>
                    <a:gd name="T15" fmla="*/ 14764 h 80"/>
                    <a:gd name="T16" fmla="*/ 103982 w 96"/>
                    <a:gd name="T17" fmla="*/ 0 h 80"/>
                    <a:gd name="T18" fmla="*/ 34661 w 96"/>
                    <a:gd name="T19" fmla="*/ 0 h 80"/>
                    <a:gd name="T20" fmla="*/ 34661 w 96"/>
                    <a:gd name="T21" fmla="*/ 29528 h 80"/>
                    <a:gd name="T22" fmla="*/ 0 w 96"/>
                    <a:gd name="T23" fmla="*/ 29528 h 80"/>
                    <a:gd name="T24" fmla="*/ 0 w 96"/>
                    <a:gd name="T25" fmla="*/ 44291 h 80"/>
                    <a:gd name="T26" fmla="*/ 34661 w 96"/>
                    <a:gd name="T27" fmla="*/ 88583 h 80"/>
                    <a:gd name="T28" fmla="*/ 69321 w 96"/>
                    <a:gd name="T29" fmla="*/ 73819 h 80"/>
                    <a:gd name="T30" fmla="*/ 103982 w 96"/>
                    <a:gd name="T31" fmla="*/ 73819 h 80"/>
                    <a:gd name="T32" fmla="*/ 121312 w 96"/>
                    <a:gd name="T33" fmla="*/ 103347 h 80"/>
                    <a:gd name="T34" fmla="*/ 121312 w 96"/>
                    <a:gd name="T35" fmla="*/ 118110 h 80"/>
                    <a:gd name="T36" fmla="*/ 138642 w 96"/>
                    <a:gd name="T37" fmla="*/ 118110 h 80"/>
                    <a:gd name="T38" fmla="*/ 155972 w 96"/>
                    <a:gd name="T39" fmla="*/ 147638 h 80"/>
                    <a:gd name="T40" fmla="*/ 173303 w 96"/>
                    <a:gd name="T41" fmla="*/ 147638 h 8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6"/>
                    <a:gd name="T64" fmla="*/ 0 h 80"/>
                    <a:gd name="T65" fmla="*/ 96 w 96"/>
                    <a:gd name="T66" fmla="*/ 80 h 8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6" h="80">
                      <a:moveTo>
                        <a:pt x="80" y="80"/>
                      </a:moveTo>
                      <a:lnTo>
                        <a:pt x="88" y="72"/>
                      </a:lnTo>
                      <a:lnTo>
                        <a:pt x="88" y="64"/>
                      </a:lnTo>
                      <a:lnTo>
                        <a:pt x="96" y="64"/>
                      </a:lnTo>
                      <a:lnTo>
                        <a:pt x="88" y="48"/>
                      </a:lnTo>
                      <a:lnTo>
                        <a:pt x="88" y="32"/>
                      </a:lnTo>
                      <a:lnTo>
                        <a:pt x="72" y="0"/>
                      </a:lnTo>
                      <a:lnTo>
                        <a:pt x="56" y="8"/>
                      </a:lnTo>
                      <a:lnTo>
                        <a:pt x="48" y="0"/>
                      </a:ln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16" y="48"/>
                      </a:lnTo>
                      <a:lnTo>
                        <a:pt x="32" y="40"/>
                      </a:lnTo>
                      <a:lnTo>
                        <a:pt x="48" y="40"/>
                      </a:lnTo>
                      <a:lnTo>
                        <a:pt x="56" y="56"/>
                      </a:lnTo>
                      <a:lnTo>
                        <a:pt x="56" y="64"/>
                      </a:lnTo>
                      <a:lnTo>
                        <a:pt x="64" y="64"/>
                      </a:lnTo>
                      <a:lnTo>
                        <a:pt x="72" y="80"/>
                      </a:lnTo>
                      <a:lnTo>
                        <a:pt x="80" y="8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Freeform 31"/>
                <p:cNvSpPr>
                  <a:spLocks/>
                </p:cNvSpPr>
                <p:nvPr/>
              </p:nvSpPr>
              <p:spPr bwMode="auto">
                <a:xfrm>
                  <a:off x="5126038" y="4546601"/>
                  <a:ext cx="554038" cy="515938"/>
                </a:xfrm>
                <a:custGeom>
                  <a:avLst/>
                  <a:gdLst>
                    <a:gd name="T0" fmla="*/ 311646 w 256"/>
                    <a:gd name="T1" fmla="*/ 14741 h 280"/>
                    <a:gd name="T2" fmla="*/ 294333 w 256"/>
                    <a:gd name="T3" fmla="*/ 29482 h 280"/>
                    <a:gd name="T4" fmla="*/ 242392 w 256"/>
                    <a:gd name="T5" fmla="*/ 14741 h 280"/>
                    <a:gd name="T6" fmla="*/ 225078 w 256"/>
                    <a:gd name="T7" fmla="*/ 0 h 280"/>
                    <a:gd name="T8" fmla="*/ 207764 w 256"/>
                    <a:gd name="T9" fmla="*/ 0 h 280"/>
                    <a:gd name="T10" fmla="*/ 190451 w 256"/>
                    <a:gd name="T11" fmla="*/ 44223 h 280"/>
                    <a:gd name="T12" fmla="*/ 173137 w 256"/>
                    <a:gd name="T13" fmla="*/ 88447 h 280"/>
                    <a:gd name="T14" fmla="*/ 155823 w 256"/>
                    <a:gd name="T15" fmla="*/ 162152 h 280"/>
                    <a:gd name="T16" fmla="*/ 121196 w 256"/>
                    <a:gd name="T17" fmla="*/ 206375 h 280"/>
                    <a:gd name="T18" fmla="*/ 103882 w 256"/>
                    <a:gd name="T19" fmla="*/ 250598 h 280"/>
                    <a:gd name="T20" fmla="*/ 69255 w 256"/>
                    <a:gd name="T21" fmla="*/ 280081 h 280"/>
                    <a:gd name="T22" fmla="*/ 51941 w 256"/>
                    <a:gd name="T23" fmla="*/ 265340 h 280"/>
                    <a:gd name="T24" fmla="*/ 34627 w 256"/>
                    <a:gd name="T25" fmla="*/ 280081 h 280"/>
                    <a:gd name="T26" fmla="*/ 17314 w 256"/>
                    <a:gd name="T27" fmla="*/ 280081 h 280"/>
                    <a:gd name="T28" fmla="*/ 0 w 256"/>
                    <a:gd name="T29" fmla="*/ 280081 h 280"/>
                    <a:gd name="T30" fmla="*/ 0 w 256"/>
                    <a:gd name="T31" fmla="*/ 309563 h 280"/>
                    <a:gd name="T32" fmla="*/ 0 w 256"/>
                    <a:gd name="T33" fmla="*/ 324304 h 280"/>
                    <a:gd name="T34" fmla="*/ 34627 w 256"/>
                    <a:gd name="T35" fmla="*/ 309563 h 280"/>
                    <a:gd name="T36" fmla="*/ 103882 w 256"/>
                    <a:gd name="T37" fmla="*/ 309563 h 280"/>
                    <a:gd name="T38" fmla="*/ 121196 w 256"/>
                    <a:gd name="T39" fmla="*/ 309563 h 280"/>
                    <a:gd name="T40" fmla="*/ 138510 w 256"/>
                    <a:gd name="T41" fmla="*/ 353786 h 280"/>
                    <a:gd name="T42" fmla="*/ 155823 w 256"/>
                    <a:gd name="T43" fmla="*/ 368527 h 280"/>
                    <a:gd name="T44" fmla="*/ 207764 w 256"/>
                    <a:gd name="T45" fmla="*/ 368527 h 280"/>
                    <a:gd name="T46" fmla="*/ 207764 w 256"/>
                    <a:gd name="T47" fmla="*/ 339045 h 280"/>
                    <a:gd name="T48" fmla="*/ 242392 w 256"/>
                    <a:gd name="T49" fmla="*/ 339045 h 280"/>
                    <a:gd name="T50" fmla="*/ 277019 w 256"/>
                    <a:gd name="T51" fmla="*/ 353786 h 280"/>
                    <a:gd name="T52" fmla="*/ 277019 w 256"/>
                    <a:gd name="T53" fmla="*/ 412750 h 280"/>
                    <a:gd name="T54" fmla="*/ 294333 w 256"/>
                    <a:gd name="T55" fmla="*/ 442232 h 280"/>
                    <a:gd name="T56" fmla="*/ 277019 w 256"/>
                    <a:gd name="T57" fmla="*/ 456974 h 280"/>
                    <a:gd name="T58" fmla="*/ 346274 w 256"/>
                    <a:gd name="T59" fmla="*/ 442232 h 280"/>
                    <a:gd name="T60" fmla="*/ 398215 w 256"/>
                    <a:gd name="T61" fmla="*/ 471715 h 280"/>
                    <a:gd name="T62" fmla="*/ 415528 w 256"/>
                    <a:gd name="T63" fmla="*/ 471715 h 280"/>
                    <a:gd name="T64" fmla="*/ 467469 w 256"/>
                    <a:gd name="T65" fmla="*/ 501197 h 280"/>
                    <a:gd name="T66" fmla="*/ 502097 w 256"/>
                    <a:gd name="T67" fmla="*/ 515938 h 280"/>
                    <a:gd name="T68" fmla="*/ 502097 w 256"/>
                    <a:gd name="T69" fmla="*/ 486456 h 280"/>
                    <a:gd name="T70" fmla="*/ 484783 w 256"/>
                    <a:gd name="T71" fmla="*/ 486456 h 280"/>
                    <a:gd name="T72" fmla="*/ 467469 w 256"/>
                    <a:gd name="T73" fmla="*/ 471715 h 280"/>
                    <a:gd name="T74" fmla="*/ 484783 w 256"/>
                    <a:gd name="T75" fmla="*/ 398009 h 280"/>
                    <a:gd name="T76" fmla="*/ 484783 w 256"/>
                    <a:gd name="T77" fmla="*/ 383268 h 280"/>
                    <a:gd name="T78" fmla="*/ 519411 w 256"/>
                    <a:gd name="T79" fmla="*/ 368527 h 280"/>
                    <a:gd name="T80" fmla="*/ 536724 w 256"/>
                    <a:gd name="T81" fmla="*/ 368527 h 280"/>
                    <a:gd name="T82" fmla="*/ 502097 w 256"/>
                    <a:gd name="T83" fmla="*/ 324304 h 280"/>
                    <a:gd name="T84" fmla="*/ 502097 w 256"/>
                    <a:gd name="T85" fmla="*/ 265340 h 280"/>
                    <a:gd name="T86" fmla="*/ 502097 w 256"/>
                    <a:gd name="T87" fmla="*/ 235857 h 280"/>
                    <a:gd name="T88" fmla="*/ 484783 w 256"/>
                    <a:gd name="T89" fmla="*/ 221116 h 280"/>
                    <a:gd name="T90" fmla="*/ 484783 w 256"/>
                    <a:gd name="T91" fmla="*/ 206375 h 280"/>
                    <a:gd name="T92" fmla="*/ 502097 w 256"/>
                    <a:gd name="T93" fmla="*/ 176893 h 280"/>
                    <a:gd name="T94" fmla="*/ 519411 w 256"/>
                    <a:gd name="T95" fmla="*/ 132670 h 280"/>
                    <a:gd name="T96" fmla="*/ 536724 w 256"/>
                    <a:gd name="T97" fmla="*/ 103188 h 280"/>
                    <a:gd name="T98" fmla="*/ 554038 w 256"/>
                    <a:gd name="T99" fmla="*/ 88447 h 280"/>
                    <a:gd name="T100" fmla="*/ 536724 w 256"/>
                    <a:gd name="T101" fmla="*/ 73705 h 280"/>
                    <a:gd name="T102" fmla="*/ 536724 w 256"/>
                    <a:gd name="T103" fmla="*/ 44223 h 280"/>
                    <a:gd name="T104" fmla="*/ 502097 w 256"/>
                    <a:gd name="T105" fmla="*/ 14741 h 280"/>
                    <a:gd name="T106" fmla="*/ 467469 w 256"/>
                    <a:gd name="T107" fmla="*/ 14741 h 280"/>
                    <a:gd name="T108" fmla="*/ 450156 w 256"/>
                    <a:gd name="T109" fmla="*/ 0 h 280"/>
                    <a:gd name="T110" fmla="*/ 311646 w 256"/>
                    <a:gd name="T111" fmla="*/ 14741 h 28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56"/>
                    <a:gd name="T169" fmla="*/ 0 h 280"/>
                    <a:gd name="T170" fmla="*/ 256 w 256"/>
                    <a:gd name="T171" fmla="*/ 280 h 28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56" h="280">
                      <a:moveTo>
                        <a:pt x="144" y="8"/>
                      </a:moveTo>
                      <a:lnTo>
                        <a:pt x="136" y="16"/>
                      </a:lnTo>
                      <a:lnTo>
                        <a:pt x="112" y="8"/>
                      </a:lnTo>
                      <a:lnTo>
                        <a:pt x="104" y="0"/>
                      </a:lnTo>
                      <a:lnTo>
                        <a:pt x="96" y="0"/>
                      </a:lnTo>
                      <a:lnTo>
                        <a:pt x="88" y="24"/>
                      </a:lnTo>
                      <a:lnTo>
                        <a:pt x="80" y="48"/>
                      </a:lnTo>
                      <a:lnTo>
                        <a:pt x="72" y="88"/>
                      </a:lnTo>
                      <a:lnTo>
                        <a:pt x="56" y="112"/>
                      </a:lnTo>
                      <a:lnTo>
                        <a:pt x="48" y="136"/>
                      </a:lnTo>
                      <a:lnTo>
                        <a:pt x="32" y="152"/>
                      </a:lnTo>
                      <a:lnTo>
                        <a:pt x="24" y="144"/>
                      </a:lnTo>
                      <a:lnTo>
                        <a:pt x="16" y="152"/>
                      </a:lnTo>
                      <a:lnTo>
                        <a:pt x="8" y="152"/>
                      </a:lnTo>
                      <a:lnTo>
                        <a:pt x="0" y="152"/>
                      </a:lnTo>
                      <a:lnTo>
                        <a:pt x="0" y="168"/>
                      </a:lnTo>
                      <a:lnTo>
                        <a:pt x="0" y="176"/>
                      </a:lnTo>
                      <a:lnTo>
                        <a:pt x="16" y="168"/>
                      </a:lnTo>
                      <a:lnTo>
                        <a:pt x="48" y="168"/>
                      </a:lnTo>
                      <a:lnTo>
                        <a:pt x="56" y="168"/>
                      </a:lnTo>
                      <a:lnTo>
                        <a:pt x="64" y="192"/>
                      </a:lnTo>
                      <a:lnTo>
                        <a:pt x="72" y="200"/>
                      </a:lnTo>
                      <a:lnTo>
                        <a:pt x="96" y="200"/>
                      </a:lnTo>
                      <a:lnTo>
                        <a:pt x="96" y="184"/>
                      </a:lnTo>
                      <a:lnTo>
                        <a:pt x="112" y="184"/>
                      </a:lnTo>
                      <a:lnTo>
                        <a:pt x="128" y="192"/>
                      </a:lnTo>
                      <a:lnTo>
                        <a:pt x="128" y="224"/>
                      </a:lnTo>
                      <a:lnTo>
                        <a:pt x="136" y="240"/>
                      </a:lnTo>
                      <a:lnTo>
                        <a:pt x="128" y="248"/>
                      </a:lnTo>
                      <a:lnTo>
                        <a:pt x="160" y="240"/>
                      </a:lnTo>
                      <a:lnTo>
                        <a:pt x="184" y="256"/>
                      </a:lnTo>
                      <a:lnTo>
                        <a:pt x="192" y="256"/>
                      </a:lnTo>
                      <a:lnTo>
                        <a:pt x="216" y="272"/>
                      </a:lnTo>
                      <a:lnTo>
                        <a:pt x="232" y="280"/>
                      </a:lnTo>
                      <a:lnTo>
                        <a:pt x="232" y="264"/>
                      </a:lnTo>
                      <a:lnTo>
                        <a:pt x="224" y="264"/>
                      </a:lnTo>
                      <a:lnTo>
                        <a:pt x="216" y="256"/>
                      </a:lnTo>
                      <a:lnTo>
                        <a:pt x="224" y="216"/>
                      </a:lnTo>
                      <a:lnTo>
                        <a:pt x="224" y="208"/>
                      </a:lnTo>
                      <a:lnTo>
                        <a:pt x="240" y="200"/>
                      </a:lnTo>
                      <a:lnTo>
                        <a:pt x="248" y="200"/>
                      </a:lnTo>
                      <a:lnTo>
                        <a:pt x="232" y="176"/>
                      </a:lnTo>
                      <a:lnTo>
                        <a:pt x="232" y="144"/>
                      </a:lnTo>
                      <a:lnTo>
                        <a:pt x="232" y="128"/>
                      </a:lnTo>
                      <a:lnTo>
                        <a:pt x="224" y="120"/>
                      </a:lnTo>
                      <a:lnTo>
                        <a:pt x="224" y="112"/>
                      </a:lnTo>
                      <a:lnTo>
                        <a:pt x="232" y="96"/>
                      </a:lnTo>
                      <a:lnTo>
                        <a:pt x="240" y="72"/>
                      </a:lnTo>
                      <a:lnTo>
                        <a:pt x="248" y="56"/>
                      </a:lnTo>
                      <a:lnTo>
                        <a:pt x="256" y="48"/>
                      </a:lnTo>
                      <a:lnTo>
                        <a:pt x="248" y="40"/>
                      </a:lnTo>
                      <a:lnTo>
                        <a:pt x="248" y="24"/>
                      </a:lnTo>
                      <a:lnTo>
                        <a:pt x="232" y="8"/>
                      </a:lnTo>
                      <a:lnTo>
                        <a:pt x="216" y="8"/>
                      </a:lnTo>
                      <a:lnTo>
                        <a:pt x="208" y="0"/>
                      </a:lnTo>
                      <a:lnTo>
                        <a:pt x="144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Freeform 32"/>
                <p:cNvSpPr>
                  <a:spLocks/>
                </p:cNvSpPr>
                <p:nvPr/>
              </p:nvSpPr>
              <p:spPr bwMode="auto">
                <a:xfrm>
                  <a:off x="5195888" y="4383088"/>
                  <a:ext cx="379413" cy="222250"/>
                </a:xfrm>
                <a:custGeom>
                  <a:avLst/>
                  <a:gdLst>
                    <a:gd name="T0" fmla="*/ 0 w 176"/>
                    <a:gd name="T1" fmla="*/ 177800 h 120"/>
                    <a:gd name="T2" fmla="*/ 0 w 176"/>
                    <a:gd name="T3" fmla="*/ 148167 h 120"/>
                    <a:gd name="T4" fmla="*/ 17246 w 176"/>
                    <a:gd name="T5" fmla="*/ 103717 h 120"/>
                    <a:gd name="T6" fmla="*/ 103476 w 176"/>
                    <a:gd name="T7" fmla="*/ 88900 h 120"/>
                    <a:gd name="T8" fmla="*/ 120722 w 176"/>
                    <a:gd name="T9" fmla="*/ 74083 h 120"/>
                    <a:gd name="T10" fmla="*/ 120722 w 176"/>
                    <a:gd name="T11" fmla="*/ 59267 h 120"/>
                    <a:gd name="T12" fmla="*/ 172460 w 176"/>
                    <a:gd name="T13" fmla="*/ 44450 h 120"/>
                    <a:gd name="T14" fmla="*/ 206953 w 176"/>
                    <a:gd name="T15" fmla="*/ 14817 h 120"/>
                    <a:gd name="T16" fmla="*/ 224199 w 176"/>
                    <a:gd name="T17" fmla="*/ 0 h 120"/>
                    <a:gd name="T18" fmla="*/ 258691 w 176"/>
                    <a:gd name="T19" fmla="*/ 29633 h 120"/>
                    <a:gd name="T20" fmla="*/ 258691 w 176"/>
                    <a:gd name="T21" fmla="*/ 59267 h 120"/>
                    <a:gd name="T22" fmla="*/ 293183 w 176"/>
                    <a:gd name="T23" fmla="*/ 74083 h 120"/>
                    <a:gd name="T24" fmla="*/ 379413 w 176"/>
                    <a:gd name="T25" fmla="*/ 162983 h 120"/>
                    <a:gd name="T26" fmla="*/ 241445 w 176"/>
                    <a:gd name="T27" fmla="*/ 177800 h 120"/>
                    <a:gd name="T28" fmla="*/ 224199 w 176"/>
                    <a:gd name="T29" fmla="*/ 192617 h 120"/>
                    <a:gd name="T30" fmla="*/ 172460 w 176"/>
                    <a:gd name="T31" fmla="*/ 177800 h 120"/>
                    <a:gd name="T32" fmla="*/ 155214 w 176"/>
                    <a:gd name="T33" fmla="*/ 162983 h 120"/>
                    <a:gd name="T34" fmla="*/ 137968 w 176"/>
                    <a:gd name="T35" fmla="*/ 162983 h 120"/>
                    <a:gd name="T36" fmla="*/ 120722 w 176"/>
                    <a:gd name="T37" fmla="*/ 207433 h 120"/>
                    <a:gd name="T38" fmla="*/ 86230 w 176"/>
                    <a:gd name="T39" fmla="*/ 207433 h 120"/>
                    <a:gd name="T40" fmla="*/ 68984 w 176"/>
                    <a:gd name="T41" fmla="*/ 207433 h 120"/>
                    <a:gd name="T42" fmla="*/ 51738 w 176"/>
                    <a:gd name="T43" fmla="*/ 207433 h 120"/>
                    <a:gd name="T44" fmla="*/ 34492 w 176"/>
                    <a:gd name="T45" fmla="*/ 222250 h 120"/>
                    <a:gd name="T46" fmla="*/ 0 w 176"/>
                    <a:gd name="T47" fmla="*/ 177800 h 1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76"/>
                    <a:gd name="T73" fmla="*/ 0 h 120"/>
                    <a:gd name="T74" fmla="*/ 176 w 176"/>
                    <a:gd name="T75" fmla="*/ 120 h 12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76" h="120">
                      <a:moveTo>
                        <a:pt x="0" y="96"/>
                      </a:moveTo>
                      <a:lnTo>
                        <a:pt x="0" y="80"/>
                      </a:lnTo>
                      <a:lnTo>
                        <a:pt x="8" y="56"/>
                      </a:lnTo>
                      <a:lnTo>
                        <a:pt x="48" y="48"/>
                      </a:lnTo>
                      <a:lnTo>
                        <a:pt x="56" y="40"/>
                      </a:lnTo>
                      <a:lnTo>
                        <a:pt x="56" y="32"/>
                      </a:lnTo>
                      <a:lnTo>
                        <a:pt x="80" y="24"/>
                      </a:lnTo>
                      <a:lnTo>
                        <a:pt x="96" y="8"/>
                      </a:lnTo>
                      <a:lnTo>
                        <a:pt x="104" y="0"/>
                      </a:lnTo>
                      <a:lnTo>
                        <a:pt x="120" y="16"/>
                      </a:lnTo>
                      <a:lnTo>
                        <a:pt x="120" y="32"/>
                      </a:lnTo>
                      <a:lnTo>
                        <a:pt x="136" y="40"/>
                      </a:lnTo>
                      <a:lnTo>
                        <a:pt x="176" y="88"/>
                      </a:lnTo>
                      <a:lnTo>
                        <a:pt x="112" y="96"/>
                      </a:lnTo>
                      <a:lnTo>
                        <a:pt x="104" y="104"/>
                      </a:lnTo>
                      <a:lnTo>
                        <a:pt x="80" y="96"/>
                      </a:lnTo>
                      <a:lnTo>
                        <a:pt x="72" y="88"/>
                      </a:lnTo>
                      <a:lnTo>
                        <a:pt x="64" y="88"/>
                      </a:lnTo>
                      <a:lnTo>
                        <a:pt x="56" y="112"/>
                      </a:lnTo>
                      <a:lnTo>
                        <a:pt x="40" y="112"/>
                      </a:lnTo>
                      <a:lnTo>
                        <a:pt x="32" y="112"/>
                      </a:lnTo>
                      <a:lnTo>
                        <a:pt x="24" y="112"/>
                      </a:lnTo>
                      <a:lnTo>
                        <a:pt x="16" y="120"/>
                      </a:lnTo>
                      <a:lnTo>
                        <a:pt x="0" y="9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Freeform 33"/>
                <p:cNvSpPr>
                  <a:spLocks/>
                </p:cNvSpPr>
                <p:nvPr/>
              </p:nvSpPr>
              <p:spPr bwMode="auto">
                <a:xfrm>
                  <a:off x="5730876" y="4279901"/>
                  <a:ext cx="415925" cy="309563"/>
                </a:xfrm>
                <a:custGeom>
                  <a:avLst/>
                  <a:gdLst>
                    <a:gd name="T0" fmla="*/ 259953 w 192"/>
                    <a:gd name="T1" fmla="*/ 73705 h 168"/>
                    <a:gd name="T2" fmla="*/ 242623 w 192"/>
                    <a:gd name="T3" fmla="*/ 103188 h 168"/>
                    <a:gd name="T4" fmla="*/ 277283 w 192"/>
                    <a:gd name="T5" fmla="*/ 103188 h 168"/>
                    <a:gd name="T6" fmla="*/ 277283 w 192"/>
                    <a:gd name="T7" fmla="*/ 117929 h 168"/>
                    <a:gd name="T8" fmla="*/ 311944 w 192"/>
                    <a:gd name="T9" fmla="*/ 162152 h 168"/>
                    <a:gd name="T10" fmla="*/ 398595 w 192"/>
                    <a:gd name="T11" fmla="*/ 191634 h 168"/>
                    <a:gd name="T12" fmla="*/ 415925 w 192"/>
                    <a:gd name="T13" fmla="*/ 191634 h 168"/>
                    <a:gd name="T14" fmla="*/ 346604 w 192"/>
                    <a:gd name="T15" fmla="*/ 265340 h 168"/>
                    <a:gd name="T16" fmla="*/ 294614 w 192"/>
                    <a:gd name="T17" fmla="*/ 280081 h 168"/>
                    <a:gd name="T18" fmla="*/ 242623 w 192"/>
                    <a:gd name="T19" fmla="*/ 294822 h 168"/>
                    <a:gd name="T20" fmla="*/ 225293 w 192"/>
                    <a:gd name="T21" fmla="*/ 294822 h 168"/>
                    <a:gd name="T22" fmla="*/ 173302 w 192"/>
                    <a:gd name="T23" fmla="*/ 309563 h 168"/>
                    <a:gd name="T24" fmla="*/ 138642 w 192"/>
                    <a:gd name="T25" fmla="*/ 309563 h 168"/>
                    <a:gd name="T26" fmla="*/ 103981 w 192"/>
                    <a:gd name="T27" fmla="*/ 280081 h 168"/>
                    <a:gd name="T28" fmla="*/ 69321 w 192"/>
                    <a:gd name="T29" fmla="*/ 280081 h 168"/>
                    <a:gd name="T30" fmla="*/ 69321 w 192"/>
                    <a:gd name="T31" fmla="*/ 265340 h 168"/>
                    <a:gd name="T32" fmla="*/ 51991 w 192"/>
                    <a:gd name="T33" fmla="*/ 250599 h 168"/>
                    <a:gd name="T34" fmla="*/ 17330 w 192"/>
                    <a:gd name="T35" fmla="*/ 206375 h 168"/>
                    <a:gd name="T36" fmla="*/ 0 w 192"/>
                    <a:gd name="T37" fmla="*/ 191634 h 168"/>
                    <a:gd name="T38" fmla="*/ 0 w 192"/>
                    <a:gd name="T39" fmla="*/ 176893 h 168"/>
                    <a:gd name="T40" fmla="*/ 17330 w 192"/>
                    <a:gd name="T41" fmla="*/ 176893 h 168"/>
                    <a:gd name="T42" fmla="*/ 34660 w 192"/>
                    <a:gd name="T43" fmla="*/ 117929 h 168"/>
                    <a:gd name="T44" fmla="*/ 86651 w 192"/>
                    <a:gd name="T45" fmla="*/ 44223 h 168"/>
                    <a:gd name="T46" fmla="*/ 86651 w 192"/>
                    <a:gd name="T47" fmla="*/ 14741 h 168"/>
                    <a:gd name="T48" fmla="*/ 103981 w 192"/>
                    <a:gd name="T49" fmla="*/ 14741 h 168"/>
                    <a:gd name="T50" fmla="*/ 121311 w 192"/>
                    <a:gd name="T51" fmla="*/ 14741 h 168"/>
                    <a:gd name="T52" fmla="*/ 121311 w 192"/>
                    <a:gd name="T53" fmla="*/ 0 h 168"/>
                    <a:gd name="T54" fmla="*/ 138642 w 192"/>
                    <a:gd name="T55" fmla="*/ 14741 h 168"/>
                    <a:gd name="T56" fmla="*/ 155972 w 192"/>
                    <a:gd name="T57" fmla="*/ 0 h 168"/>
                    <a:gd name="T58" fmla="*/ 190632 w 192"/>
                    <a:gd name="T59" fmla="*/ 14741 h 168"/>
                    <a:gd name="T60" fmla="*/ 259953 w 192"/>
                    <a:gd name="T61" fmla="*/ 73705 h 16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92"/>
                    <a:gd name="T94" fmla="*/ 0 h 168"/>
                    <a:gd name="T95" fmla="*/ 192 w 192"/>
                    <a:gd name="T96" fmla="*/ 168 h 168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92" h="168">
                      <a:moveTo>
                        <a:pt x="120" y="40"/>
                      </a:moveTo>
                      <a:lnTo>
                        <a:pt x="112" y="56"/>
                      </a:lnTo>
                      <a:lnTo>
                        <a:pt x="128" y="56"/>
                      </a:lnTo>
                      <a:lnTo>
                        <a:pt x="128" y="64"/>
                      </a:lnTo>
                      <a:lnTo>
                        <a:pt x="144" y="88"/>
                      </a:lnTo>
                      <a:lnTo>
                        <a:pt x="184" y="104"/>
                      </a:lnTo>
                      <a:lnTo>
                        <a:pt x="192" y="104"/>
                      </a:lnTo>
                      <a:lnTo>
                        <a:pt x="160" y="144"/>
                      </a:lnTo>
                      <a:lnTo>
                        <a:pt x="136" y="152"/>
                      </a:lnTo>
                      <a:lnTo>
                        <a:pt x="112" y="160"/>
                      </a:lnTo>
                      <a:lnTo>
                        <a:pt x="104" y="160"/>
                      </a:lnTo>
                      <a:lnTo>
                        <a:pt x="80" y="168"/>
                      </a:lnTo>
                      <a:lnTo>
                        <a:pt x="64" y="168"/>
                      </a:lnTo>
                      <a:lnTo>
                        <a:pt x="48" y="152"/>
                      </a:lnTo>
                      <a:lnTo>
                        <a:pt x="32" y="152"/>
                      </a:lnTo>
                      <a:lnTo>
                        <a:pt x="32" y="144"/>
                      </a:lnTo>
                      <a:lnTo>
                        <a:pt x="24" y="136"/>
                      </a:lnTo>
                      <a:lnTo>
                        <a:pt x="8" y="112"/>
                      </a:lnTo>
                      <a:lnTo>
                        <a:pt x="0" y="104"/>
                      </a:lnTo>
                      <a:lnTo>
                        <a:pt x="0" y="96"/>
                      </a:lnTo>
                      <a:lnTo>
                        <a:pt x="8" y="96"/>
                      </a:lnTo>
                      <a:lnTo>
                        <a:pt x="16" y="64"/>
                      </a:lnTo>
                      <a:lnTo>
                        <a:pt x="40" y="24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88" y="8"/>
                      </a:lnTo>
                      <a:lnTo>
                        <a:pt x="120" y="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Freeform 34"/>
                <p:cNvSpPr>
                  <a:spLocks/>
                </p:cNvSpPr>
                <p:nvPr/>
              </p:nvSpPr>
              <p:spPr bwMode="auto">
                <a:xfrm>
                  <a:off x="5818188" y="4191001"/>
                  <a:ext cx="188913" cy="163513"/>
                </a:xfrm>
                <a:custGeom>
                  <a:avLst/>
                  <a:gdLst>
                    <a:gd name="T0" fmla="*/ 171739 w 88"/>
                    <a:gd name="T1" fmla="*/ 163513 h 88"/>
                    <a:gd name="T2" fmla="*/ 188913 w 88"/>
                    <a:gd name="T3" fmla="*/ 148648 h 88"/>
                    <a:gd name="T4" fmla="*/ 137391 w 88"/>
                    <a:gd name="T5" fmla="*/ 89189 h 88"/>
                    <a:gd name="T6" fmla="*/ 85870 w 88"/>
                    <a:gd name="T7" fmla="*/ 59459 h 88"/>
                    <a:gd name="T8" fmla="*/ 51522 w 88"/>
                    <a:gd name="T9" fmla="*/ 0 h 88"/>
                    <a:gd name="T10" fmla="*/ 51522 w 88"/>
                    <a:gd name="T11" fmla="*/ 14865 h 88"/>
                    <a:gd name="T12" fmla="*/ 17174 w 88"/>
                    <a:gd name="T13" fmla="*/ 29730 h 88"/>
                    <a:gd name="T14" fmla="*/ 0 w 88"/>
                    <a:gd name="T15" fmla="*/ 104054 h 88"/>
                    <a:gd name="T16" fmla="*/ 17174 w 88"/>
                    <a:gd name="T17" fmla="*/ 104054 h 88"/>
                    <a:gd name="T18" fmla="*/ 34348 w 88"/>
                    <a:gd name="T19" fmla="*/ 104054 h 88"/>
                    <a:gd name="T20" fmla="*/ 34348 w 88"/>
                    <a:gd name="T21" fmla="*/ 89189 h 88"/>
                    <a:gd name="T22" fmla="*/ 51522 w 88"/>
                    <a:gd name="T23" fmla="*/ 104054 h 88"/>
                    <a:gd name="T24" fmla="*/ 68696 w 88"/>
                    <a:gd name="T25" fmla="*/ 89189 h 88"/>
                    <a:gd name="T26" fmla="*/ 103043 w 88"/>
                    <a:gd name="T27" fmla="*/ 104054 h 88"/>
                    <a:gd name="T28" fmla="*/ 171739 w 88"/>
                    <a:gd name="T29" fmla="*/ 163513 h 8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8"/>
                    <a:gd name="T46" fmla="*/ 0 h 88"/>
                    <a:gd name="T47" fmla="*/ 88 w 88"/>
                    <a:gd name="T48" fmla="*/ 88 h 8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8" h="88">
                      <a:moveTo>
                        <a:pt x="80" y="88"/>
                      </a:moveTo>
                      <a:lnTo>
                        <a:pt x="88" y="80"/>
                      </a:lnTo>
                      <a:lnTo>
                        <a:pt x="64" y="48"/>
                      </a:lnTo>
                      <a:lnTo>
                        <a:pt x="40" y="32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8" y="16"/>
                      </a:lnTo>
                      <a:lnTo>
                        <a:pt x="0" y="56"/>
                      </a:lnTo>
                      <a:lnTo>
                        <a:pt x="8" y="56"/>
                      </a:lnTo>
                      <a:lnTo>
                        <a:pt x="16" y="56"/>
                      </a:lnTo>
                      <a:lnTo>
                        <a:pt x="16" y="48"/>
                      </a:lnTo>
                      <a:lnTo>
                        <a:pt x="24" y="56"/>
                      </a:lnTo>
                      <a:lnTo>
                        <a:pt x="32" y="48"/>
                      </a:lnTo>
                      <a:lnTo>
                        <a:pt x="48" y="56"/>
                      </a:lnTo>
                      <a:lnTo>
                        <a:pt x="80" y="8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Freeform 36"/>
                <p:cNvSpPr>
                  <a:spLocks/>
                </p:cNvSpPr>
                <p:nvPr/>
              </p:nvSpPr>
              <p:spPr bwMode="auto">
                <a:xfrm>
                  <a:off x="4624388" y="4265613"/>
                  <a:ext cx="225425" cy="161925"/>
                </a:xfrm>
                <a:custGeom>
                  <a:avLst/>
                  <a:gdLst>
                    <a:gd name="T0" fmla="*/ 208085 w 104"/>
                    <a:gd name="T1" fmla="*/ 73602 h 88"/>
                    <a:gd name="T2" fmla="*/ 190744 w 104"/>
                    <a:gd name="T3" fmla="*/ 73602 h 88"/>
                    <a:gd name="T4" fmla="*/ 156063 w 104"/>
                    <a:gd name="T5" fmla="*/ 29441 h 88"/>
                    <a:gd name="T6" fmla="*/ 156063 w 104"/>
                    <a:gd name="T7" fmla="*/ 0 h 88"/>
                    <a:gd name="T8" fmla="*/ 121383 w 104"/>
                    <a:gd name="T9" fmla="*/ 14720 h 88"/>
                    <a:gd name="T10" fmla="*/ 69362 w 104"/>
                    <a:gd name="T11" fmla="*/ 44161 h 88"/>
                    <a:gd name="T12" fmla="*/ 34681 w 104"/>
                    <a:gd name="T13" fmla="*/ 58882 h 88"/>
                    <a:gd name="T14" fmla="*/ 0 w 104"/>
                    <a:gd name="T15" fmla="*/ 103043 h 88"/>
                    <a:gd name="T16" fmla="*/ 0 w 104"/>
                    <a:gd name="T17" fmla="*/ 132484 h 88"/>
                    <a:gd name="T18" fmla="*/ 17340 w 104"/>
                    <a:gd name="T19" fmla="*/ 147205 h 88"/>
                    <a:gd name="T20" fmla="*/ 52021 w 104"/>
                    <a:gd name="T21" fmla="*/ 147205 h 88"/>
                    <a:gd name="T22" fmla="*/ 69362 w 104"/>
                    <a:gd name="T23" fmla="*/ 161925 h 88"/>
                    <a:gd name="T24" fmla="*/ 69362 w 104"/>
                    <a:gd name="T25" fmla="*/ 117764 h 88"/>
                    <a:gd name="T26" fmla="*/ 138723 w 104"/>
                    <a:gd name="T27" fmla="*/ 117764 h 88"/>
                    <a:gd name="T28" fmla="*/ 173404 w 104"/>
                    <a:gd name="T29" fmla="*/ 117764 h 88"/>
                    <a:gd name="T30" fmla="*/ 190744 w 104"/>
                    <a:gd name="T31" fmla="*/ 103043 h 88"/>
                    <a:gd name="T32" fmla="*/ 208085 w 104"/>
                    <a:gd name="T33" fmla="*/ 103043 h 88"/>
                    <a:gd name="T34" fmla="*/ 225425 w 104"/>
                    <a:gd name="T35" fmla="*/ 88323 h 88"/>
                    <a:gd name="T36" fmla="*/ 208085 w 104"/>
                    <a:gd name="T37" fmla="*/ 73602 h 8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4"/>
                    <a:gd name="T58" fmla="*/ 0 h 88"/>
                    <a:gd name="T59" fmla="*/ 104 w 104"/>
                    <a:gd name="T60" fmla="*/ 88 h 8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4" h="88">
                      <a:moveTo>
                        <a:pt x="96" y="40"/>
                      </a:moveTo>
                      <a:lnTo>
                        <a:pt x="88" y="40"/>
                      </a:lnTo>
                      <a:lnTo>
                        <a:pt x="72" y="16"/>
                      </a:lnTo>
                      <a:lnTo>
                        <a:pt x="72" y="0"/>
                      </a:lnTo>
                      <a:lnTo>
                        <a:pt x="56" y="8"/>
                      </a:lnTo>
                      <a:lnTo>
                        <a:pt x="32" y="24"/>
                      </a:lnTo>
                      <a:lnTo>
                        <a:pt x="16" y="32"/>
                      </a:lnTo>
                      <a:lnTo>
                        <a:pt x="0" y="56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24" y="80"/>
                      </a:lnTo>
                      <a:lnTo>
                        <a:pt x="32" y="88"/>
                      </a:lnTo>
                      <a:lnTo>
                        <a:pt x="32" y="64"/>
                      </a:lnTo>
                      <a:lnTo>
                        <a:pt x="64" y="64"/>
                      </a:lnTo>
                      <a:lnTo>
                        <a:pt x="80" y="64"/>
                      </a:lnTo>
                      <a:lnTo>
                        <a:pt x="88" y="56"/>
                      </a:lnTo>
                      <a:lnTo>
                        <a:pt x="96" y="56"/>
                      </a:lnTo>
                      <a:lnTo>
                        <a:pt x="104" y="48"/>
                      </a:lnTo>
                      <a:lnTo>
                        <a:pt x="96" y="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Freeform 37"/>
                <p:cNvSpPr>
                  <a:spLocks/>
                </p:cNvSpPr>
                <p:nvPr/>
              </p:nvSpPr>
              <p:spPr bwMode="auto">
                <a:xfrm>
                  <a:off x="4779963" y="4029076"/>
                  <a:ext cx="449263" cy="339725"/>
                </a:xfrm>
                <a:custGeom>
                  <a:avLst/>
                  <a:gdLst>
                    <a:gd name="T0" fmla="*/ 380146 w 208"/>
                    <a:gd name="T1" fmla="*/ 280642 h 184"/>
                    <a:gd name="T2" fmla="*/ 380146 w 208"/>
                    <a:gd name="T3" fmla="*/ 265872 h 184"/>
                    <a:gd name="T4" fmla="*/ 431984 w 208"/>
                    <a:gd name="T5" fmla="*/ 177248 h 184"/>
                    <a:gd name="T6" fmla="*/ 449263 w 208"/>
                    <a:gd name="T7" fmla="*/ 88624 h 184"/>
                    <a:gd name="T8" fmla="*/ 431984 w 208"/>
                    <a:gd name="T9" fmla="*/ 88624 h 184"/>
                    <a:gd name="T10" fmla="*/ 414704 w 208"/>
                    <a:gd name="T11" fmla="*/ 59083 h 184"/>
                    <a:gd name="T12" fmla="*/ 414704 w 208"/>
                    <a:gd name="T13" fmla="*/ 14771 h 184"/>
                    <a:gd name="T14" fmla="*/ 397425 w 208"/>
                    <a:gd name="T15" fmla="*/ 0 h 184"/>
                    <a:gd name="T16" fmla="*/ 328308 w 208"/>
                    <a:gd name="T17" fmla="*/ 0 h 184"/>
                    <a:gd name="T18" fmla="*/ 155514 w 208"/>
                    <a:gd name="T19" fmla="*/ 118165 h 184"/>
                    <a:gd name="T20" fmla="*/ 120955 w 208"/>
                    <a:gd name="T21" fmla="*/ 132936 h 184"/>
                    <a:gd name="T22" fmla="*/ 120955 w 208"/>
                    <a:gd name="T23" fmla="*/ 206789 h 184"/>
                    <a:gd name="T24" fmla="*/ 103676 w 208"/>
                    <a:gd name="T25" fmla="*/ 221560 h 184"/>
                    <a:gd name="T26" fmla="*/ 0 w 208"/>
                    <a:gd name="T27" fmla="*/ 236330 h 184"/>
                    <a:gd name="T28" fmla="*/ 0 w 208"/>
                    <a:gd name="T29" fmla="*/ 265872 h 184"/>
                    <a:gd name="T30" fmla="*/ 34559 w 208"/>
                    <a:gd name="T31" fmla="*/ 310184 h 184"/>
                    <a:gd name="T32" fmla="*/ 51838 w 208"/>
                    <a:gd name="T33" fmla="*/ 310184 h 184"/>
                    <a:gd name="T34" fmla="*/ 69117 w 208"/>
                    <a:gd name="T35" fmla="*/ 324954 h 184"/>
                    <a:gd name="T36" fmla="*/ 86397 w 208"/>
                    <a:gd name="T37" fmla="*/ 310184 h 184"/>
                    <a:gd name="T38" fmla="*/ 103676 w 208"/>
                    <a:gd name="T39" fmla="*/ 339725 h 184"/>
                    <a:gd name="T40" fmla="*/ 103676 w 208"/>
                    <a:gd name="T41" fmla="*/ 310184 h 184"/>
                    <a:gd name="T42" fmla="*/ 120955 w 208"/>
                    <a:gd name="T43" fmla="*/ 280642 h 184"/>
                    <a:gd name="T44" fmla="*/ 155514 w 208"/>
                    <a:gd name="T45" fmla="*/ 280642 h 184"/>
                    <a:gd name="T46" fmla="*/ 190073 w 208"/>
                    <a:gd name="T47" fmla="*/ 295413 h 184"/>
                    <a:gd name="T48" fmla="*/ 224632 w 208"/>
                    <a:gd name="T49" fmla="*/ 295413 h 184"/>
                    <a:gd name="T50" fmla="*/ 259190 w 208"/>
                    <a:gd name="T51" fmla="*/ 310184 h 184"/>
                    <a:gd name="T52" fmla="*/ 293749 w 208"/>
                    <a:gd name="T53" fmla="*/ 295413 h 184"/>
                    <a:gd name="T54" fmla="*/ 345587 w 208"/>
                    <a:gd name="T55" fmla="*/ 295413 h 184"/>
                    <a:gd name="T56" fmla="*/ 362866 w 208"/>
                    <a:gd name="T57" fmla="*/ 280642 h 184"/>
                    <a:gd name="T58" fmla="*/ 380146 w 208"/>
                    <a:gd name="T59" fmla="*/ 280642 h 18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08"/>
                    <a:gd name="T91" fmla="*/ 0 h 184"/>
                    <a:gd name="T92" fmla="*/ 208 w 208"/>
                    <a:gd name="T93" fmla="*/ 184 h 184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08" h="184">
                      <a:moveTo>
                        <a:pt x="176" y="152"/>
                      </a:moveTo>
                      <a:lnTo>
                        <a:pt x="176" y="144"/>
                      </a:lnTo>
                      <a:lnTo>
                        <a:pt x="200" y="96"/>
                      </a:lnTo>
                      <a:lnTo>
                        <a:pt x="208" y="48"/>
                      </a:lnTo>
                      <a:lnTo>
                        <a:pt x="200" y="48"/>
                      </a:lnTo>
                      <a:lnTo>
                        <a:pt x="192" y="32"/>
                      </a:lnTo>
                      <a:lnTo>
                        <a:pt x="192" y="8"/>
                      </a:lnTo>
                      <a:lnTo>
                        <a:pt x="184" y="0"/>
                      </a:lnTo>
                      <a:lnTo>
                        <a:pt x="152" y="0"/>
                      </a:lnTo>
                      <a:lnTo>
                        <a:pt x="72" y="64"/>
                      </a:lnTo>
                      <a:lnTo>
                        <a:pt x="56" y="72"/>
                      </a:lnTo>
                      <a:lnTo>
                        <a:pt x="56" y="112"/>
                      </a:lnTo>
                      <a:lnTo>
                        <a:pt x="48" y="120"/>
                      </a:lnTo>
                      <a:lnTo>
                        <a:pt x="0" y="128"/>
                      </a:lnTo>
                      <a:lnTo>
                        <a:pt x="0" y="144"/>
                      </a:lnTo>
                      <a:lnTo>
                        <a:pt x="16" y="168"/>
                      </a:lnTo>
                      <a:lnTo>
                        <a:pt x="24" y="168"/>
                      </a:lnTo>
                      <a:lnTo>
                        <a:pt x="32" y="176"/>
                      </a:lnTo>
                      <a:lnTo>
                        <a:pt x="40" y="168"/>
                      </a:lnTo>
                      <a:lnTo>
                        <a:pt x="48" y="184"/>
                      </a:lnTo>
                      <a:lnTo>
                        <a:pt x="48" y="168"/>
                      </a:lnTo>
                      <a:lnTo>
                        <a:pt x="56" y="152"/>
                      </a:lnTo>
                      <a:lnTo>
                        <a:pt x="72" y="152"/>
                      </a:lnTo>
                      <a:lnTo>
                        <a:pt x="88" y="160"/>
                      </a:lnTo>
                      <a:lnTo>
                        <a:pt x="104" y="160"/>
                      </a:lnTo>
                      <a:lnTo>
                        <a:pt x="120" y="168"/>
                      </a:lnTo>
                      <a:lnTo>
                        <a:pt x="136" y="160"/>
                      </a:lnTo>
                      <a:lnTo>
                        <a:pt x="160" y="160"/>
                      </a:lnTo>
                      <a:lnTo>
                        <a:pt x="168" y="152"/>
                      </a:lnTo>
                      <a:lnTo>
                        <a:pt x="176" y="15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Freeform 38"/>
                <p:cNvSpPr>
                  <a:spLocks/>
                </p:cNvSpPr>
                <p:nvPr/>
              </p:nvSpPr>
              <p:spPr bwMode="auto">
                <a:xfrm>
                  <a:off x="4433888" y="3984626"/>
                  <a:ext cx="466725" cy="414338"/>
                </a:xfrm>
                <a:custGeom>
                  <a:avLst/>
                  <a:gdLst>
                    <a:gd name="T0" fmla="*/ 345722 w 216"/>
                    <a:gd name="T1" fmla="*/ 281158 h 224"/>
                    <a:gd name="T2" fmla="*/ 449439 w 216"/>
                    <a:gd name="T3" fmla="*/ 266360 h 224"/>
                    <a:gd name="T4" fmla="*/ 466725 w 216"/>
                    <a:gd name="T5" fmla="*/ 251562 h 224"/>
                    <a:gd name="T6" fmla="*/ 466725 w 216"/>
                    <a:gd name="T7" fmla="*/ 177573 h 224"/>
                    <a:gd name="T8" fmla="*/ 432153 w 216"/>
                    <a:gd name="T9" fmla="*/ 177573 h 224"/>
                    <a:gd name="T10" fmla="*/ 432153 w 216"/>
                    <a:gd name="T11" fmla="*/ 147978 h 224"/>
                    <a:gd name="T12" fmla="*/ 397581 w 216"/>
                    <a:gd name="T13" fmla="*/ 133180 h 224"/>
                    <a:gd name="T14" fmla="*/ 363008 w 216"/>
                    <a:gd name="T15" fmla="*/ 118382 h 224"/>
                    <a:gd name="T16" fmla="*/ 207433 w 216"/>
                    <a:gd name="T17" fmla="*/ 0 h 224"/>
                    <a:gd name="T18" fmla="*/ 155575 w 216"/>
                    <a:gd name="T19" fmla="*/ 0 h 224"/>
                    <a:gd name="T20" fmla="*/ 190147 w 216"/>
                    <a:gd name="T21" fmla="*/ 266360 h 224"/>
                    <a:gd name="T22" fmla="*/ 51858 w 216"/>
                    <a:gd name="T23" fmla="*/ 266360 h 224"/>
                    <a:gd name="T24" fmla="*/ 34572 w 216"/>
                    <a:gd name="T25" fmla="*/ 281158 h 224"/>
                    <a:gd name="T26" fmla="*/ 17286 w 216"/>
                    <a:gd name="T27" fmla="*/ 266360 h 224"/>
                    <a:gd name="T28" fmla="*/ 0 w 216"/>
                    <a:gd name="T29" fmla="*/ 295956 h 224"/>
                    <a:gd name="T30" fmla="*/ 17286 w 216"/>
                    <a:gd name="T31" fmla="*/ 355147 h 224"/>
                    <a:gd name="T32" fmla="*/ 34572 w 216"/>
                    <a:gd name="T33" fmla="*/ 369945 h 224"/>
                    <a:gd name="T34" fmla="*/ 69144 w 216"/>
                    <a:gd name="T35" fmla="*/ 355147 h 224"/>
                    <a:gd name="T36" fmla="*/ 103717 w 216"/>
                    <a:gd name="T37" fmla="*/ 414338 h 224"/>
                    <a:gd name="T38" fmla="*/ 121003 w 216"/>
                    <a:gd name="T39" fmla="*/ 414338 h 224"/>
                    <a:gd name="T40" fmla="*/ 138289 w 216"/>
                    <a:gd name="T41" fmla="*/ 414338 h 224"/>
                    <a:gd name="T42" fmla="*/ 155575 w 216"/>
                    <a:gd name="T43" fmla="*/ 414338 h 224"/>
                    <a:gd name="T44" fmla="*/ 172861 w 216"/>
                    <a:gd name="T45" fmla="*/ 414338 h 224"/>
                    <a:gd name="T46" fmla="*/ 190147 w 216"/>
                    <a:gd name="T47" fmla="*/ 414338 h 224"/>
                    <a:gd name="T48" fmla="*/ 190147 w 216"/>
                    <a:gd name="T49" fmla="*/ 384742 h 224"/>
                    <a:gd name="T50" fmla="*/ 224719 w 216"/>
                    <a:gd name="T51" fmla="*/ 340349 h 224"/>
                    <a:gd name="T52" fmla="*/ 259292 w 216"/>
                    <a:gd name="T53" fmla="*/ 325551 h 224"/>
                    <a:gd name="T54" fmla="*/ 311150 w 216"/>
                    <a:gd name="T55" fmla="*/ 295956 h 224"/>
                    <a:gd name="T56" fmla="*/ 345722 w 216"/>
                    <a:gd name="T57" fmla="*/ 281158 h 224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16"/>
                    <a:gd name="T88" fmla="*/ 0 h 224"/>
                    <a:gd name="T89" fmla="*/ 216 w 216"/>
                    <a:gd name="T90" fmla="*/ 224 h 224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16" h="224">
                      <a:moveTo>
                        <a:pt x="160" y="152"/>
                      </a:moveTo>
                      <a:lnTo>
                        <a:pt x="208" y="144"/>
                      </a:lnTo>
                      <a:lnTo>
                        <a:pt x="216" y="136"/>
                      </a:lnTo>
                      <a:lnTo>
                        <a:pt x="216" y="96"/>
                      </a:lnTo>
                      <a:lnTo>
                        <a:pt x="200" y="96"/>
                      </a:lnTo>
                      <a:lnTo>
                        <a:pt x="200" y="80"/>
                      </a:lnTo>
                      <a:lnTo>
                        <a:pt x="184" y="72"/>
                      </a:lnTo>
                      <a:lnTo>
                        <a:pt x="168" y="64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88" y="144"/>
                      </a:lnTo>
                      <a:lnTo>
                        <a:pt x="24" y="144"/>
                      </a:lnTo>
                      <a:lnTo>
                        <a:pt x="16" y="152"/>
                      </a:lnTo>
                      <a:lnTo>
                        <a:pt x="8" y="144"/>
                      </a:lnTo>
                      <a:lnTo>
                        <a:pt x="0" y="160"/>
                      </a:lnTo>
                      <a:lnTo>
                        <a:pt x="8" y="192"/>
                      </a:lnTo>
                      <a:lnTo>
                        <a:pt x="16" y="200"/>
                      </a:lnTo>
                      <a:lnTo>
                        <a:pt x="32" y="192"/>
                      </a:lnTo>
                      <a:lnTo>
                        <a:pt x="48" y="224"/>
                      </a:lnTo>
                      <a:lnTo>
                        <a:pt x="56" y="224"/>
                      </a:lnTo>
                      <a:lnTo>
                        <a:pt x="64" y="224"/>
                      </a:lnTo>
                      <a:lnTo>
                        <a:pt x="72" y="224"/>
                      </a:lnTo>
                      <a:lnTo>
                        <a:pt x="80" y="224"/>
                      </a:lnTo>
                      <a:lnTo>
                        <a:pt x="88" y="224"/>
                      </a:lnTo>
                      <a:lnTo>
                        <a:pt x="88" y="208"/>
                      </a:lnTo>
                      <a:lnTo>
                        <a:pt x="104" y="184"/>
                      </a:lnTo>
                      <a:lnTo>
                        <a:pt x="120" y="176"/>
                      </a:lnTo>
                      <a:lnTo>
                        <a:pt x="144" y="160"/>
                      </a:lnTo>
                      <a:lnTo>
                        <a:pt x="160" y="15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5" name="Freeform 39"/>
                <p:cNvSpPr>
                  <a:spLocks/>
                </p:cNvSpPr>
                <p:nvPr/>
              </p:nvSpPr>
              <p:spPr bwMode="auto">
                <a:xfrm>
                  <a:off x="5040313" y="3763963"/>
                  <a:ext cx="449263" cy="384175"/>
                </a:xfrm>
                <a:custGeom>
                  <a:avLst/>
                  <a:gdLst>
                    <a:gd name="T0" fmla="*/ 449263 w 208"/>
                    <a:gd name="T1" fmla="*/ 310295 h 208"/>
                    <a:gd name="T2" fmla="*/ 431984 w 208"/>
                    <a:gd name="T3" fmla="*/ 132984 h 208"/>
                    <a:gd name="T4" fmla="*/ 431984 w 208"/>
                    <a:gd name="T5" fmla="*/ 88656 h 208"/>
                    <a:gd name="T6" fmla="*/ 431984 w 208"/>
                    <a:gd name="T7" fmla="*/ 44328 h 208"/>
                    <a:gd name="T8" fmla="*/ 380146 w 208"/>
                    <a:gd name="T9" fmla="*/ 29552 h 208"/>
                    <a:gd name="T10" fmla="*/ 380146 w 208"/>
                    <a:gd name="T11" fmla="*/ 14776 h 208"/>
                    <a:gd name="T12" fmla="*/ 345587 w 208"/>
                    <a:gd name="T13" fmla="*/ 14776 h 208"/>
                    <a:gd name="T14" fmla="*/ 293749 w 208"/>
                    <a:gd name="T15" fmla="*/ 29552 h 208"/>
                    <a:gd name="T16" fmla="*/ 293749 w 208"/>
                    <a:gd name="T17" fmla="*/ 73880 h 208"/>
                    <a:gd name="T18" fmla="*/ 276470 w 208"/>
                    <a:gd name="T19" fmla="*/ 88656 h 208"/>
                    <a:gd name="T20" fmla="*/ 259190 w 208"/>
                    <a:gd name="T21" fmla="*/ 73880 h 208"/>
                    <a:gd name="T22" fmla="*/ 224632 w 208"/>
                    <a:gd name="T23" fmla="*/ 59104 h 208"/>
                    <a:gd name="T24" fmla="*/ 172793 w 208"/>
                    <a:gd name="T25" fmla="*/ 44328 h 208"/>
                    <a:gd name="T26" fmla="*/ 172793 w 208"/>
                    <a:gd name="T27" fmla="*/ 29552 h 208"/>
                    <a:gd name="T28" fmla="*/ 138235 w 208"/>
                    <a:gd name="T29" fmla="*/ 14776 h 208"/>
                    <a:gd name="T30" fmla="*/ 86397 w 208"/>
                    <a:gd name="T31" fmla="*/ 14776 h 208"/>
                    <a:gd name="T32" fmla="*/ 51838 w 208"/>
                    <a:gd name="T33" fmla="*/ 0 h 208"/>
                    <a:gd name="T34" fmla="*/ 51838 w 208"/>
                    <a:gd name="T35" fmla="*/ 29552 h 208"/>
                    <a:gd name="T36" fmla="*/ 17279 w 208"/>
                    <a:gd name="T37" fmla="*/ 44328 h 208"/>
                    <a:gd name="T38" fmla="*/ 17279 w 208"/>
                    <a:gd name="T39" fmla="*/ 73880 h 208"/>
                    <a:gd name="T40" fmla="*/ 0 w 208"/>
                    <a:gd name="T41" fmla="*/ 73880 h 208"/>
                    <a:gd name="T42" fmla="*/ 0 w 208"/>
                    <a:gd name="T43" fmla="*/ 88656 h 208"/>
                    <a:gd name="T44" fmla="*/ 17279 w 208"/>
                    <a:gd name="T45" fmla="*/ 103432 h 208"/>
                    <a:gd name="T46" fmla="*/ 17279 w 208"/>
                    <a:gd name="T47" fmla="*/ 147760 h 208"/>
                    <a:gd name="T48" fmla="*/ 17279 w 208"/>
                    <a:gd name="T49" fmla="*/ 177312 h 208"/>
                    <a:gd name="T50" fmla="*/ 0 w 208"/>
                    <a:gd name="T51" fmla="*/ 192088 h 208"/>
                    <a:gd name="T52" fmla="*/ 34559 w 208"/>
                    <a:gd name="T53" fmla="*/ 236415 h 208"/>
                    <a:gd name="T54" fmla="*/ 51838 w 208"/>
                    <a:gd name="T55" fmla="*/ 236415 h 208"/>
                    <a:gd name="T56" fmla="*/ 69117 w 208"/>
                    <a:gd name="T57" fmla="*/ 265967 h 208"/>
                    <a:gd name="T58" fmla="*/ 138235 w 208"/>
                    <a:gd name="T59" fmla="*/ 265967 h 208"/>
                    <a:gd name="T60" fmla="*/ 155514 w 208"/>
                    <a:gd name="T61" fmla="*/ 280743 h 208"/>
                    <a:gd name="T62" fmla="*/ 207352 w 208"/>
                    <a:gd name="T63" fmla="*/ 280743 h 208"/>
                    <a:gd name="T64" fmla="*/ 414704 w 208"/>
                    <a:gd name="T65" fmla="*/ 384175 h 208"/>
                    <a:gd name="T66" fmla="*/ 414704 w 208"/>
                    <a:gd name="T67" fmla="*/ 369399 h 208"/>
                    <a:gd name="T68" fmla="*/ 449263 w 208"/>
                    <a:gd name="T69" fmla="*/ 369399 h 208"/>
                    <a:gd name="T70" fmla="*/ 449263 w 208"/>
                    <a:gd name="T71" fmla="*/ 310295 h 20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08"/>
                    <a:gd name="T109" fmla="*/ 0 h 208"/>
                    <a:gd name="T110" fmla="*/ 208 w 208"/>
                    <a:gd name="T111" fmla="*/ 208 h 20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08" h="208">
                      <a:moveTo>
                        <a:pt x="208" y="168"/>
                      </a:moveTo>
                      <a:lnTo>
                        <a:pt x="200" y="72"/>
                      </a:lnTo>
                      <a:lnTo>
                        <a:pt x="200" y="48"/>
                      </a:lnTo>
                      <a:lnTo>
                        <a:pt x="200" y="24"/>
                      </a:lnTo>
                      <a:lnTo>
                        <a:pt x="176" y="16"/>
                      </a:lnTo>
                      <a:lnTo>
                        <a:pt x="176" y="8"/>
                      </a:lnTo>
                      <a:lnTo>
                        <a:pt x="160" y="8"/>
                      </a:lnTo>
                      <a:lnTo>
                        <a:pt x="136" y="16"/>
                      </a:lnTo>
                      <a:lnTo>
                        <a:pt x="136" y="40"/>
                      </a:lnTo>
                      <a:lnTo>
                        <a:pt x="128" y="48"/>
                      </a:lnTo>
                      <a:lnTo>
                        <a:pt x="120" y="40"/>
                      </a:lnTo>
                      <a:lnTo>
                        <a:pt x="104" y="32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64" y="8"/>
                      </a:ln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24" y="16"/>
                      </a:lnTo>
                      <a:lnTo>
                        <a:pt x="8" y="24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8" y="56"/>
                      </a:lnTo>
                      <a:lnTo>
                        <a:pt x="8" y="80"/>
                      </a:lnTo>
                      <a:lnTo>
                        <a:pt x="8" y="96"/>
                      </a:lnTo>
                      <a:lnTo>
                        <a:pt x="0" y="104"/>
                      </a:lnTo>
                      <a:lnTo>
                        <a:pt x="16" y="128"/>
                      </a:lnTo>
                      <a:lnTo>
                        <a:pt x="24" y="128"/>
                      </a:lnTo>
                      <a:lnTo>
                        <a:pt x="32" y="144"/>
                      </a:lnTo>
                      <a:lnTo>
                        <a:pt x="64" y="144"/>
                      </a:lnTo>
                      <a:lnTo>
                        <a:pt x="72" y="152"/>
                      </a:lnTo>
                      <a:lnTo>
                        <a:pt x="96" y="152"/>
                      </a:lnTo>
                      <a:lnTo>
                        <a:pt x="192" y="208"/>
                      </a:lnTo>
                      <a:lnTo>
                        <a:pt x="192" y="200"/>
                      </a:lnTo>
                      <a:lnTo>
                        <a:pt x="208" y="200"/>
                      </a:lnTo>
                      <a:lnTo>
                        <a:pt x="208" y="16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Freeform 40"/>
                <p:cNvSpPr>
                  <a:spLocks/>
                </p:cNvSpPr>
                <p:nvPr/>
              </p:nvSpPr>
              <p:spPr bwMode="auto">
                <a:xfrm>
                  <a:off x="4538663" y="3660776"/>
                  <a:ext cx="569913" cy="501650"/>
                </a:xfrm>
                <a:custGeom>
                  <a:avLst/>
                  <a:gdLst>
                    <a:gd name="T0" fmla="*/ 466292 w 264"/>
                    <a:gd name="T1" fmla="*/ 0 h 272"/>
                    <a:gd name="T2" fmla="*/ 414482 w 264"/>
                    <a:gd name="T3" fmla="*/ 0 h 272"/>
                    <a:gd name="T4" fmla="*/ 397212 w 264"/>
                    <a:gd name="T5" fmla="*/ 0 h 272"/>
                    <a:gd name="T6" fmla="*/ 362672 w 264"/>
                    <a:gd name="T7" fmla="*/ 0 h 272"/>
                    <a:gd name="T8" fmla="*/ 276321 w 264"/>
                    <a:gd name="T9" fmla="*/ 14754 h 272"/>
                    <a:gd name="T10" fmla="*/ 189971 w 264"/>
                    <a:gd name="T11" fmla="*/ 44263 h 272"/>
                    <a:gd name="T12" fmla="*/ 207241 w 264"/>
                    <a:gd name="T13" fmla="*/ 59018 h 272"/>
                    <a:gd name="T14" fmla="*/ 207241 w 264"/>
                    <a:gd name="T15" fmla="*/ 132790 h 272"/>
                    <a:gd name="T16" fmla="*/ 138161 w 264"/>
                    <a:gd name="T17" fmla="*/ 147544 h 272"/>
                    <a:gd name="T18" fmla="*/ 138161 w 264"/>
                    <a:gd name="T19" fmla="*/ 162299 h 272"/>
                    <a:gd name="T20" fmla="*/ 103621 w 264"/>
                    <a:gd name="T21" fmla="*/ 191807 h 272"/>
                    <a:gd name="T22" fmla="*/ 17270 w 264"/>
                    <a:gd name="T23" fmla="*/ 206562 h 272"/>
                    <a:gd name="T24" fmla="*/ 0 w 264"/>
                    <a:gd name="T25" fmla="*/ 221316 h 272"/>
                    <a:gd name="T26" fmla="*/ 0 w 264"/>
                    <a:gd name="T27" fmla="*/ 250825 h 272"/>
                    <a:gd name="T28" fmla="*/ 0 w 264"/>
                    <a:gd name="T29" fmla="*/ 265579 h 272"/>
                    <a:gd name="T30" fmla="*/ 103621 w 264"/>
                    <a:gd name="T31" fmla="*/ 324597 h 272"/>
                    <a:gd name="T32" fmla="*/ 259051 w 264"/>
                    <a:gd name="T33" fmla="*/ 442632 h 272"/>
                    <a:gd name="T34" fmla="*/ 293592 w 264"/>
                    <a:gd name="T35" fmla="*/ 457387 h 272"/>
                    <a:gd name="T36" fmla="*/ 328132 w 264"/>
                    <a:gd name="T37" fmla="*/ 472141 h 272"/>
                    <a:gd name="T38" fmla="*/ 328132 w 264"/>
                    <a:gd name="T39" fmla="*/ 501650 h 272"/>
                    <a:gd name="T40" fmla="*/ 362672 w 264"/>
                    <a:gd name="T41" fmla="*/ 501650 h 272"/>
                    <a:gd name="T42" fmla="*/ 397212 w 264"/>
                    <a:gd name="T43" fmla="*/ 486896 h 272"/>
                    <a:gd name="T44" fmla="*/ 569913 w 264"/>
                    <a:gd name="T45" fmla="*/ 368860 h 272"/>
                    <a:gd name="T46" fmla="*/ 552643 w 264"/>
                    <a:gd name="T47" fmla="*/ 339351 h 272"/>
                    <a:gd name="T48" fmla="*/ 535373 w 264"/>
                    <a:gd name="T49" fmla="*/ 339351 h 272"/>
                    <a:gd name="T50" fmla="*/ 500833 w 264"/>
                    <a:gd name="T51" fmla="*/ 295088 h 272"/>
                    <a:gd name="T52" fmla="*/ 518103 w 264"/>
                    <a:gd name="T53" fmla="*/ 280334 h 272"/>
                    <a:gd name="T54" fmla="*/ 518103 w 264"/>
                    <a:gd name="T55" fmla="*/ 250825 h 272"/>
                    <a:gd name="T56" fmla="*/ 518103 w 264"/>
                    <a:gd name="T57" fmla="*/ 206562 h 272"/>
                    <a:gd name="T58" fmla="*/ 500833 w 264"/>
                    <a:gd name="T59" fmla="*/ 191807 h 272"/>
                    <a:gd name="T60" fmla="*/ 500833 w 264"/>
                    <a:gd name="T61" fmla="*/ 177053 h 272"/>
                    <a:gd name="T62" fmla="*/ 500833 w 264"/>
                    <a:gd name="T63" fmla="*/ 132790 h 272"/>
                    <a:gd name="T64" fmla="*/ 466292 w 264"/>
                    <a:gd name="T65" fmla="*/ 118035 h 272"/>
                    <a:gd name="T66" fmla="*/ 449022 w 264"/>
                    <a:gd name="T67" fmla="*/ 88526 h 272"/>
                    <a:gd name="T68" fmla="*/ 483562 w 264"/>
                    <a:gd name="T69" fmla="*/ 59018 h 272"/>
                    <a:gd name="T70" fmla="*/ 483562 w 264"/>
                    <a:gd name="T71" fmla="*/ 14754 h 272"/>
                    <a:gd name="T72" fmla="*/ 483562 w 264"/>
                    <a:gd name="T73" fmla="*/ 0 h 272"/>
                    <a:gd name="T74" fmla="*/ 466292 w 264"/>
                    <a:gd name="T75" fmla="*/ 0 h 27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64"/>
                    <a:gd name="T115" fmla="*/ 0 h 272"/>
                    <a:gd name="T116" fmla="*/ 264 w 264"/>
                    <a:gd name="T117" fmla="*/ 272 h 27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64" h="272">
                      <a:moveTo>
                        <a:pt x="216" y="0"/>
                      </a:moveTo>
                      <a:lnTo>
                        <a:pt x="192" y="0"/>
                      </a:lnTo>
                      <a:lnTo>
                        <a:pt x="184" y="0"/>
                      </a:lnTo>
                      <a:lnTo>
                        <a:pt x="168" y="0"/>
                      </a:lnTo>
                      <a:lnTo>
                        <a:pt x="128" y="8"/>
                      </a:lnTo>
                      <a:lnTo>
                        <a:pt x="88" y="24"/>
                      </a:lnTo>
                      <a:lnTo>
                        <a:pt x="96" y="32"/>
                      </a:lnTo>
                      <a:lnTo>
                        <a:pt x="96" y="72"/>
                      </a:lnTo>
                      <a:lnTo>
                        <a:pt x="64" y="80"/>
                      </a:lnTo>
                      <a:lnTo>
                        <a:pt x="64" y="88"/>
                      </a:lnTo>
                      <a:lnTo>
                        <a:pt x="48" y="104"/>
                      </a:lnTo>
                      <a:lnTo>
                        <a:pt x="8" y="112"/>
                      </a:lnTo>
                      <a:lnTo>
                        <a:pt x="0" y="120"/>
                      </a:lnTo>
                      <a:lnTo>
                        <a:pt x="0" y="136"/>
                      </a:lnTo>
                      <a:lnTo>
                        <a:pt x="0" y="144"/>
                      </a:lnTo>
                      <a:lnTo>
                        <a:pt x="48" y="176"/>
                      </a:lnTo>
                      <a:lnTo>
                        <a:pt x="120" y="240"/>
                      </a:lnTo>
                      <a:lnTo>
                        <a:pt x="136" y="248"/>
                      </a:lnTo>
                      <a:lnTo>
                        <a:pt x="152" y="256"/>
                      </a:lnTo>
                      <a:lnTo>
                        <a:pt x="152" y="272"/>
                      </a:lnTo>
                      <a:lnTo>
                        <a:pt x="168" y="272"/>
                      </a:lnTo>
                      <a:lnTo>
                        <a:pt x="184" y="264"/>
                      </a:lnTo>
                      <a:lnTo>
                        <a:pt x="264" y="200"/>
                      </a:lnTo>
                      <a:lnTo>
                        <a:pt x="256" y="184"/>
                      </a:lnTo>
                      <a:lnTo>
                        <a:pt x="248" y="184"/>
                      </a:lnTo>
                      <a:lnTo>
                        <a:pt x="232" y="160"/>
                      </a:lnTo>
                      <a:lnTo>
                        <a:pt x="240" y="152"/>
                      </a:lnTo>
                      <a:lnTo>
                        <a:pt x="240" y="136"/>
                      </a:lnTo>
                      <a:lnTo>
                        <a:pt x="240" y="112"/>
                      </a:lnTo>
                      <a:lnTo>
                        <a:pt x="232" y="104"/>
                      </a:lnTo>
                      <a:lnTo>
                        <a:pt x="232" y="96"/>
                      </a:lnTo>
                      <a:lnTo>
                        <a:pt x="232" y="72"/>
                      </a:lnTo>
                      <a:lnTo>
                        <a:pt x="216" y="64"/>
                      </a:lnTo>
                      <a:lnTo>
                        <a:pt x="208" y="48"/>
                      </a:lnTo>
                      <a:lnTo>
                        <a:pt x="224" y="32"/>
                      </a:lnTo>
                      <a:lnTo>
                        <a:pt x="224" y="8"/>
                      </a:lnTo>
                      <a:lnTo>
                        <a:pt x="224" y="0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Freeform 41"/>
                <p:cNvSpPr>
                  <a:spLocks/>
                </p:cNvSpPr>
                <p:nvPr/>
              </p:nvSpPr>
              <p:spPr bwMode="auto">
                <a:xfrm>
                  <a:off x="5160963" y="4044951"/>
                  <a:ext cx="293688" cy="441325"/>
                </a:xfrm>
                <a:custGeom>
                  <a:avLst/>
                  <a:gdLst>
                    <a:gd name="T0" fmla="*/ 34552 w 136"/>
                    <a:gd name="T1" fmla="*/ 44133 h 240"/>
                    <a:gd name="T2" fmla="*/ 51827 w 136"/>
                    <a:gd name="T3" fmla="*/ 73554 h 240"/>
                    <a:gd name="T4" fmla="*/ 69103 w 136"/>
                    <a:gd name="T5" fmla="*/ 73554 h 240"/>
                    <a:gd name="T6" fmla="*/ 51827 w 136"/>
                    <a:gd name="T7" fmla="*/ 161819 h 240"/>
                    <a:gd name="T8" fmla="*/ 0 w 136"/>
                    <a:gd name="T9" fmla="*/ 250084 h 240"/>
                    <a:gd name="T10" fmla="*/ 0 w 136"/>
                    <a:gd name="T11" fmla="*/ 264795 h 240"/>
                    <a:gd name="T12" fmla="*/ 17276 w 136"/>
                    <a:gd name="T13" fmla="*/ 279506 h 240"/>
                    <a:gd name="T14" fmla="*/ 34552 w 136"/>
                    <a:gd name="T15" fmla="*/ 294217 h 240"/>
                    <a:gd name="T16" fmla="*/ 34552 w 136"/>
                    <a:gd name="T17" fmla="*/ 338349 h 240"/>
                    <a:gd name="T18" fmla="*/ 51827 w 136"/>
                    <a:gd name="T19" fmla="*/ 367771 h 240"/>
                    <a:gd name="T20" fmla="*/ 17276 w 136"/>
                    <a:gd name="T21" fmla="*/ 367771 h 240"/>
                    <a:gd name="T22" fmla="*/ 17276 w 136"/>
                    <a:gd name="T23" fmla="*/ 382482 h 240"/>
                    <a:gd name="T24" fmla="*/ 34552 w 136"/>
                    <a:gd name="T25" fmla="*/ 397193 h 240"/>
                    <a:gd name="T26" fmla="*/ 51827 w 136"/>
                    <a:gd name="T27" fmla="*/ 441325 h 240"/>
                    <a:gd name="T28" fmla="*/ 138206 w 136"/>
                    <a:gd name="T29" fmla="*/ 426614 h 240"/>
                    <a:gd name="T30" fmla="*/ 155482 w 136"/>
                    <a:gd name="T31" fmla="*/ 411903 h 240"/>
                    <a:gd name="T32" fmla="*/ 155482 w 136"/>
                    <a:gd name="T33" fmla="*/ 397193 h 240"/>
                    <a:gd name="T34" fmla="*/ 207309 w 136"/>
                    <a:gd name="T35" fmla="*/ 382482 h 240"/>
                    <a:gd name="T36" fmla="*/ 241861 w 136"/>
                    <a:gd name="T37" fmla="*/ 353060 h 240"/>
                    <a:gd name="T38" fmla="*/ 259136 w 136"/>
                    <a:gd name="T39" fmla="*/ 338349 h 240"/>
                    <a:gd name="T40" fmla="*/ 276412 w 136"/>
                    <a:gd name="T41" fmla="*/ 323638 h 240"/>
                    <a:gd name="T42" fmla="*/ 241861 w 136"/>
                    <a:gd name="T43" fmla="*/ 279506 h 240"/>
                    <a:gd name="T44" fmla="*/ 276412 w 136"/>
                    <a:gd name="T45" fmla="*/ 205952 h 240"/>
                    <a:gd name="T46" fmla="*/ 293688 w 136"/>
                    <a:gd name="T47" fmla="*/ 205952 h 240"/>
                    <a:gd name="T48" fmla="*/ 293688 w 136"/>
                    <a:gd name="T49" fmla="*/ 191241 h 240"/>
                    <a:gd name="T50" fmla="*/ 293688 w 136"/>
                    <a:gd name="T51" fmla="*/ 102976 h 240"/>
                    <a:gd name="T52" fmla="*/ 86379 w 136"/>
                    <a:gd name="T53" fmla="*/ 0 h 240"/>
                    <a:gd name="T54" fmla="*/ 34552 w 136"/>
                    <a:gd name="T55" fmla="*/ 0 h 240"/>
                    <a:gd name="T56" fmla="*/ 34552 w 136"/>
                    <a:gd name="T57" fmla="*/ 44133 h 24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36"/>
                    <a:gd name="T88" fmla="*/ 0 h 240"/>
                    <a:gd name="T89" fmla="*/ 136 w 136"/>
                    <a:gd name="T90" fmla="*/ 240 h 24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36" h="240">
                      <a:moveTo>
                        <a:pt x="16" y="24"/>
                      </a:moveTo>
                      <a:lnTo>
                        <a:pt x="24" y="40"/>
                      </a:lnTo>
                      <a:lnTo>
                        <a:pt x="32" y="40"/>
                      </a:lnTo>
                      <a:lnTo>
                        <a:pt x="24" y="88"/>
                      </a:lnTo>
                      <a:lnTo>
                        <a:pt x="0" y="136"/>
                      </a:lnTo>
                      <a:lnTo>
                        <a:pt x="0" y="144"/>
                      </a:lnTo>
                      <a:lnTo>
                        <a:pt x="8" y="152"/>
                      </a:lnTo>
                      <a:lnTo>
                        <a:pt x="16" y="160"/>
                      </a:lnTo>
                      <a:lnTo>
                        <a:pt x="16" y="184"/>
                      </a:lnTo>
                      <a:lnTo>
                        <a:pt x="24" y="200"/>
                      </a:lnTo>
                      <a:lnTo>
                        <a:pt x="8" y="200"/>
                      </a:lnTo>
                      <a:lnTo>
                        <a:pt x="8" y="208"/>
                      </a:lnTo>
                      <a:lnTo>
                        <a:pt x="16" y="216"/>
                      </a:lnTo>
                      <a:lnTo>
                        <a:pt x="24" y="240"/>
                      </a:lnTo>
                      <a:lnTo>
                        <a:pt x="64" y="232"/>
                      </a:lnTo>
                      <a:lnTo>
                        <a:pt x="72" y="224"/>
                      </a:lnTo>
                      <a:lnTo>
                        <a:pt x="72" y="216"/>
                      </a:lnTo>
                      <a:lnTo>
                        <a:pt x="96" y="208"/>
                      </a:lnTo>
                      <a:lnTo>
                        <a:pt x="112" y="192"/>
                      </a:lnTo>
                      <a:lnTo>
                        <a:pt x="120" y="184"/>
                      </a:lnTo>
                      <a:lnTo>
                        <a:pt x="128" y="176"/>
                      </a:lnTo>
                      <a:lnTo>
                        <a:pt x="112" y="152"/>
                      </a:lnTo>
                      <a:lnTo>
                        <a:pt x="128" y="112"/>
                      </a:lnTo>
                      <a:lnTo>
                        <a:pt x="136" y="112"/>
                      </a:lnTo>
                      <a:lnTo>
                        <a:pt x="136" y="104"/>
                      </a:lnTo>
                      <a:lnTo>
                        <a:pt x="136" y="56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8" name="Freeform 42"/>
                <p:cNvSpPr>
                  <a:spLocks/>
                </p:cNvSpPr>
                <p:nvPr/>
              </p:nvSpPr>
              <p:spPr bwMode="auto">
                <a:xfrm>
                  <a:off x="5991226" y="4191001"/>
                  <a:ext cx="293688" cy="147638"/>
                </a:xfrm>
                <a:custGeom>
                  <a:avLst/>
                  <a:gdLst>
                    <a:gd name="T0" fmla="*/ 0 w 136"/>
                    <a:gd name="T1" fmla="*/ 44291 h 80"/>
                    <a:gd name="T2" fmla="*/ 34552 w 136"/>
                    <a:gd name="T3" fmla="*/ 29528 h 80"/>
                    <a:gd name="T4" fmla="*/ 86379 w 136"/>
                    <a:gd name="T5" fmla="*/ 88583 h 80"/>
                    <a:gd name="T6" fmla="*/ 190033 w 136"/>
                    <a:gd name="T7" fmla="*/ 14764 h 80"/>
                    <a:gd name="T8" fmla="*/ 276412 w 136"/>
                    <a:gd name="T9" fmla="*/ 0 h 80"/>
                    <a:gd name="T10" fmla="*/ 293688 w 136"/>
                    <a:gd name="T11" fmla="*/ 29528 h 80"/>
                    <a:gd name="T12" fmla="*/ 293688 w 136"/>
                    <a:gd name="T13" fmla="*/ 44291 h 80"/>
                    <a:gd name="T14" fmla="*/ 276412 w 136"/>
                    <a:gd name="T15" fmla="*/ 44291 h 80"/>
                    <a:gd name="T16" fmla="*/ 276412 w 136"/>
                    <a:gd name="T17" fmla="*/ 59055 h 80"/>
                    <a:gd name="T18" fmla="*/ 207309 w 136"/>
                    <a:gd name="T19" fmla="*/ 88583 h 80"/>
                    <a:gd name="T20" fmla="*/ 138206 w 136"/>
                    <a:gd name="T21" fmla="*/ 132874 h 80"/>
                    <a:gd name="T22" fmla="*/ 86379 w 136"/>
                    <a:gd name="T23" fmla="*/ 132874 h 80"/>
                    <a:gd name="T24" fmla="*/ 69103 w 136"/>
                    <a:gd name="T25" fmla="*/ 147638 h 80"/>
                    <a:gd name="T26" fmla="*/ 34552 w 136"/>
                    <a:gd name="T27" fmla="*/ 147638 h 80"/>
                    <a:gd name="T28" fmla="*/ 0 w 136"/>
                    <a:gd name="T29" fmla="*/ 44291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6"/>
                    <a:gd name="T46" fmla="*/ 0 h 80"/>
                    <a:gd name="T47" fmla="*/ 136 w 136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6" h="80">
                      <a:moveTo>
                        <a:pt x="0" y="24"/>
                      </a:moveTo>
                      <a:lnTo>
                        <a:pt x="16" y="16"/>
                      </a:lnTo>
                      <a:lnTo>
                        <a:pt x="40" y="48"/>
                      </a:lnTo>
                      <a:lnTo>
                        <a:pt x="88" y="8"/>
                      </a:lnTo>
                      <a:lnTo>
                        <a:pt x="128" y="0"/>
                      </a:lnTo>
                      <a:lnTo>
                        <a:pt x="136" y="16"/>
                      </a:lnTo>
                      <a:lnTo>
                        <a:pt x="136" y="24"/>
                      </a:lnTo>
                      <a:lnTo>
                        <a:pt x="128" y="24"/>
                      </a:lnTo>
                      <a:lnTo>
                        <a:pt x="128" y="32"/>
                      </a:lnTo>
                      <a:lnTo>
                        <a:pt x="96" y="48"/>
                      </a:lnTo>
                      <a:lnTo>
                        <a:pt x="64" y="72"/>
                      </a:lnTo>
                      <a:lnTo>
                        <a:pt x="40" y="72"/>
                      </a:lnTo>
                      <a:lnTo>
                        <a:pt x="32" y="80"/>
                      </a:lnTo>
                      <a:lnTo>
                        <a:pt x="16" y="8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9" name="Freeform 43"/>
                <p:cNvSpPr>
                  <a:spLocks/>
                </p:cNvSpPr>
                <p:nvPr/>
              </p:nvSpPr>
              <p:spPr bwMode="auto">
                <a:xfrm>
                  <a:off x="6267451" y="4000501"/>
                  <a:ext cx="207963" cy="220663"/>
                </a:xfrm>
                <a:custGeom>
                  <a:avLst/>
                  <a:gdLst>
                    <a:gd name="T0" fmla="*/ 51991 w 96"/>
                    <a:gd name="T1" fmla="*/ 220663 h 120"/>
                    <a:gd name="T2" fmla="*/ 69321 w 96"/>
                    <a:gd name="T3" fmla="*/ 220663 h 120"/>
                    <a:gd name="T4" fmla="*/ 86651 w 96"/>
                    <a:gd name="T5" fmla="*/ 191241 h 120"/>
                    <a:gd name="T6" fmla="*/ 121312 w 96"/>
                    <a:gd name="T7" fmla="*/ 191241 h 120"/>
                    <a:gd name="T8" fmla="*/ 138642 w 96"/>
                    <a:gd name="T9" fmla="*/ 161820 h 120"/>
                    <a:gd name="T10" fmla="*/ 155972 w 96"/>
                    <a:gd name="T11" fmla="*/ 161820 h 120"/>
                    <a:gd name="T12" fmla="*/ 155972 w 96"/>
                    <a:gd name="T13" fmla="*/ 132398 h 120"/>
                    <a:gd name="T14" fmla="*/ 190633 w 96"/>
                    <a:gd name="T15" fmla="*/ 88265 h 120"/>
                    <a:gd name="T16" fmla="*/ 207963 w 96"/>
                    <a:gd name="T17" fmla="*/ 58843 h 120"/>
                    <a:gd name="T18" fmla="*/ 173303 w 96"/>
                    <a:gd name="T19" fmla="*/ 29422 h 120"/>
                    <a:gd name="T20" fmla="*/ 121312 w 96"/>
                    <a:gd name="T21" fmla="*/ 14711 h 120"/>
                    <a:gd name="T22" fmla="*/ 103982 w 96"/>
                    <a:gd name="T23" fmla="*/ 0 h 120"/>
                    <a:gd name="T24" fmla="*/ 86651 w 96"/>
                    <a:gd name="T25" fmla="*/ 14711 h 120"/>
                    <a:gd name="T26" fmla="*/ 86651 w 96"/>
                    <a:gd name="T27" fmla="*/ 29422 h 120"/>
                    <a:gd name="T28" fmla="*/ 69321 w 96"/>
                    <a:gd name="T29" fmla="*/ 29422 h 120"/>
                    <a:gd name="T30" fmla="*/ 86651 w 96"/>
                    <a:gd name="T31" fmla="*/ 44133 h 120"/>
                    <a:gd name="T32" fmla="*/ 103982 w 96"/>
                    <a:gd name="T33" fmla="*/ 58843 h 120"/>
                    <a:gd name="T34" fmla="*/ 103982 w 96"/>
                    <a:gd name="T35" fmla="*/ 88265 h 120"/>
                    <a:gd name="T36" fmla="*/ 69321 w 96"/>
                    <a:gd name="T37" fmla="*/ 147109 h 120"/>
                    <a:gd name="T38" fmla="*/ 0 w 96"/>
                    <a:gd name="T39" fmla="*/ 191241 h 120"/>
                    <a:gd name="T40" fmla="*/ 17330 w 96"/>
                    <a:gd name="T41" fmla="*/ 220663 h 120"/>
                    <a:gd name="T42" fmla="*/ 51991 w 96"/>
                    <a:gd name="T43" fmla="*/ 220663 h 12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96"/>
                    <a:gd name="T67" fmla="*/ 0 h 120"/>
                    <a:gd name="T68" fmla="*/ 96 w 96"/>
                    <a:gd name="T69" fmla="*/ 120 h 12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96" h="120">
                      <a:moveTo>
                        <a:pt x="24" y="120"/>
                      </a:moveTo>
                      <a:lnTo>
                        <a:pt x="32" y="120"/>
                      </a:lnTo>
                      <a:lnTo>
                        <a:pt x="40" y="104"/>
                      </a:lnTo>
                      <a:lnTo>
                        <a:pt x="56" y="104"/>
                      </a:lnTo>
                      <a:lnTo>
                        <a:pt x="64" y="88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88" y="48"/>
                      </a:lnTo>
                      <a:lnTo>
                        <a:pt x="96" y="32"/>
                      </a:lnTo>
                      <a:lnTo>
                        <a:pt x="80" y="16"/>
                      </a:lnTo>
                      <a:lnTo>
                        <a:pt x="56" y="8"/>
                      </a:lnTo>
                      <a:lnTo>
                        <a:pt x="48" y="0"/>
                      </a:lnTo>
                      <a:lnTo>
                        <a:pt x="40" y="8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40" y="24"/>
                      </a:lnTo>
                      <a:lnTo>
                        <a:pt x="48" y="32"/>
                      </a:lnTo>
                      <a:lnTo>
                        <a:pt x="48" y="48"/>
                      </a:lnTo>
                      <a:lnTo>
                        <a:pt x="32" y="80"/>
                      </a:lnTo>
                      <a:lnTo>
                        <a:pt x="0" y="104"/>
                      </a:lnTo>
                      <a:lnTo>
                        <a:pt x="8" y="120"/>
                      </a:lnTo>
                      <a:lnTo>
                        <a:pt x="24" y="12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Freeform 44"/>
                <p:cNvSpPr>
                  <a:spLocks/>
                </p:cNvSpPr>
                <p:nvPr/>
              </p:nvSpPr>
              <p:spPr bwMode="auto">
                <a:xfrm>
                  <a:off x="5748338" y="3794126"/>
                  <a:ext cx="622300" cy="485775"/>
                </a:xfrm>
                <a:custGeom>
                  <a:avLst/>
                  <a:gdLst>
                    <a:gd name="T0" fmla="*/ 276578 w 288"/>
                    <a:gd name="T1" fmla="*/ 88323 h 264"/>
                    <a:gd name="T2" fmla="*/ 293864 w 288"/>
                    <a:gd name="T3" fmla="*/ 88323 h 264"/>
                    <a:gd name="T4" fmla="*/ 328436 w 288"/>
                    <a:gd name="T5" fmla="*/ 88323 h 264"/>
                    <a:gd name="T6" fmla="*/ 380294 w 288"/>
                    <a:gd name="T7" fmla="*/ 103043 h 264"/>
                    <a:gd name="T8" fmla="*/ 432153 w 288"/>
                    <a:gd name="T9" fmla="*/ 147205 h 264"/>
                    <a:gd name="T10" fmla="*/ 449439 w 288"/>
                    <a:gd name="T11" fmla="*/ 191366 h 264"/>
                    <a:gd name="T12" fmla="*/ 466725 w 288"/>
                    <a:gd name="T13" fmla="*/ 220807 h 264"/>
                    <a:gd name="T14" fmla="*/ 466725 w 288"/>
                    <a:gd name="T15" fmla="*/ 235527 h 264"/>
                    <a:gd name="T16" fmla="*/ 466725 w 288"/>
                    <a:gd name="T17" fmla="*/ 250248 h 264"/>
                    <a:gd name="T18" fmla="*/ 484011 w 288"/>
                    <a:gd name="T19" fmla="*/ 250248 h 264"/>
                    <a:gd name="T20" fmla="*/ 501297 w 288"/>
                    <a:gd name="T21" fmla="*/ 250248 h 264"/>
                    <a:gd name="T22" fmla="*/ 518583 w 288"/>
                    <a:gd name="T23" fmla="*/ 250248 h 264"/>
                    <a:gd name="T24" fmla="*/ 535869 w 288"/>
                    <a:gd name="T25" fmla="*/ 250248 h 264"/>
                    <a:gd name="T26" fmla="*/ 553156 w 288"/>
                    <a:gd name="T27" fmla="*/ 250248 h 264"/>
                    <a:gd name="T28" fmla="*/ 570442 w 288"/>
                    <a:gd name="T29" fmla="*/ 250248 h 264"/>
                    <a:gd name="T30" fmla="*/ 570442 w 288"/>
                    <a:gd name="T31" fmla="*/ 235527 h 264"/>
                    <a:gd name="T32" fmla="*/ 587728 w 288"/>
                    <a:gd name="T33" fmla="*/ 235527 h 264"/>
                    <a:gd name="T34" fmla="*/ 605014 w 288"/>
                    <a:gd name="T35" fmla="*/ 250248 h 264"/>
                    <a:gd name="T36" fmla="*/ 622300 w 288"/>
                    <a:gd name="T37" fmla="*/ 264968 h 264"/>
                    <a:gd name="T38" fmla="*/ 622300 w 288"/>
                    <a:gd name="T39" fmla="*/ 294409 h 264"/>
                    <a:gd name="T40" fmla="*/ 587728 w 288"/>
                    <a:gd name="T41" fmla="*/ 353291 h 264"/>
                    <a:gd name="T42" fmla="*/ 518583 w 288"/>
                    <a:gd name="T43" fmla="*/ 397452 h 264"/>
                    <a:gd name="T44" fmla="*/ 432153 w 288"/>
                    <a:gd name="T45" fmla="*/ 412173 h 264"/>
                    <a:gd name="T46" fmla="*/ 328436 w 288"/>
                    <a:gd name="T47" fmla="*/ 485775 h 264"/>
                    <a:gd name="T48" fmla="*/ 276578 w 288"/>
                    <a:gd name="T49" fmla="*/ 426893 h 264"/>
                    <a:gd name="T50" fmla="*/ 242006 w 288"/>
                    <a:gd name="T51" fmla="*/ 441614 h 264"/>
                    <a:gd name="T52" fmla="*/ 242006 w 288"/>
                    <a:gd name="T53" fmla="*/ 426893 h 264"/>
                    <a:gd name="T54" fmla="*/ 190147 w 288"/>
                    <a:gd name="T55" fmla="*/ 353291 h 264"/>
                    <a:gd name="T56" fmla="*/ 155575 w 288"/>
                    <a:gd name="T57" fmla="*/ 338570 h 264"/>
                    <a:gd name="T58" fmla="*/ 138289 w 288"/>
                    <a:gd name="T59" fmla="*/ 309130 h 264"/>
                    <a:gd name="T60" fmla="*/ 138289 w 288"/>
                    <a:gd name="T61" fmla="*/ 264968 h 264"/>
                    <a:gd name="T62" fmla="*/ 121003 w 288"/>
                    <a:gd name="T63" fmla="*/ 235527 h 264"/>
                    <a:gd name="T64" fmla="*/ 86431 w 288"/>
                    <a:gd name="T65" fmla="*/ 220807 h 264"/>
                    <a:gd name="T66" fmla="*/ 17286 w 288"/>
                    <a:gd name="T67" fmla="*/ 117764 h 264"/>
                    <a:gd name="T68" fmla="*/ 0 w 288"/>
                    <a:gd name="T69" fmla="*/ 117764 h 264"/>
                    <a:gd name="T70" fmla="*/ 0 w 288"/>
                    <a:gd name="T71" fmla="*/ 73602 h 264"/>
                    <a:gd name="T72" fmla="*/ 34572 w 288"/>
                    <a:gd name="T73" fmla="*/ 73602 h 264"/>
                    <a:gd name="T74" fmla="*/ 51858 w 288"/>
                    <a:gd name="T75" fmla="*/ 58882 h 264"/>
                    <a:gd name="T76" fmla="*/ 69144 w 288"/>
                    <a:gd name="T77" fmla="*/ 58882 h 264"/>
                    <a:gd name="T78" fmla="*/ 86431 w 288"/>
                    <a:gd name="T79" fmla="*/ 44161 h 264"/>
                    <a:gd name="T80" fmla="*/ 51858 w 288"/>
                    <a:gd name="T81" fmla="*/ 14720 h 264"/>
                    <a:gd name="T82" fmla="*/ 121003 w 288"/>
                    <a:gd name="T83" fmla="*/ 0 h 264"/>
                    <a:gd name="T84" fmla="*/ 155575 w 288"/>
                    <a:gd name="T85" fmla="*/ 14720 h 264"/>
                    <a:gd name="T86" fmla="*/ 224719 w 288"/>
                    <a:gd name="T87" fmla="*/ 44161 h 264"/>
                    <a:gd name="T88" fmla="*/ 242006 w 288"/>
                    <a:gd name="T89" fmla="*/ 44161 h 264"/>
                    <a:gd name="T90" fmla="*/ 242006 w 288"/>
                    <a:gd name="T91" fmla="*/ 73602 h 264"/>
                    <a:gd name="T92" fmla="*/ 276578 w 288"/>
                    <a:gd name="T93" fmla="*/ 88323 h 264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88"/>
                    <a:gd name="T142" fmla="*/ 0 h 264"/>
                    <a:gd name="T143" fmla="*/ 288 w 288"/>
                    <a:gd name="T144" fmla="*/ 264 h 264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88" h="264">
                      <a:moveTo>
                        <a:pt x="128" y="48"/>
                      </a:moveTo>
                      <a:lnTo>
                        <a:pt x="136" y="48"/>
                      </a:lnTo>
                      <a:lnTo>
                        <a:pt x="152" y="48"/>
                      </a:lnTo>
                      <a:lnTo>
                        <a:pt x="176" y="56"/>
                      </a:lnTo>
                      <a:lnTo>
                        <a:pt x="200" y="80"/>
                      </a:lnTo>
                      <a:lnTo>
                        <a:pt x="208" y="104"/>
                      </a:lnTo>
                      <a:lnTo>
                        <a:pt x="216" y="120"/>
                      </a:lnTo>
                      <a:lnTo>
                        <a:pt x="216" y="128"/>
                      </a:lnTo>
                      <a:lnTo>
                        <a:pt x="216" y="136"/>
                      </a:lnTo>
                      <a:lnTo>
                        <a:pt x="224" y="136"/>
                      </a:lnTo>
                      <a:lnTo>
                        <a:pt x="232" y="136"/>
                      </a:lnTo>
                      <a:lnTo>
                        <a:pt x="240" y="136"/>
                      </a:lnTo>
                      <a:lnTo>
                        <a:pt x="248" y="136"/>
                      </a:lnTo>
                      <a:lnTo>
                        <a:pt x="256" y="136"/>
                      </a:lnTo>
                      <a:lnTo>
                        <a:pt x="264" y="136"/>
                      </a:lnTo>
                      <a:lnTo>
                        <a:pt x="264" y="128"/>
                      </a:lnTo>
                      <a:lnTo>
                        <a:pt x="272" y="128"/>
                      </a:lnTo>
                      <a:lnTo>
                        <a:pt x="280" y="136"/>
                      </a:lnTo>
                      <a:lnTo>
                        <a:pt x="288" y="144"/>
                      </a:lnTo>
                      <a:lnTo>
                        <a:pt x="288" y="160"/>
                      </a:lnTo>
                      <a:lnTo>
                        <a:pt x="272" y="192"/>
                      </a:lnTo>
                      <a:lnTo>
                        <a:pt x="240" y="216"/>
                      </a:lnTo>
                      <a:lnTo>
                        <a:pt x="200" y="224"/>
                      </a:lnTo>
                      <a:lnTo>
                        <a:pt x="152" y="264"/>
                      </a:lnTo>
                      <a:lnTo>
                        <a:pt x="128" y="232"/>
                      </a:lnTo>
                      <a:lnTo>
                        <a:pt x="112" y="240"/>
                      </a:lnTo>
                      <a:lnTo>
                        <a:pt x="112" y="232"/>
                      </a:lnTo>
                      <a:lnTo>
                        <a:pt x="88" y="192"/>
                      </a:lnTo>
                      <a:lnTo>
                        <a:pt x="72" y="184"/>
                      </a:lnTo>
                      <a:lnTo>
                        <a:pt x="64" y="168"/>
                      </a:lnTo>
                      <a:lnTo>
                        <a:pt x="64" y="144"/>
                      </a:lnTo>
                      <a:lnTo>
                        <a:pt x="56" y="128"/>
                      </a:lnTo>
                      <a:lnTo>
                        <a:pt x="40" y="120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0" y="40"/>
                      </a:lnTo>
                      <a:lnTo>
                        <a:pt x="16" y="40"/>
                      </a:lnTo>
                      <a:lnTo>
                        <a:pt x="24" y="32"/>
                      </a:lnTo>
                      <a:lnTo>
                        <a:pt x="32" y="32"/>
                      </a:lnTo>
                      <a:lnTo>
                        <a:pt x="40" y="24"/>
                      </a:lnTo>
                      <a:lnTo>
                        <a:pt x="24" y="8"/>
                      </a:lnTo>
                      <a:lnTo>
                        <a:pt x="56" y="0"/>
                      </a:lnTo>
                      <a:lnTo>
                        <a:pt x="72" y="8"/>
                      </a:lnTo>
                      <a:lnTo>
                        <a:pt x="104" y="24"/>
                      </a:lnTo>
                      <a:lnTo>
                        <a:pt x="112" y="24"/>
                      </a:lnTo>
                      <a:lnTo>
                        <a:pt x="112" y="40"/>
                      </a:lnTo>
                      <a:lnTo>
                        <a:pt x="128" y="4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1" name="Freeform 45"/>
                <p:cNvSpPr>
                  <a:spLocks/>
                </p:cNvSpPr>
                <p:nvPr/>
              </p:nvSpPr>
              <p:spPr bwMode="auto">
                <a:xfrm>
                  <a:off x="6197601" y="3970338"/>
                  <a:ext cx="34925" cy="44450"/>
                </a:xfrm>
                <a:custGeom>
                  <a:avLst/>
                  <a:gdLst>
                    <a:gd name="T0" fmla="*/ 0 w 16"/>
                    <a:gd name="T1" fmla="*/ 14817 h 24"/>
                    <a:gd name="T2" fmla="*/ 17463 w 16"/>
                    <a:gd name="T3" fmla="*/ 0 h 24"/>
                    <a:gd name="T4" fmla="*/ 34925 w 16"/>
                    <a:gd name="T5" fmla="*/ 0 h 24"/>
                    <a:gd name="T6" fmla="*/ 34925 w 16"/>
                    <a:gd name="T7" fmla="*/ 29633 h 24"/>
                    <a:gd name="T8" fmla="*/ 17463 w 16"/>
                    <a:gd name="T9" fmla="*/ 44450 h 24"/>
                    <a:gd name="T10" fmla="*/ 0 w 16"/>
                    <a:gd name="T11" fmla="*/ 14817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24"/>
                    <a:gd name="T20" fmla="*/ 16 w 16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24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8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2" name="Freeform 46"/>
                <p:cNvSpPr>
                  <a:spLocks/>
                </p:cNvSpPr>
                <p:nvPr/>
              </p:nvSpPr>
              <p:spPr bwMode="auto">
                <a:xfrm>
                  <a:off x="6215063" y="3970338"/>
                  <a:ext cx="155575" cy="74613"/>
                </a:xfrm>
                <a:custGeom>
                  <a:avLst/>
                  <a:gdLst>
                    <a:gd name="T0" fmla="*/ 155575 w 72"/>
                    <a:gd name="T1" fmla="*/ 14923 h 40"/>
                    <a:gd name="T2" fmla="*/ 155575 w 72"/>
                    <a:gd name="T3" fmla="*/ 29845 h 40"/>
                    <a:gd name="T4" fmla="*/ 138289 w 72"/>
                    <a:gd name="T5" fmla="*/ 44768 h 40"/>
                    <a:gd name="T6" fmla="*/ 138289 w 72"/>
                    <a:gd name="T7" fmla="*/ 59690 h 40"/>
                    <a:gd name="T8" fmla="*/ 121003 w 72"/>
                    <a:gd name="T9" fmla="*/ 59690 h 40"/>
                    <a:gd name="T10" fmla="*/ 103717 w 72"/>
                    <a:gd name="T11" fmla="*/ 59690 h 40"/>
                    <a:gd name="T12" fmla="*/ 103717 w 72"/>
                    <a:gd name="T13" fmla="*/ 74613 h 40"/>
                    <a:gd name="T14" fmla="*/ 86431 w 72"/>
                    <a:gd name="T15" fmla="*/ 74613 h 40"/>
                    <a:gd name="T16" fmla="*/ 69144 w 72"/>
                    <a:gd name="T17" fmla="*/ 74613 h 40"/>
                    <a:gd name="T18" fmla="*/ 51858 w 72"/>
                    <a:gd name="T19" fmla="*/ 74613 h 40"/>
                    <a:gd name="T20" fmla="*/ 34572 w 72"/>
                    <a:gd name="T21" fmla="*/ 74613 h 40"/>
                    <a:gd name="T22" fmla="*/ 17286 w 72"/>
                    <a:gd name="T23" fmla="*/ 74613 h 40"/>
                    <a:gd name="T24" fmla="*/ 0 w 72"/>
                    <a:gd name="T25" fmla="*/ 74613 h 40"/>
                    <a:gd name="T26" fmla="*/ 0 w 72"/>
                    <a:gd name="T27" fmla="*/ 59690 h 40"/>
                    <a:gd name="T28" fmla="*/ 0 w 72"/>
                    <a:gd name="T29" fmla="*/ 44768 h 40"/>
                    <a:gd name="T30" fmla="*/ 34572 w 72"/>
                    <a:gd name="T31" fmla="*/ 59690 h 40"/>
                    <a:gd name="T32" fmla="*/ 51858 w 72"/>
                    <a:gd name="T33" fmla="*/ 44768 h 40"/>
                    <a:gd name="T34" fmla="*/ 86431 w 72"/>
                    <a:gd name="T35" fmla="*/ 44768 h 40"/>
                    <a:gd name="T36" fmla="*/ 138289 w 72"/>
                    <a:gd name="T37" fmla="*/ 0 h 40"/>
                    <a:gd name="T38" fmla="*/ 155575 w 72"/>
                    <a:gd name="T39" fmla="*/ 14923 h 4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72"/>
                    <a:gd name="T61" fmla="*/ 0 h 40"/>
                    <a:gd name="T62" fmla="*/ 72 w 72"/>
                    <a:gd name="T63" fmla="*/ 40 h 4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72" h="40">
                      <a:moveTo>
                        <a:pt x="72" y="8"/>
                      </a:moveTo>
                      <a:lnTo>
                        <a:pt x="72" y="16"/>
                      </a:lnTo>
                      <a:lnTo>
                        <a:pt x="64" y="24"/>
                      </a:lnTo>
                      <a:lnTo>
                        <a:pt x="64" y="32"/>
                      </a:lnTo>
                      <a:lnTo>
                        <a:pt x="56" y="32"/>
                      </a:lnTo>
                      <a:lnTo>
                        <a:pt x="48" y="32"/>
                      </a:lnTo>
                      <a:lnTo>
                        <a:pt x="48" y="40"/>
                      </a:lnTo>
                      <a:lnTo>
                        <a:pt x="40" y="40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16" y="32"/>
                      </a:lnTo>
                      <a:lnTo>
                        <a:pt x="24" y="24"/>
                      </a:lnTo>
                      <a:lnTo>
                        <a:pt x="40" y="24"/>
                      </a:lnTo>
                      <a:lnTo>
                        <a:pt x="64" y="0"/>
                      </a:lnTo>
                      <a:lnTo>
                        <a:pt x="72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Freeform 47"/>
                <p:cNvSpPr>
                  <a:spLocks/>
                </p:cNvSpPr>
                <p:nvPr/>
              </p:nvSpPr>
              <p:spPr bwMode="auto">
                <a:xfrm>
                  <a:off x="6353176" y="3956051"/>
                  <a:ext cx="17463" cy="28575"/>
                </a:xfrm>
                <a:custGeom>
                  <a:avLst/>
                  <a:gdLst>
                    <a:gd name="T0" fmla="*/ 17463 w 8"/>
                    <a:gd name="T1" fmla="*/ 28575 h 16"/>
                    <a:gd name="T2" fmla="*/ 17463 w 8"/>
                    <a:gd name="T3" fmla="*/ 0 h 16"/>
                    <a:gd name="T4" fmla="*/ 0 w 8"/>
                    <a:gd name="T5" fmla="*/ 0 h 16"/>
                    <a:gd name="T6" fmla="*/ 0 w 8"/>
                    <a:gd name="T7" fmla="*/ 14288 h 16"/>
                    <a:gd name="T8" fmla="*/ 17463 w 8"/>
                    <a:gd name="T9" fmla="*/ 28575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16"/>
                    <a:gd name="T17" fmla="*/ 8 w 8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16">
                      <a:moveTo>
                        <a:pt x="8" y="16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Freeform 48"/>
                <p:cNvSpPr>
                  <a:spLocks/>
                </p:cNvSpPr>
                <p:nvPr/>
              </p:nvSpPr>
              <p:spPr bwMode="auto">
                <a:xfrm>
                  <a:off x="8550276" y="4692651"/>
                  <a:ext cx="293688" cy="250825"/>
                </a:xfrm>
                <a:custGeom>
                  <a:avLst/>
                  <a:gdLst>
                    <a:gd name="T0" fmla="*/ 293688 w 136"/>
                    <a:gd name="T1" fmla="*/ 250825 h 136"/>
                    <a:gd name="T2" fmla="*/ 259136 w 136"/>
                    <a:gd name="T3" fmla="*/ 221316 h 136"/>
                    <a:gd name="T4" fmla="*/ 190033 w 136"/>
                    <a:gd name="T5" fmla="*/ 236071 h 136"/>
                    <a:gd name="T6" fmla="*/ 207309 w 136"/>
                    <a:gd name="T7" fmla="*/ 206562 h 136"/>
                    <a:gd name="T8" fmla="*/ 224585 w 136"/>
                    <a:gd name="T9" fmla="*/ 206562 h 136"/>
                    <a:gd name="T10" fmla="*/ 207309 w 136"/>
                    <a:gd name="T11" fmla="*/ 147544 h 136"/>
                    <a:gd name="T12" fmla="*/ 190033 w 136"/>
                    <a:gd name="T13" fmla="*/ 132790 h 136"/>
                    <a:gd name="T14" fmla="*/ 120930 w 136"/>
                    <a:gd name="T15" fmla="*/ 118035 h 136"/>
                    <a:gd name="T16" fmla="*/ 86379 w 136"/>
                    <a:gd name="T17" fmla="*/ 88526 h 136"/>
                    <a:gd name="T18" fmla="*/ 69103 w 136"/>
                    <a:gd name="T19" fmla="*/ 103281 h 136"/>
                    <a:gd name="T20" fmla="*/ 51827 w 136"/>
                    <a:gd name="T21" fmla="*/ 103281 h 136"/>
                    <a:gd name="T22" fmla="*/ 51827 w 136"/>
                    <a:gd name="T23" fmla="*/ 88526 h 136"/>
                    <a:gd name="T24" fmla="*/ 34552 w 136"/>
                    <a:gd name="T25" fmla="*/ 73772 h 136"/>
                    <a:gd name="T26" fmla="*/ 86379 w 136"/>
                    <a:gd name="T27" fmla="*/ 73772 h 136"/>
                    <a:gd name="T28" fmla="*/ 86379 w 136"/>
                    <a:gd name="T29" fmla="*/ 59018 h 136"/>
                    <a:gd name="T30" fmla="*/ 34552 w 136"/>
                    <a:gd name="T31" fmla="*/ 59018 h 136"/>
                    <a:gd name="T32" fmla="*/ 34552 w 136"/>
                    <a:gd name="T33" fmla="*/ 44263 h 136"/>
                    <a:gd name="T34" fmla="*/ 0 w 136"/>
                    <a:gd name="T35" fmla="*/ 29509 h 136"/>
                    <a:gd name="T36" fmla="*/ 34552 w 136"/>
                    <a:gd name="T37" fmla="*/ 0 h 136"/>
                    <a:gd name="T38" fmla="*/ 69103 w 136"/>
                    <a:gd name="T39" fmla="*/ 0 h 136"/>
                    <a:gd name="T40" fmla="*/ 69103 w 136"/>
                    <a:gd name="T41" fmla="*/ 14754 h 136"/>
                    <a:gd name="T42" fmla="*/ 86379 w 136"/>
                    <a:gd name="T43" fmla="*/ 14754 h 136"/>
                    <a:gd name="T44" fmla="*/ 103655 w 136"/>
                    <a:gd name="T45" fmla="*/ 59018 h 136"/>
                    <a:gd name="T46" fmla="*/ 120930 w 136"/>
                    <a:gd name="T47" fmla="*/ 88526 h 136"/>
                    <a:gd name="T48" fmla="*/ 138206 w 136"/>
                    <a:gd name="T49" fmla="*/ 88526 h 136"/>
                    <a:gd name="T50" fmla="*/ 172758 w 136"/>
                    <a:gd name="T51" fmla="*/ 59018 h 136"/>
                    <a:gd name="T52" fmla="*/ 207309 w 136"/>
                    <a:gd name="T53" fmla="*/ 44263 h 136"/>
                    <a:gd name="T54" fmla="*/ 293688 w 136"/>
                    <a:gd name="T55" fmla="*/ 73772 h 136"/>
                    <a:gd name="T56" fmla="*/ 293688 w 136"/>
                    <a:gd name="T57" fmla="*/ 250825 h 1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36"/>
                    <a:gd name="T88" fmla="*/ 0 h 136"/>
                    <a:gd name="T89" fmla="*/ 136 w 136"/>
                    <a:gd name="T90" fmla="*/ 136 h 1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36" h="136">
                      <a:moveTo>
                        <a:pt x="136" y="136"/>
                      </a:moveTo>
                      <a:lnTo>
                        <a:pt x="120" y="120"/>
                      </a:lnTo>
                      <a:lnTo>
                        <a:pt x="88" y="128"/>
                      </a:lnTo>
                      <a:lnTo>
                        <a:pt x="96" y="112"/>
                      </a:lnTo>
                      <a:lnTo>
                        <a:pt x="104" y="112"/>
                      </a:lnTo>
                      <a:lnTo>
                        <a:pt x="96" y="80"/>
                      </a:lnTo>
                      <a:lnTo>
                        <a:pt x="88" y="72"/>
                      </a:lnTo>
                      <a:lnTo>
                        <a:pt x="56" y="64"/>
                      </a:lnTo>
                      <a:lnTo>
                        <a:pt x="40" y="48"/>
                      </a:lnTo>
                      <a:lnTo>
                        <a:pt x="32" y="56"/>
                      </a:lnTo>
                      <a:lnTo>
                        <a:pt x="24" y="56"/>
                      </a:lnTo>
                      <a:lnTo>
                        <a:pt x="24" y="48"/>
                      </a:lnTo>
                      <a:lnTo>
                        <a:pt x="16" y="40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16" y="32"/>
                      </a:lnTo>
                      <a:lnTo>
                        <a:pt x="16" y="24"/>
                      </a:lnTo>
                      <a:lnTo>
                        <a:pt x="0" y="16"/>
                      </a:lnTo>
                      <a:lnTo>
                        <a:pt x="16" y="0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48" y="32"/>
                      </a:lnTo>
                      <a:lnTo>
                        <a:pt x="56" y="48"/>
                      </a:lnTo>
                      <a:lnTo>
                        <a:pt x="64" y="48"/>
                      </a:lnTo>
                      <a:lnTo>
                        <a:pt x="80" y="32"/>
                      </a:lnTo>
                      <a:lnTo>
                        <a:pt x="96" y="24"/>
                      </a:lnTo>
                      <a:lnTo>
                        <a:pt x="136" y="40"/>
                      </a:lnTo>
                      <a:lnTo>
                        <a:pt x="136" y="13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Freeform 49"/>
                <p:cNvSpPr>
                  <a:spLocks/>
                </p:cNvSpPr>
                <p:nvPr/>
              </p:nvSpPr>
              <p:spPr bwMode="auto">
                <a:xfrm>
                  <a:off x="8843963" y="4767263"/>
                  <a:ext cx="258763" cy="220663"/>
                </a:xfrm>
                <a:custGeom>
                  <a:avLst/>
                  <a:gdLst>
                    <a:gd name="T0" fmla="*/ 0 w 120"/>
                    <a:gd name="T1" fmla="*/ 0 h 120"/>
                    <a:gd name="T2" fmla="*/ 69003 w 120"/>
                    <a:gd name="T3" fmla="*/ 14711 h 120"/>
                    <a:gd name="T4" fmla="*/ 120756 w 120"/>
                    <a:gd name="T5" fmla="*/ 44133 h 120"/>
                    <a:gd name="T6" fmla="*/ 138007 w 120"/>
                    <a:gd name="T7" fmla="*/ 73554 h 120"/>
                    <a:gd name="T8" fmla="*/ 172509 w 120"/>
                    <a:gd name="T9" fmla="*/ 88265 h 120"/>
                    <a:gd name="T10" fmla="*/ 189760 w 120"/>
                    <a:gd name="T11" fmla="*/ 88265 h 120"/>
                    <a:gd name="T12" fmla="*/ 189760 w 120"/>
                    <a:gd name="T13" fmla="*/ 102976 h 120"/>
                    <a:gd name="T14" fmla="*/ 172509 w 120"/>
                    <a:gd name="T15" fmla="*/ 117687 h 120"/>
                    <a:gd name="T16" fmla="*/ 172509 w 120"/>
                    <a:gd name="T17" fmla="*/ 132398 h 120"/>
                    <a:gd name="T18" fmla="*/ 189760 w 120"/>
                    <a:gd name="T19" fmla="*/ 147109 h 120"/>
                    <a:gd name="T20" fmla="*/ 207010 w 120"/>
                    <a:gd name="T21" fmla="*/ 176530 h 120"/>
                    <a:gd name="T22" fmla="*/ 224261 w 120"/>
                    <a:gd name="T23" fmla="*/ 176530 h 120"/>
                    <a:gd name="T24" fmla="*/ 224261 w 120"/>
                    <a:gd name="T25" fmla="*/ 191241 h 120"/>
                    <a:gd name="T26" fmla="*/ 241512 w 120"/>
                    <a:gd name="T27" fmla="*/ 191241 h 120"/>
                    <a:gd name="T28" fmla="*/ 241512 w 120"/>
                    <a:gd name="T29" fmla="*/ 205952 h 120"/>
                    <a:gd name="T30" fmla="*/ 258763 w 120"/>
                    <a:gd name="T31" fmla="*/ 205952 h 120"/>
                    <a:gd name="T32" fmla="*/ 258763 w 120"/>
                    <a:gd name="T33" fmla="*/ 220663 h 120"/>
                    <a:gd name="T34" fmla="*/ 241512 w 120"/>
                    <a:gd name="T35" fmla="*/ 220663 h 120"/>
                    <a:gd name="T36" fmla="*/ 241512 w 120"/>
                    <a:gd name="T37" fmla="*/ 205952 h 120"/>
                    <a:gd name="T38" fmla="*/ 172509 w 120"/>
                    <a:gd name="T39" fmla="*/ 205952 h 120"/>
                    <a:gd name="T40" fmla="*/ 138007 w 120"/>
                    <a:gd name="T41" fmla="*/ 147109 h 120"/>
                    <a:gd name="T42" fmla="*/ 103505 w 120"/>
                    <a:gd name="T43" fmla="*/ 132398 h 120"/>
                    <a:gd name="T44" fmla="*/ 86254 w 120"/>
                    <a:gd name="T45" fmla="*/ 132398 h 120"/>
                    <a:gd name="T46" fmla="*/ 51753 w 120"/>
                    <a:gd name="T47" fmla="*/ 161820 h 120"/>
                    <a:gd name="T48" fmla="*/ 34502 w 120"/>
                    <a:gd name="T49" fmla="*/ 176530 h 120"/>
                    <a:gd name="T50" fmla="*/ 0 w 120"/>
                    <a:gd name="T51" fmla="*/ 176530 h 120"/>
                    <a:gd name="T52" fmla="*/ 0 w 120"/>
                    <a:gd name="T53" fmla="*/ 0 h 12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20"/>
                    <a:gd name="T82" fmla="*/ 0 h 120"/>
                    <a:gd name="T83" fmla="*/ 120 w 120"/>
                    <a:gd name="T84" fmla="*/ 120 h 12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20" h="120">
                      <a:moveTo>
                        <a:pt x="0" y="0"/>
                      </a:moveTo>
                      <a:lnTo>
                        <a:pt x="32" y="8"/>
                      </a:lnTo>
                      <a:lnTo>
                        <a:pt x="56" y="24"/>
                      </a:lnTo>
                      <a:lnTo>
                        <a:pt x="64" y="40"/>
                      </a:lnTo>
                      <a:lnTo>
                        <a:pt x="80" y="48"/>
                      </a:lnTo>
                      <a:lnTo>
                        <a:pt x="88" y="48"/>
                      </a:lnTo>
                      <a:lnTo>
                        <a:pt x="88" y="56"/>
                      </a:lnTo>
                      <a:lnTo>
                        <a:pt x="80" y="64"/>
                      </a:lnTo>
                      <a:lnTo>
                        <a:pt x="80" y="72"/>
                      </a:lnTo>
                      <a:lnTo>
                        <a:pt x="88" y="80"/>
                      </a:lnTo>
                      <a:lnTo>
                        <a:pt x="96" y="96"/>
                      </a:lnTo>
                      <a:lnTo>
                        <a:pt x="104" y="96"/>
                      </a:lnTo>
                      <a:lnTo>
                        <a:pt x="104" y="104"/>
                      </a:lnTo>
                      <a:lnTo>
                        <a:pt x="112" y="104"/>
                      </a:lnTo>
                      <a:lnTo>
                        <a:pt x="112" y="112"/>
                      </a:lnTo>
                      <a:lnTo>
                        <a:pt x="120" y="112"/>
                      </a:lnTo>
                      <a:lnTo>
                        <a:pt x="120" y="120"/>
                      </a:lnTo>
                      <a:lnTo>
                        <a:pt x="112" y="120"/>
                      </a:lnTo>
                      <a:lnTo>
                        <a:pt x="112" y="112"/>
                      </a:lnTo>
                      <a:lnTo>
                        <a:pt x="80" y="112"/>
                      </a:lnTo>
                      <a:lnTo>
                        <a:pt x="64" y="80"/>
                      </a:lnTo>
                      <a:lnTo>
                        <a:pt x="48" y="72"/>
                      </a:lnTo>
                      <a:lnTo>
                        <a:pt x="40" y="72"/>
                      </a:lnTo>
                      <a:lnTo>
                        <a:pt x="24" y="88"/>
                      </a:lnTo>
                      <a:lnTo>
                        <a:pt x="16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Freeform 50"/>
                <p:cNvSpPr>
                  <a:spLocks/>
                </p:cNvSpPr>
                <p:nvPr/>
              </p:nvSpPr>
              <p:spPr bwMode="auto">
                <a:xfrm>
                  <a:off x="7926388" y="4575176"/>
                  <a:ext cx="277813" cy="236538"/>
                </a:xfrm>
                <a:custGeom>
                  <a:avLst/>
                  <a:gdLst>
                    <a:gd name="T0" fmla="*/ 208360 w 128"/>
                    <a:gd name="T1" fmla="*/ 0 h 128"/>
                    <a:gd name="T2" fmla="*/ 190996 w 128"/>
                    <a:gd name="T3" fmla="*/ 0 h 128"/>
                    <a:gd name="T4" fmla="*/ 156270 w 128"/>
                    <a:gd name="T5" fmla="*/ 73918 h 128"/>
                    <a:gd name="T6" fmla="*/ 121543 w 128"/>
                    <a:gd name="T7" fmla="*/ 88702 h 128"/>
                    <a:gd name="T8" fmla="*/ 86817 w 128"/>
                    <a:gd name="T9" fmla="*/ 73918 h 128"/>
                    <a:gd name="T10" fmla="*/ 69453 w 128"/>
                    <a:gd name="T11" fmla="*/ 88702 h 128"/>
                    <a:gd name="T12" fmla="*/ 34727 w 128"/>
                    <a:gd name="T13" fmla="*/ 88702 h 128"/>
                    <a:gd name="T14" fmla="*/ 17363 w 128"/>
                    <a:gd name="T15" fmla="*/ 59135 h 128"/>
                    <a:gd name="T16" fmla="*/ 0 w 128"/>
                    <a:gd name="T17" fmla="*/ 88702 h 128"/>
                    <a:gd name="T18" fmla="*/ 0 w 128"/>
                    <a:gd name="T19" fmla="*/ 133053 h 128"/>
                    <a:gd name="T20" fmla="*/ 17363 w 128"/>
                    <a:gd name="T21" fmla="*/ 147836 h 128"/>
                    <a:gd name="T22" fmla="*/ 34727 w 128"/>
                    <a:gd name="T23" fmla="*/ 192187 h 128"/>
                    <a:gd name="T24" fmla="*/ 69453 w 128"/>
                    <a:gd name="T25" fmla="*/ 192187 h 128"/>
                    <a:gd name="T26" fmla="*/ 69453 w 128"/>
                    <a:gd name="T27" fmla="*/ 206971 h 128"/>
                    <a:gd name="T28" fmla="*/ 121543 w 128"/>
                    <a:gd name="T29" fmla="*/ 206971 h 128"/>
                    <a:gd name="T30" fmla="*/ 138907 w 128"/>
                    <a:gd name="T31" fmla="*/ 206971 h 128"/>
                    <a:gd name="T32" fmla="*/ 156270 w 128"/>
                    <a:gd name="T33" fmla="*/ 236538 h 128"/>
                    <a:gd name="T34" fmla="*/ 173633 w 128"/>
                    <a:gd name="T35" fmla="*/ 221754 h 128"/>
                    <a:gd name="T36" fmla="*/ 208360 w 128"/>
                    <a:gd name="T37" fmla="*/ 206971 h 128"/>
                    <a:gd name="T38" fmla="*/ 208360 w 128"/>
                    <a:gd name="T39" fmla="*/ 177403 h 128"/>
                    <a:gd name="T40" fmla="*/ 208360 w 128"/>
                    <a:gd name="T41" fmla="*/ 162620 h 128"/>
                    <a:gd name="T42" fmla="*/ 225723 w 128"/>
                    <a:gd name="T43" fmla="*/ 147836 h 128"/>
                    <a:gd name="T44" fmla="*/ 260450 w 128"/>
                    <a:gd name="T45" fmla="*/ 88702 h 128"/>
                    <a:gd name="T46" fmla="*/ 277813 w 128"/>
                    <a:gd name="T47" fmla="*/ 88702 h 128"/>
                    <a:gd name="T48" fmla="*/ 243086 w 128"/>
                    <a:gd name="T49" fmla="*/ 59135 h 128"/>
                    <a:gd name="T50" fmla="*/ 260450 w 128"/>
                    <a:gd name="T51" fmla="*/ 44351 h 128"/>
                    <a:gd name="T52" fmla="*/ 243086 w 128"/>
                    <a:gd name="T53" fmla="*/ 29567 h 128"/>
                    <a:gd name="T54" fmla="*/ 243086 w 128"/>
                    <a:gd name="T55" fmla="*/ 0 h 128"/>
                    <a:gd name="T56" fmla="*/ 208360 w 128"/>
                    <a:gd name="T57" fmla="*/ 0 h 12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28"/>
                    <a:gd name="T88" fmla="*/ 0 h 128"/>
                    <a:gd name="T89" fmla="*/ 128 w 128"/>
                    <a:gd name="T90" fmla="*/ 128 h 12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28" h="128">
                      <a:moveTo>
                        <a:pt x="96" y="0"/>
                      </a:moveTo>
                      <a:lnTo>
                        <a:pt x="88" y="0"/>
                      </a:lnTo>
                      <a:lnTo>
                        <a:pt x="72" y="40"/>
                      </a:lnTo>
                      <a:lnTo>
                        <a:pt x="56" y="48"/>
                      </a:lnTo>
                      <a:lnTo>
                        <a:pt x="40" y="40"/>
                      </a:lnTo>
                      <a:lnTo>
                        <a:pt x="32" y="48"/>
                      </a:lnTo>
                      <a:lnTo>
                        <a:pt x="16" y="48"/>
                      </a:lnTo>
                      <a:lnTo>
                        <a:pt x="8" y="32"/>
                      </a:lnTo>
                      <a:lnTo>
                        <a:pt x="0" y="48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16" y="104"/>
                      </a:lnTo>
                      <a:lnTo>
                        <a:pt x="32" y="104"/>
                      </a:lnTo>
                      <a:lnTo>
                        <a:pt x="32" y="112"/>
                      </a:lnTo>
                      <a:lnTo>
                        <a:pt x="56" y="112"/>
                      </a:lnTo>
                      <a:lnTo>
                        <a:pt x="64" y="112"/>
                      </a:lnTo>
                      <a:lnTo>
                        <a:pt x="72" y="128"/>
                      </a:lnTo>
                      <a:lnTo>
                        <a:pt x="80" y="120"/>
                      </a:lnTo>
                      <a:lnTo>
                        <a:pt x="96" y="112"/>
                      </a:lnTo>
                      <a:lnTo>
                        <a:pt x="96" y="96"/>
                      </a:lnTo>
                      <a:lnTo>
                        <a:pt x="96" y="88"/>
                      </a:lnTo>
                      <a:lnTo>
                        <a:pt x="104" y="80"/>
                      </a:lnTo>
                      <a:lnTo>
                        <a:pt x="120" y="48"/>
                      </a:lnTo>
                      <a:lnTo>
                        <a:pt x="128" y="48"/>
                      </a:lnTo>
                      <a:lnTo>
                        <a:pt x="112" y="32"/>
                      </a:lnTo>
                      <a:lnTo>
                        <a:pt x="120" y="24"/>
                      </a:lnTo>
                      <a:lnTo>
                        <a:pt x="112" y="16"/>
                      </a:lnTo>
                      <a:lnTo>
                        <a:pt x="112" y="0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7" name="Freeform 51"/>
                <p:cNvSpPr>
                  <a:spLocks/>
                </p:cNvSpPr>
                <p:nvPr/>
              </p:nvSpPr>
              <p:spPr bwMode="auto">
                <a:xfrm>
                  <a:off x="7943851" y="4502151"/>
                  <a:ext cx="277813" cy="161925"/>
                </a:xfrm>
                <a:custGeom>
                  <a:avLst/>
                  <a:gdLst>
                    <a:gd name="T0" fmla="*/ 260450 w 128"/>
                    <a:gd name="T1" fmla="*/ 58882 h 88"/>
                    <a:gd name="T2" fmla="*/ 243086 w 128"/>
                    <a:gd name="T3" fmla="*/ 58882 h 88"/>
                    <a:gd name="T4" fmla="*/ 277813 w 128"/>
                    <a:gd name="T5" fmla="*/ 44161 h 88"/>
                    <a:gd name="T6" fmla="*/ 225723 w 128"/>
                    <a:gd name="T7" fmla="*/ 29441 h 88"/>
                    <a:gd name="T8" fmla="*/ 225723 w 128"/>
                    <a:gd name="T9" fmla="*/ 14720 h 88"/>
                    <a:gd name="T10" fmla="*/ 208360 w 128"/>
                    <a:gd name="T11" fmla="*/ 0 h 88"/>
                    <a:gd name="T12" fmla="*/ 156270 w 128"/>
                    <a:gd name="T13" fmla="*/ 44161 h 88"/>
                    <a:gd name="T14" fmla="*/ 156270 w 128"/>
                    <a:gd name="T15" fmla="*/ 58882 h 88"/>
                    <a:gd name="T16" fmla="*/ 138907 w 128"/>
                    <a:gd name="T17" fmla="*/ 58882 h 88"/>
                    <a:gd name="T18" fmla="*/ 138907 w 128"/>
                    <a:gd name="T19" fmla="*/ 73602 h 88"/>
                    <a:gd name="T20" fmla="*/ 121543 w 128"/>
                    <a:gd name="T21" fmla="*/ 58882 h 88"/>
                    <a:gd name="T22" fmla="*/ 86817 w 128"/>
                    <a:gd name="T23" fmla="*/ 103043 h 88"/>
                    <a:gd name="T24" fmla="*/ 52090 w 128"/>
                    <a:gd name="T25" fmla="*/ 103043 h 88"/>
                    <a:gd name="T26" fmla="*/ 34727 w 128"/>
                    <a:gd name="T27" fmla="*/ 147205 h 88"/>
                    <a:gd name="T28" fmla="*/ 0 w 128"/>
                    <a:gd name="T29" fmla="*/ 132484 h 88"/>
                    <a:gd name="T30" fmla="*/ 17363 w 128"/>
                    <a:gd name="T31" fmla="*/ 161925 h 88"/>
                    <a:gd name="T32" fmla="*/ 52090 w 128"/>
                    <a:gd name="T33" fmla="*/ 161925 h 88"/>
                    <a:gd name="T34" fmla="*/ 69453 w 128"/>
                    <a:gd name="T35" fmla="*/ 147205 h 88"/>
                    <a:gd name="T36" fmla="*/ 104180 w 128"/>
                    <a:gd name="T37" fmla="*/ 161925 h 88"/>
                    <a:gd name="T38" fmla="*/ 138907 w 128"/>
                    <a:gd name="T39" fmla="*/ 147205 h 88"/>
                    <a:gd name="T40" fmla="*/ 173633 w 128"/>
                    <a:gd name="T41" fmla="*/ 73602 h 88"/>
                    <a:gd name="T42" fmla="*/ 190996 w 128"/>
                    <a:gd name="T43" fmla="*/ 73602 h 88"/>
                    <a:gd name="T44" fmla="*/ 225723 w 128"/>
                    <a:gd name="T45" fmla="*/ 73602 h 88"/>
                    <a:gd name="T46" fmla="*/ 260450 w 128"/>
                    <a:gd name="T47" fmla="*/ 58882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28"/>
                    <a:gd name="T73" fmla="*/ 0 h 88"/>
                    <a:gd name="T74" fmla="*/ 128 w 128"/>
                    <a:gd name="T75" fmla="*/ 88 h 8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28" h="88">
                      <a:moveTo>
                        <a:pt x="120" y="32"/>
                      </a:moveTo>
                      <a:lnTo>
                        <a:pt x="112" y="32"/>
                      </a:lnTo>
                      <a:lnTo>
                        <a:pt x="128" y="24"/>
                      </a:lnTo>
                      <a:lnTo>
                        <a:pt x="104" y="16"/>
                      </a:lnTo>
                      <a:lnTo>
                        <a:pt x="104" y="8"/>
                      </a:lnTo>
                      <a:lnTo>
                        <a:pt x="96" y="0"/>
                      </a:lnTo>
                      <a:lnTo>
                        <a:pt x="72" y="24"/>
                      </a:lnTo>
                      <a:lnTo>
                        <a:pt x="72" y="32"/>
                      </a:lnTo>
                      <a:lnTo>
                        <a:pt x="64" y="32"/>
                      </a:lnTo>
                      <a:lnTo>
                        <a:pt x="64" y="40"/>
                      </a:lnTo>
                      <a:lnTo>
                        <a:pt x="56" y="32"/>
                      </a:lnTo>
                      <a:lnTo>
                        <a:pt x="40" y="56"/>
                      </a:lnTo>
                      <a:lnTo>
                        <a:pt x="24" y="56"/>
                      </a:lnTo>
                      <a:lnTo>
                        <a:pt x="16" y="80"/>
                      </a:lnTo>
                      <a:lnTo>
                        <a:pt x="0" y="72"/>
                      </a:lnTo>
                      <a:lnTo>
                        <a:pt x="8" y="88"/>
                      </a:lnTo>
                      <a:lnTo>
                        <a:pt x="24" y="88"/>
                      </a:lnTo>
                      <a:lnTo>
                        <a:pt x="32" y="80"/>
                      </a:lnTo>
                      <a:lnTo>
                        <a:pt x="48" y="88"/>
                      </a:lnTo>
                      <a:lnTo>
                        <a:pt x="64" y="80"/>
                      </a:lnTo>
                      <a:lnTo>
                        <a:pt x="80" y="40"/>
                      </a:lnTo>
                      <a:lnTo>
                        <a:pt x="88" y="40"/>
                      </a:lnTo>
                      <a:lnTo>
                        <a:pt x="104" y="40"/>
                      </a:lnTo>
                      <a:lnTo>
                        <a:pt x="120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8" name="Freeform 52"/>
                <p:cNvSpPr>
                  <a:spLocks/>
                </p:cNvSpPr>
                <p:nvPr/>
              </p:nvSpPr>
              <p:spPr bwMode="auto">
                <a:xfrm>
                  <a:off x="8066088" y="4560888"/>
                  <a:ext cx="33338" cy="14288"/>
                </a:xfrm>
                <a:custGeom>
                  <a:avLst/>
                  <a:gdLst>
                    <a:gd name="T0" fmla="*/ 33338 w 16"/>
                    <a:gd name="T1" fmla="*/ 0 h 8"/>
                    <a:gd name="T2" fmla="*/ 16669 w 16"/>
                    <a:gd name="T3" fmla="*/ 0 h 8"/>
                    <a:gd name="T4" fmla="*/ 16669 w 16"/>
                    <a:gd name="T5" fmla="*/ 14288 h 8"/>
                    <a:gd name="T6" fmla="*/ 0 w 16"/>
                    <a:gd name="T7" fmla="*/ 0 h 8"/>
                    <a:gd name="T8" fmla="*/ 33338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16" y="0"/>
                      </a:move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" name="Freeform 53"/>
                <p:cNvSpPr>
                  <a:spLocks/>
                </p:cNvSpPr>
                <p:nvPr/>
              </p:nvSpPr>
              <p:spPr bwMode="auto">
                <a:xfrm>
                  <a:off x="7391401" y="3911601"/>
                  <a:ext cx="258763" cy="515938"/>
                </a:xfrm>
                <a:custGeom>
                  <a:avLst/>
                  <a:gdLst>
                    <a:gd name="T0" fmla="*/ 241512 w 120"/>
                    <a:gd name="T1" fmla="*/ 442232 h 280"/>
                    <a:gd name="T2" fmla="*/ 224261 w 120"/>
                    <a:gd name="T3" fmla="*/ 383268 h 280"/>
                    <a:gd name="T4" fmla="*/ 189760 w 120"/>
                    <a:gd name="T5" fmla="*/ 368527 h 280"/>
                    <a:gd name="T6" fmla="*/ 207010 w 120"/>
                    <a:gd name="T7" fmla="*/ 324304 h 280"/>
                    <a:gd name="T8" fmla="*/ 172509 w 120"/>
                    <a:gd name="T9" fmla="*/ 265340 h 280"/>
                    <a:gd name="T10" fmla="*/ 172509 w 120"/>
                    <a:gd name="T11" fmla="*/ 235857 h 280"/>
                    <a:gd name="T12" fmla="*/ 224261 w 120"/>
                    <a:gd name="T13" fmla="*/ 206375 h 280"/>
                    <a:gd name="T14" fmla="*/ 258763 w 120"/>
                    <a:gd name="T15" fmla="*/ 176893 h 280"/>
                    <a:gd name="T16" fmla="*/ 224261 w 120"/>
                    <a:gd name="T17" fmla="*/ 176893 h 280"/>
                    <a:gd name="T18" fmla="*/ 189760 w 120"/>
                    <a:gd name="T19" fmla="*/ 162152 h 280"/>
                    <a:gd name="T20" fmla="*/ 189760 w 120"/>
                    <a:gd name="T21" fmla="*/ 132670 h 280"/>
                    <a:gd name="T22" fmla="*/ 172509 w 120"/>
                    <a:gd name="T23" fmla="*/ 132670 h 280"/>
                    <a:gd name="T24" fmla="*/ 172509 w 120"/>
                    <a:gd name="T25" fmla="*/ 103188 h 280"/>
                    <a:gd name="T26" fmla="*/ 138007 w 120"/>
                    <a:gd name="T27" fmla="*/ 117929 h 280"/>
                    <a:gd name="T28" fmla="*/ 155258 w 120"/>
                    <a:gd name="T29" fmla="*/ 29482 h 280"/>
                    <a:gd name="T30" fmla="*/ 138007 w 120"/>
                    <a:gd name="T31" fmla="*/ 0 h 280"/>
                    <a:gd name="T32" fmla="*/ 103505 w 120"/>
                    <a:gd name="T33" fmla="*/ 0 h 280"/>
                    <a:gd name="T34" fmla="*/ 103505 w 120"/>
                    <a:gd name="T35" fmla="*/ 14741 h 280"/>
                    <a:gd name="T36" fmla="*/ 86254 w 120"/>
                    <a:gd name="T37" fmla="*/ 14741 h 280"/>
                    <a:gd name="T38" fmla="*/ 51753 w 120"/>
                    <a:gd name="T39" fmla="*/ 44223 h 280"/>
                    <a:gd name="T40" fmla="*/ 34502 w 120"/>
                    <a:gd name="T41" fmla="*/ 117929 h 280"/>
                    <a:gd name="T42" fmla="*/ 17251 w 120"/>
                    <a:gd name="T43" fmla="*/ 117929 h 280"/>
                    <a:gd name="T44" fmla="*/ 17251 w 120"/>
                    <a:gd name="T45" fmla="*/ 162152 h 280"/>
                    <a:gd name="T46" fmla="*/ 0 w 120"/>
                    <a:gd name="T47" fmla="*/ 162152 h 280"/>
                    <a:gd name="T48" fmla="*/ 0 w 120"/>
                    <a:gd name="T49" fmla="*/ 191634 h 280"/>
                    <a:gd name="T50" fmla="*/ 34502 w 120"/>
                    <a:gd name="T51" fmla="*/ 221116 h 280"/>
                    <a:gd name="T52" fmla="*/ 51753 w 120"/>
                    <a:gd name="T53" fmla="*/ 250598 h 280"/>
                    <a:gd name="T54" fmla="*/ 69003 w 120"/>
                    <a:gd name="T55" fmla="*/ 250598 h 280"/>
                    <a:gd name="T56" fmla="*/ 86254 w 120"/>
                    <a:gd name="T57" fmla="*/ 294822 h 280"/>
                    <a:gd name="T58" fmla="*/ 69003 w 120"/>
                    <a:gd name="T59" fmla="*/ 324304 h 280"/>
                    <a:gd name="T60" fmla="*/ 120756 w 120"/>
                    <a:gd name="T61" fmla="*/ 339045 h 280"/>
                    <a:gd name="T62" fmla="*/ 155258 w 120"/>
                    <a:gd name="T63" fmla="*/ 309563 h 280"/>
                    <a:gd name="T64" fmla="*/ 172509 w 120"/>
                    <a:gd name="T65" fmla="*/ 324304 h 280"/>
                    <a:gd name="T66" fmla="*/ 224261 w 120"/>
                    <a:gd name="T67" fmla="*/ 427491 h 280"/>
                    <a:gd name="T68" fmla="*/ 207010 w 120"/>
                    <a:gd name="T69" fmla="*/ 442232 h 280"/>
                    <a:gd name="T70" fmla="*/ 224261 w 120"/>
                    <a:gd name="T71" fmla="*/ 471715 h 280"/>
                    <a:gd name="T72" fmla="*/ 207010 w 120"/>
                    <a:gd name="T73" fmla="*/ 515938 h 280"/>
                    <a:gd name="T74" fmla="*/ 241512 w 120"/>
                    <a:gd name="T75" fmla="*/ 442232 h 28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20"/>
                    <a:gd name="T115" fmla="*/ 0 h 280"/>
                    <a:gd name="T116" fmla="*/ 120 w 120"/>
                    <a:gd name="T117" fmla="*/ 280 h 28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20" h="280">
                      <a:moveTo>
                        <a:pt x="112" y="240"/>
                      </a:moveTo>
                      <a:lnTo>
                        <a:pt x="104" y="208"/>
                      </a:lnTo>
                      <a:lnTo>
                        <a:pt x="88" y="200"/>
                      </a:lnTo>
                      <a:lnTo>
                        <a:pt x="96" y="176"/>
                      </a:lnTo>
                      <a:lnTo>
                        <a:pt x="80" y="144"/>
                      </a:lnTo>
                      <a:lnTo>
                        <a:pt x="80" y="128"/>
                      </a:lnTo>
                      <a:lnTo>
                        <a:pt x="104" y="112"/>
                      </a:lnTo>
                      <a:lnTo>
                        <a:pt x="120" y="96"/>
                      </a:lnTo>
                      <a:lnTo>
                        <a:pt x="104" y="96"/>
                      </a:lnTo>
                      <a:lnTo>
                        <a:pt x="88" y="88"/>
                      </a:lnTo>
                      <a:lnTo>
                        <a:pt x="88" y="72"/>
                      </a:lnTo>
                      <a:lnTo>
                        <a:pt x="80" y="72"/>
                      </a:lnTo>
                      <a:lnTo>
                        <a:pt x="80" y="56"/>
                      </a:lnTo>
                      <a:lnTo>
                        <a:pt x="64" y="64"/>
                      </a:lnTo>
                      <a:lnTo>
                        <a:pt x="72" y="16"/>
                      </a:lnTo>
                      <a:lnTo>
                        <a:pt x="64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24" y="24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8" y="88"/>
                      </a:lnTo>
                      <a:lnTo>
                        <a:pt x="0" y="88"/>
                      </a:lnTo>
                      <a:lnTo>
                        <a:pt x="0" y="104"/>
                      </a:lnTo>
                      <a:lnTo>
                        <a:pt x="16" y="120"/>
                      </a:lnTo>
                      <a:lnTo>
                        <a:pt x="24" y="136"/>
                      </a:lnTo>
                      <a:lnTo>
                        <a:pt x="32" y="136"/>
                      </a:lnTo>
                      <a:lnTo>
                        <a:pt x="40" y="160"/>
                      </a:lnTo>
                      <a:lnTo>
                        <a:pt x="32" y="176"/>
                      </a:lnTo>
                      <a:lnTo>
                        <a:pt x="56" y="184"/>
                      </a:lnTo>
                      <a:lnTo>
                        <a:pt x="72" y="168"/>
                      </a:lnTo>
                      <a:lnTo>
                        <a:pt x="80" y="176"/>
                      </a:lnTo>
                      <a:lnTo>
                        <a:pt x="104" y="232"/>
                      </a:lnTo>
                      <a:lnTo>
                        <a:pt x="96" y="240"/>
                      </a:lnTo>
                      <a:lnTo>
                        <a:pt x="104" y="256"/>
                      </a:lnTo>
                      <a:lnTo>
                        <a:pt x="96" y="280"/>
                      </a:lnTo>
                      <a:lnTo>
                        <a:pt x="112" y="2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0" name="Freeform 54"/>
                <p:cNvSpPr>
                  <a:spLocks/>
                </p:cNvSpPr>
                <p:nvPr/>
              </p:nvSpPr>
              <p:spPr bwMode="auto">
                <a:xfrm>
                  <a:off x="7564438" y="4117976"/>
                  <a:ext cx="223838" cy="412750"/>
                </a:xfrm>
                <a:custGeom>
                  <a:avLst/>
                  <a:gdLst>
                    <a:gd name="T0" fmla="*/ 103310 w 104"/>
                    <a:gd name="T1" fmla="*/ 383268 h 224"/>
                    <a:gd name="T2" fmla="*/ 120528 w 104"/>
                    <a:gd name="T3" fmla="*/ 398009 h 224"/>
                    <a:gd name="T4" fmla="*/ 120528 w 104"/>
                    <a:gd name="T5" fmla="*/ 412750 h 224"/>
                    <a:gd name="T6" fmla="*/ 137746 w 104"/>
                    <a:gd name="T7" fmla="*/ 412750 h 224"/>
                    <a:gd name="T8" fmla="*/ 154965 w 104"/>
                    <a:gd name="T9" fmla="*/ 398009 h 224"/>
                    <a:gd name="T10" fmla="*/ 137746 w 104"/>
                    <a:gd name="T11" fmla="*/ 383268 h 224"/>
                    <a:gd name="T12" fmla="*/ 103310 w 104"/>
                    <a:gd name="T13" fmla="*/ 368527 h 224"/>
                    <a:gd name="T14" fmla="*/ 86092 w 104"/>
                    <a:gd name="T15" fmla="*/ 309563 h 224"/>
                    <a:gd name="T16" fmla="*/ 68873 w 104"/>
                    <a:gd name="T17" fmla="*/ 309563 h 224"/>
                    <a:gd name="T18" fmla="*/ 68873 w 104"/>
                    <a:gd name="T19" fmla="*/ 280080 h 224"/>
                    <a:gd name="T20" fmla="*/ 86092 w 104"/>
                    <a:gd name="T21" fmla="*/ 235857 h 224"/>
                    <a:gd name="T22" fmla="*/ 68873 w 104"/>
                    <a:gd name="T23" fmla="*/ 206375 h 224"/>
                    <a:gd name="T24" fmla="*/ 103310 w 104"/>
                    <a:gd name="T25" fmla="*/ 206375 h 224"/>
                    <a:gd name="T26" fmla="*/ 103310 w 104"/>
                    <a:gd name="T27" fmla="*/ 221116 h 224"/>
                    <a:gd name="T28" fmla="*/ 137746 w 104"/>
                    <a:gd name="T29" fmla="*/ 221116 h 224"/>
                    <a:gd name="T30" fmla="*/ 154965 w 104"/>
                    <a:gd name="T31" fmla="*/ 235857 h 224"/>
                    <a:gd name="T32" fmla="*/ 137746 w 104"/>
                    <a:gd name="T33" fmla="*/ 206375 h 224"/>
                    <a:gd name="T34" fmla="*/ 154965 w 104"/>
                    <a:gd name="T35" fmla="*/ 176893 h 224"/>
                    <a:gd name="T36" fmla="*/ 223838 w 104"/>
                    <a:gd name="T37" fmla="*/ 176893 h 224"/>
                    <a:gd name="T38" fmla="*/ 223838 w 104"/>
                    <a:gd name="T39" fmla="*/ 147411 h 224"/>
                    <a:gd name="T40" fmla="*/ 206620 w 104"/>
                    <a:gd name="T41" fmla="*/ 117929 h 224"/>
                    <a:gd name="T42" fmla="*/ 189401 w 104"/>
                    <a:gd name="T43" fmla="*/ 88446 h 224"/>
                    <a:gd name="T44" fmla="*/ 154965 w 104"/>
                    <a:gd name="T45" fmla="*/ 58964 h 224"/>
                    <a:gd name="T46" fmla="*/ 137746 w 104"/>
                    <a:gd name="T47" fmla="*/ 73705 h 224"/>
                    <a:gd name="T48" fmla="*/ 120528 w 104"/>
                    <a:gd name="T49" fmla="*/ 58964 h 224"/>
                    <a:gd name="T50" fmla="*/ 86092 w 104"/>
                    <a:gd name="T51" fmla="*/ 73705 h 224"/>
                    <a:gd name="T52" fmla="*/ 86092 w 104"/>
                    <a:gd name="T53" fmla="*/ 29482 h 224"/>
                    <a:gd name="T54" fmla="*/ 68873 w 104"/>
                    <a:gd name="T55" fmla="*/ 14741 h 224"/>
                    <a:gd name="T56" fmla="*/ 51655 w 104"/>
                    <a:gd name="T57" fmla="*/ 0 h 224"/>
                    <a:gd name="T58" fmla="*/ 0 w 104"/>
                    <a:gd name="T59" fmla="*/ 29482 h 224"/>
                    <a:gd name="T60" fmla="*/ 0 w 104"/>
                    <a:gd name="T61" fmla="*/ 58964 h 224"/>
                    <a:gd name="T62" fmla="*/ 34437 w 104"/>
                    <a:gd name="T63" fmla="*/ 117929 h 224"/>
                    <a:gd name="T64" fmla="*/ 17218 w 104"/>
                    <a:gd name="T65" fmla="*/ 162152 h 224"/>
                    <a:gd name="T66" fmla="*/ 51655 w 104"/>
                    <a:gd name="T67" fmla="*/ 176893 h 224"/>
                    <a:gd name="T68" fmla="*/ 68873 w 104"/>
                    <a:gd name="T69" fmla="*/ 235857 h 224"/>
                    <a:gd name="T70" fmla="*/ 34437 w 104"/>
                    <a:gd name="T71" fmla="*/ 309563 h 224"/>
                    <a:gd name="T72" fmla="*/ 34437 w 104"/>
                    <a:gd name="T73" fmla="*/ 324304 h 224"/>
                    <a:gd name="T74" fmla="*/ 51655 w 104"/>
                    <a:gd name="T75" fmla="*/ 353786 h 224"/>
                    <a:gd name="T76" fmla="*/ 51655 w 104"/>
                    <a:gd name="T77" fmla="*/ 339045 h 224"/>
                    <a:gd name="T78" fmla="*/ 103310 w 104"/>
                    <a:gd name="T79" fmla="*/ 398009 h 224"/>
                    <a:gd name="T80" fmla="*/ 103310 w 104"/>
                    <a:gd name="T81" fmla="*/ 383268 h 22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04"/>
                    <a:gd name="T124" fmla="*/ 0 h 224"/>
                    <a:gd name="T125" fmla="*/ 104 w 104"/>
                    <a:gd name="T126" fmla="*/ 224 h 22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04" h="224">
                      <a:moveTo>
                        <a:pt x="48" y="208"/>
                      </a:moveTo>
                      <a:lnTo>
                        <a:pt x="56" y="216"/>
                      </a:lnTo>
                      <a:lnTo>
                        <a:pt x="56" y="224"/>
                      </a:lnTo>
                      <a:lnTo>
                        <a:pt x="64" y="224"/>
                      </a:lnTo>
                      <a:lnTo>
                        <a:pt x="72" y="216"/>
                      </a:lnTo>
                      <a:lnTo>
                        <a:pt x="64" y="208"/>
                      </a:lnTo>
                      <a:lnTo>
                        <a:pt x="48" y="200"/>
                      </a:lnTo>
                      <a:lnTo>
                        <a:pt x="40" y="168"/>
                      </a:lnTo>
                      <a:lnTo>
                        <a:pt x="32" y="168"/>
                      </a:lnTo>
                      <a:lnTo>
                        <a:pt x="32" y="152"/>
                      </a:lnTo>
                      <a:lnTo>
                        <a:pt x="40" y="128"/>
                      </a:lnTo>
                      <a:lnTo>
                        <a:pt x="32" y="112"/>
                      </a:lnTo>
                      <a:lnTo>
                        <a:pt x="48" y="112"/>
                      </a:lnTo>
                      <a:lnTo>
                        <a:pt x="48" y="120"/>
                      </a:lnTo>
                      <a:lnTo>
                        <a:pt x="64" y="120"/>
                      </a:lnTo>
                      <a:lnTo>
                        <a:pt x="72" y="128"/>
                      </a:lnTo>
                      <a:lnTo>
                        <a:pt x="64" y="112"/>
                      </a:lnTo>
                      <a:lnTo>
                        <a:pt x="72" y="96"/>
                      </a:lnTo>
                      <a:lnTo>
                        <a:pt x="104" y="96"/>
                      </a:lnTo>
                      <a:lnTo>
                        <a:pt x="104" y="80"/>
                      </a:lnTo>
                      <a:lnTo>
                        <a:pt x="96" y="64"/>
                      </a:lnTo>
                      <a:lnTo>
                        <a:pt x="88" y="48"/>
                      </a:lnTo>
                      <a:lnTo>
                        <a:pt x="72" y="32"/>
                      </a:lnTo>
                      <a:lnTo>
                        <a:pt x="64" y="40"/>
                      </a:lnTo>
                      <a:lnTo>
                        <a:pt x="56" y="32"/>
                      </a:lnTo>
                      <a:lnTo>
                        <a:pt x="40" y="40"/>
                      </a:lnTo>
                      <a:lnTo>
                        <a:pt x="40" y="16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0" y="16"/>
                      </a:lnTo>
                      <a:lnTo>
                        <a:pt x="0" y="32"/>
                      </a:lnTo>
                      <a:lnTo>
                        <a:pt x="16" y="64"/>
                      </a:lnTo>
                      <a:lnTo>
                        <a:pt x="8" y="88"/>
                      </a:lnTo>
                      <a:lnTo>
                        <a:pt x="24" y="96"/>
                      </a:lnTo>
                      <a:lnTo>
                        <a:pt x="32" y="128"/>
                      </a:lnTo>
                      <a:lnTo>
                        <a:pt x="16" y="168"/>
                      </a:lnTo>
                      <a:lnTo>
                        <a:pt x="16" y="176"/>
                      </a:lnTo>
                      <a:lnTo>
                        <a:pt x="24" y="192"/>
                      </a:lnTo>
                      <a:lnTo>
                        <a:pt x="24" y="184"/>
                      </a:lnTo>
                      <a:lnTo>
                        <a:pt x="48" y="216"/>
                      </a:lnTo>
                      <a:lnTo>
                        <a:pt x="48" y="20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" name="Freeform 55"/>
                <p:cNvSpPr>
                  <a:spLocks/>
                </p:cNvSpPr>
                <p:nvPr/>
              </p:nvSpPr>
              <p:spPr bwMode="auto">
                <a:xfrm>
                  <a:off x="7667626" y="4502151"/>
                  <a:ext cx="120650" cy="147638"/>
                </a:xfrm>
                <a:custGeom>
                  <a:avLst/>
                  <a:gdLst>
                    <a:gd name="T0" fmla="*/ 0 w 56"/>
                    <a:gd name="T1" fmla="*/ 14764 h 80"/>
                    <a:gd name="T2" fmla="*/ 0 w 56"/>
                    <a:gd name="T3" fmla="*/ 0 h 80"/>
                    <a:gd name="T4" fmla="*/ 17236 w 56"/>
                    <a:gd name="T5" fmla="*/ 14764 h 80"/>
                    <a:gd name="T6" fmla="*/ 17236 w 56"/>
                    <a:gd name="T7" fmla="*/ 29528 h 80"/>
                    <a:gd name="T8" fmla="*/ 34471 w 56"/>
                    <a:gd name="T9" fmla="*/ 29528 h 80"/>
                    <a:gd name="T10" fmla="*/ 51707 w 56"/>
                    <a:gd name="T11" fmla="*/ 14764 h 80"/>
                    <a:gd name="T12" fmla="*/ 86179 w 56"/>
                    <a:gd name="T13" fmla="*/ 59055 h 80"/>
                    <a:gd name="T14" fmla="*/ 86179 w 56"/>
                    <a:gd name="T15" fmla="*/ 103347 h 80"/>
                    <a:gd name="T16" fmla="*/ 120650 w 56"/>
                    <a:gd name="T17" fmla="*/ 147638 h 80"/>
                    <a:gd name="T18" fmla="*/ 86179 w 56"/>
                    <a:gd name="T19" fmla="*/ 147638 h 80"/>
                    <a:gd name="T20" fmla="*/ 34471 w 56"/>
                    <a:gd name="T21" fmla="*/ 103347 h 80"/>
                    <a:gd name="T22" fmla="*/ 0 w 56"/>
                    <a:gd name="T23" fmla="*/ 73819 h 80"/>
                    <a:gd name="T24" fmla="*/ 0 w 56"/>
                    <a:gd name="T25" fmla="*/ 14764 h 8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80"/>
                    <a:gd name="T41" fmla="*/ 56 w 56"/>
                    <a:gd name="T42" fmla="*/ 80 h 8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80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40" y="32"/>
                      </a:lnTo>
                      <a:lnTo>
                        <a:pt x="40" y="56"/>
                      </a:lnTo>
                      <a:lnTo>
                        <a:pt x="56" y="80"/>
                      </a:lnTo>
                      <a:lnTo>
                        <a:pt x="40" y="80"/>
                      </a:lnTo>
                      <a:lnTo>
                        <a:pt x="16" y="56"/>
                      </a:lnTo>
                      <a:lnTo>
                        <a:pt x="0" y="4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2" name="Freeform 56"/>
                <p:cNvSpPr>
                  <a:spLocks/>
                </p:cNvSpPr>
                <p:nvPr/>
              </p:nvSpPr>
              <p:spPr bwMode="auto">
                <a:xfrm>
                  <a:off x="7667626" y="4044951"/>
                  <a:ext cx="242888" cy="396875"/>
                </a:xfrm>
                <a:custGeom>
                  <a:avLst/>
                  <a:gdLst>
                    <a:gd name="T0" fmla="*/ 0 w 112"/>
                    <a:gd name="T1" fmla="*/ 14699 h 216"/>
                    <a:gd name="T2" fmla="*/ 34698 w 112"/>
                    <a:gd name="T3" fmla="*/ 58796 h 216"/>
                    <a:gd name="T4" fmla="*/ 69397 w 112"/>
                    <a:gd name="T5" fmla="*/ 73495 h 216"/>
                    <a:gd name="T6" fmla="*/ 86746 w 112"/>
                    <a:gd name="T7" fmla="*/ 88194 h 216"/>
                    <a:gd name="T8" fmla="*/ 69397 w 112"/>
                    <a:gd name="T9" fmla="*/ 102894 h 216"/>
                    <a:gd name="T10" fmla="*/ 138793 w 112"/>
                    <a:gd name="T11" fmla="*/ 161690 h 216"/>
                    <a:gd name="T12" fmla="*/ 138793 w 112"/>
                    <a:gd name="T13" fmla="*/ 176389 h 216"/>
                    <a:gd name="T14" fmla="*/ 173491 w 112"/>
                    <a:gd name="T15" fmla="*/ 205787 h 216"/>
                    <a:gd name="T16" fmla="*/ 190841 w 112"/>
                    <a:gd name="T17" fmla="*/ 235185 h 216"/>
                    <a:gd name="T18" fmla="*/ 190841 w 112"/>
                    <a:gd name="T19" fmla="*/ 293982 h 216"/>
                    <a:gd name="T20" fmla="*/ 156142 w 112"/>
                    <a:gd name="T21" fmla="*/ 323380 h 216"/>
                    <a:gd name="T22" fmla="*/ 138793 w 112"/>
                    <a:gd name="T23" fmla="*/ 338079 h 216"/>
                    <a:gd name="T24" fmla="*/ 104095 w 112"/>
                    <a:gd name="T25" fmla="*/ 352778 h 216"/>
                    <a:gd name="T26" fmla="*/ 121444 w 112"/>
                    <a:gd name="T27" fmla="*/ 367477 h 216"/>
                    <a:gd name="T28" fmla="*/ 121444 w 112"/>
                    <a:gd name="T29" fmla="*/ 396875 h 216"/>
                    <a:gd name="T30" fmla="*/ 173491 w 112"/>
                    <a:gd name="T31" fmla="*/ 382176 h 216"/>
                    <a:gd name="T32" fmla="*/ 173491 w 112"/>
                    <a:gd name="T33" fmla="*/ 352778 h 216"/>
                    <a:gd name="T34" fmla="*/ 190841 w 112"/>
                    <a:gd name="T35" fmla="*/ 352778 h 216"/>
                    <a:gd name="T36" fmla="*/ 242888 w 112"/>
                    <a:gd name="T37" fmla="*/ 323380 h 216"/>
                    <a:gd name="T38" fmla="*/ 242888 w 112"/>
                    <a:gd name="T39" fmla="*/ 264583 h 216"/>
                    <a:gd name="T40" fmla="*/ 225539 w 112"/>
                    <a:gd name="T41" fmla="*/ 220486 h 216"/>
                    <a:gd name="T42" fmla="*/ 121444 w 112"/>
                    <a:gd name="T43" fmla="*/ 132292 h 216"/>
                    <a:gd name="T44" fmla="*/ 104095 w 112"/>
                    <a:gd name="T45" fmla="*/ 117593 h 216"/>
                    <a:gd name="T46" fmla="*/ 121444 w 112"/>
                    <a:gd name="T47" fmla="*/ 88194 h 216"/>
                    <a:gd name="T48" fmla="*/ 138793 w 112"/>
                    <a:gd name="T49" fmla="*/ 58796 h 216"/>
                    <a:gd name="T50" fmla="*/ 173491 w 112"/>
                    <a:gd name="T51" fmla="*/ 44097 h 216"/>
                    <a:gd name="T52" fmla="*/ 138793 w 112"/>
                    <a:gd name="T53" fmla="*/ 29398 h 216"/>
                    <a:gd name="T54" fmla="*/ 121444 w 112"/>
                    <a:gd name="T55" fmla="*/ 14699 h 216"/>
                    <a:gd name="T56" fmla="*/ 86746 w 112"/>
                    <a:gd name="T57" fmla="*/ 0 h 216"/>
                    <a:gd name="T58" fmla="*/ 17349 w 112"/>
                    <a:gd name="T59" fmla="*/ 14699 h 216"/>
                    <a:gd name="T60" fmla="*/ 0 w 112"/>
                    <a:gd name="T61" fmla="*/ 14699 h 21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12"/>
                    <a:gd name="T94" fmla="*/ 0 h 216"/>
                    <a:gd name="T95" fmla="*/ 112 w 112"/>
                    <a:gd name="T96" fmla="*/ 216 h 21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12" h="216">
                      <a:moveTo>
                        <a:pt x="0" y="8"/>
                      </a:moveTo>
                      <a:lnTo>
                        <a:pt x="16" y="32"/>
                      </a:lnTo>
                      <a:lnTo>
                        <a:pt x="32" y="40"/>
                      </a:lnTo>
                      <a:lnTo>
                        <a:pt x="40" y="48"/>
                      </a:lnTo>
                      <a:lnTo>
                        <a:pt x="32" y="56"/>
                      </a:lnTo>
                      <a:lnTo>
                        <a:pt x="64" y="88"/>
                      </a:lnTo>
                      <a:lnTo>
                        <a:pt x="64" y="96"/>
                      </a:lnTo>
                      <a:lnTo>
                        <a:pt x="80" y="112"/>
                      </a:lnTo>
                      <a:lnTo>
                        <a:pt x="88" y="128"/>
                      </a:lnTo>
                      <a:lnTo>
                        <a:pt x="88" y="160"/>
                      </a:lnTo>
                      <a:lnTo>
                        <a:pt x="72" y="176"/>
                      </a:lnTo>
                      <a:lnTo>
                        <a:pt x="64" y="184"/>
                      </a:lnTo>
                      <a:lnTo>
                        <a:pt x="48" y="192"/>
                      </a:lnTo>
                      <a:lnTo>
                        <a:pt x="56" y="200"/>
                      </a:lnTo>
                      <a:lnTo>
                        <a:pt x="56" y="216"/>
                      </a:lnTo>
                      <a:lnTo>
                        <a:pt x="80" y="208"/>
                      </a:lnTo>
                      <a:lnTo>
                        <a:pt x="80" y="192"/>
                      </a:lnTo>
                      <a:lnTo>
                        <a:pt x="88" y="192"/>
                      </a:lnTo>
                      <a:lnTo>
                        <a:pt x="112" y="176"/>
                      </a:lnTo>
                      <a:lnTo>
                        <a:pt x="112" y="144"/>
                      </a:lnTo>
                      <a:lnTo>
                        <a:pt x="104" y="120"/>
                      </a:lnTo>
                      <a:lnTo>
                        <a:pt x="56" y="72"/>
                      </a:lnTo>
                      <a:lnTo>
                        <a:pt x="48" y="64"/>
                      </a:lnTo>
                      <a:lnTo>
                        <a:pt x="56" y="48"/>
                      </a:lnTo>
                      <a:lnTo>
                        <a:pt x="64" y="32"/>
                      </a:lnTo>
                      <a:lnTo>
                        <a:pt x="80" y="24"/>
                      </a:lnTo>
                      <a:lnTo>
                        <a:pt x="64" y="16"/>
                      </a:lnTo>
                      <a:lnTo>
                        <a:pt x="56" y="8"/>
                      </a:lnTo>
                      <a:lnTo>
                        <a:pt x="40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3" name="Freeform 57"/>
                <p:cNvSpPr>
                  <a:spLocks/>
                </p:cNvSpPr>
                <p:nvPr/>
              </p:nvSpPr>
              <p:spPr bwMode="auto">
                <a:xfrm>
                  <a:off x="7702551" y="4279901"/>
                  <a:ext cx="155575" cy="119063"/>
                </a:xfrm>
                <a:custGeom>
                  <a:avLst/>
                  <a:gdLst>
                    <a:gd name="T0" fmla="*/ 0 w 72"/>
                    <a:gd name="T1" fmla="*/ 44649 h 64"/>
                    <a:gd name="T2" fmla="*/ 17286 w 72"/>
                    <a:gd name="T3" fmla="*/ 14883 h 64"/>
                    <a:gd name="T4" fmla="*/ 86431 w 72"/>
                    <a:gd name="T5" fmla="*/ 14883 h 64"/>
                    <a:gd name="T6" fmla="*/ 103717 w 72"/>
                    <a:gd name="T7" fmla="*/ 14883 h 64"/>
                    <a:gd name="T8" fmla="*/ 121003 w 72"/>
                    <a:gd name="T9" fmla="*/ 14883 h 64"/>
                    <a:gd name="T10" fmla="*/ 155575 w 72"/>
                    <a:gd name="T11" fmla="*/ 0 h 64"/>
                    <a:gd name="T12" fmla="*/ 155575 w 72"/>
                    <a:gd name="T13" fmla="*/ 59532 h 64"/>
                    <a:gd name="T14" fmla="*/ 121003 w 72"/>
                    <a:gd name="T15" fmla="*/ 89297 h 64"/>
                    <a:gd name="T16" fmla="*/ 103717 w 72"/>
                    <a:gd name="T17" fmla="*/ 104180 h 64"/>
                    <a:gd name="T18" fmla="*/ 69144 w 72"/>
                    <a:gd name="T19" fmla="*/ 119063 h 64"/>
                    <a:gd name="T20" fmla="*/ 34572 w 72"/>
                    <a:gd name="T21" fmla="*/ 104180 h 64"/>
                    <a:gd name="T22" fmla="*/ 17286 w 72"/>
                    <a:gd name="T23" fmla="*/ 74414 h 64"/>
                    <a:gd name="T24" fmla="*/ 0 w 72"/>
                    <a:gd name="T25" fmla="*/ 44649 h 6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2"/>
                    <a:gd name="T40" fmla="*/ 0 h 64"/>
                    <a:gd name="T41" fmla="*/ 72 w 72"/>
                    <a:gd name="T42" fmla="*/ 64 h 6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2" h="64">
                      <a:moveTo>
                        <a:pt x="0" y="24"/>
                      </a:moveTo>
                      <a:lnTo>
                        <a:pt x="8" y="8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56" y="8"/>
                      </a:lnTo>
                      <a:lnTo>
                        <a:pt x="72" y="0"/>
                      </a:lnTo>
                      <a:lnTo>
                        <a:pt x="72" y="32"/>
                      </a:lnTo>
                      <a:lnTo>
                        <a:pt x="56" y="48"/>
                      </a:lnTo>
                      <a:lnTo>
                        <a:pt x="48" y="56"/>
                      </a:lnTo>
                      <a:lnTo>
                        <a:pt x="32" y="64"/>
                      </a:lnTo>
                      <a:lnTo>
                        <a:pt x="16" y="56"/>
                      </a:lnTo>
                      <a:lnTo>
                        <a:pt x="8" y="4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4" name="Freeform 58"/>
                <p:cNvSpPr>
                  <a:spLocks/>
                </p:cNvSpPr>
                <p:nvPr/>
              </p:nvSpPr>
              <p:spPr bwMode="auto">
                <a:xfrm>
                  <a:off x="7615238" y="4059238"/>
                  <a:ext cx="242888" cy="236538"/>
                </a:xfrm>
                <a:custGeom>
                  <a:avLst/>
                  <a:gdLst>
                    <a:gd name="T0" fmla="*/ 242888 w 112"/>
                    <a:gd name="T1" fmla="*/ 221754 h 128"/>
                    <a:gd name="T2" fmla="*/ 225539 w 112"/>
                    <a:gd name="T3" fmla="*/ 192187 h 128"/>
                    <a:gd name="T4" fmla="*/ 190841 w 112"/>
                    <a:gd name="T5" fmla="*/ 162620 h 128"/>
                    <a:gd name="T6" fmla="*/ 190841 w 112"/>
                    <a:gd name="T7" fmla="*/ 147836 h 128"/>
                    <a:gd name="T8" fmla="*/ 121444 w 112"/>
                    <a:gd name="T9" fmla="*/ 88702 h 128"/>
                    <a:gd name="T10" fmla="*/ 138793 w 112"/>
                    <a:gd name="T11" fmla="*/ 73918 h 128"/>
                    <a:gd name="T12" fmla="*/ 121444 w 112"/>
                    <a:gd name="T13" fmla="*/ 59135 h 128"/>
                    <a:gd name="T14" fmla="*/ 86746 w 112"/>
                    <a:gd name="T15" fmla="*/ 44351 h 128"/>
                    <a:gd name="T16" fmla="*/ 52047 w 112"/>
                    <a:gd name="T17" fmla="*/ 0 h 128"/>
                    <a:gd name="T18" fmla="*/ 34698 w 112"/>
                    <a:gd name="T19" fmla="*/ 0 h 128"/>
                    <a:gd name="T20" fmla="*/ 34698 w 112"/>
                    <a:gd name="T21" fmla="*/ 29567 h 128"/>
                    <a:gd name="T22" fmla="*/ 34698 w 112"/>
                    <a:gd name="T23" fmla="*/ 44351 h 128"/>
                    <a:gd name="T24" fmla="*/ 34698 w 112"/>
                    <a:gd name="T25" fmla="*/ 29567 h 128"/>
                    <a:gd name="T26" fmla="*/ 0 w 112"/>
                    <a:gd name="T27" fmla="*/ 59135 h 128"/>
                    <a:gd name="T28" fmla="*/ 17349 w 112"/>
                    <a:gd name="T29" fmla="*/ 73918 h 128"/>
                    <a:gd name="T30" fmla="*/ 34698 w 112"/>
                    <a:gd name="T31" fmla="*/ 88702 h 128"/>
                    <a:gd name="T32" fmla="*/ 34698 w 112"/>
                    <a:gd name="T33" fmla="*/ 133053 h 128"/>
                    <a:gd name="T34" fmla="*/ 69397 w 112"/>
                    <a:gd name="T35" fmla="*/ 118269 h 128"/>
                    <a:gd name="T36" fmla="*/ 86746 w 112"/>
                    <a:gd name="T37" fmla="*/ 133053 h 128"/>
                    <a:gd name="T38" fmla="*/ 104095 w 112"/>
                    <a:gd name="T39" fmla="*/ 118269 h 128"/>
                    <a:gd name="T40" fmla="*/ 138793 w 112"/>
                    <a:gd name="T41" fmla="*/ 147836 h 128"/>
                    <a:gd name="T42" fmla="*/ 156142 w 112"/>
                    <a:gd name="T43" fmla="*/ 177403 h 128"/>
                    <a:gd name="T44" fmla="*/ 173491 w 112"/>
                    <a:gd name="T45" fmla="*/ 206971 h 128"/>
                    <a:gd name="T46" fmla="*/ 173491 w 112"/>
                    <a:gd name="T47" fmla="*/ 236538 h 128"/>
                    <a:gd name="T48" fmla="*/ 190841 w 112"/>
                    <a:gd name="T49" fmla="*/ 236538 h 128"/>
                    <a:gd name="T50" fmla="*/ 208190 w 112"/>
                    <a:gd name="T51" fmla="*/ 236538 h 128"/>
                    <a:gd name="T52" fmla="*/ 242888 w 112"/>
                    <a:gd name="T53" fmla="*/ 221754 h 128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12"/>
                    <a:gd name="T82" fmla="*/ 0 h 128"/>
                    <a:gd name="T83" fmla="*/ 112 w 112"/>
                    <a:gd name="T84" fmla="*/ 128 h 128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12" h="128">
                      <a:moveTo>
                        <a:pt x="112" y="120"/>
                      </a:moveTo>
                      <a:lnTo>
                        <a:pt x="104" y="104"/>
                      </a:lnTo>
                      <a:lnTo>
                        <a:pt x="88" y="88"/>
                      </a:lnTo>
                      <a:lnTo>
                        <a:pt x="88" y="80"/>
                      </a:lnTo>
                      <a:lnTo>
                        <a:pt x="56" y="48"/>
                      </a:lnTo>
                      <a:lnTo>
                        <a:pt x="64" y="40"/>
                      </a:lnTo>
                      <a:lnTo>
                        <a:pt x="56" y="32"/>
                      </a:lnTo>
                      <a:lnTo>
                        <a:pt x="40" y="24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16" y="72"/>
                      </a:lnTo>
                      <a:lnTo>
                        <a:pt x="32" y="64"/>
                      </a:lnTo>
                      <a:lnTo>
                        <a:pt x="40" y="72"/>
                      </a:lnTo>
                      <a:lnTo>
                        <a:pt x="48" y="64"/>
                      </a:lnTo>
                      <a:lnTo>
                        <a:pt x="64" y="80"/>
                      </a:lnTo>
                      <a:lnTo>
                        <a:pt x="72" y="96"/>
                      </a:lnTo>
                      <a:lnTo>
                        <a:pt x="80" y="112"/>
                      </a:lnTo>
                      <a:lnTo>
                        <a:pt x="80" y="128"/>
                      </a:lnTo>
                      <a:lnTo>
                        <a:pt x="88" y="128"/>
                      </a:lnTo>
                      <a:lnTo>
                        <a:pt x="96" y="128"/>
                      </a:lnTo>
                      <a:lnTo>
                        <a:pt x="112" y="12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5" name="Freeform 59"/>
                <p:cNvSpPr>
                  <a:spLocks/>
                </p:cNvSpPr>
                <p:nvPr/>
              </p:nvSpPr>
              <p:spPr bwMode="auto">
                <a:xfrm>
                  <a:off x="6769101" y="3203576"/>
                  <a:ext cx="1485900" cy="914400"/>
                </a:xfrm>
                <a:custGeom>
                  <a:avLst/>
                  <a:gdLst>
                    <a:gd name="T0" fmla="*/ 293724 w 688"/>
                    <a:gd name="T1" fmla="*/ 147484 h 496"/>
                    <a:gd name="T2" fmla="*/ 380114 w 688"/>
                    <a:gd name="T3" fmla="*/ 221226 h 496"/>
                    <a:gd name="T4" fmla="*/ 673838 w 688"/>
                    <a:gd name="T5" fmla="*/ 294968 h 496"/>
                    <a:gd name="T6" fmla="*/ 915729 w 688"/>
                    <a:gd name="T7" fmla="*/ 294968 h 496"/>
                    <a:gd name="T8" fmla="*/ 950285 w 688"/>
                    <a:gd name="T9" fmla="*/ 235974 h 496"/>
                    <a:gd name="T10" fmla="*/ 1019396 w 688"/>
                    <a:gd name="T11" fmla="*/ 206477 h 496"/>
                    <a:gd name="T12" fmla="*/ 1071230 w 688"/>
                    <a:gd name="T13" fmla="*/ 162232 h 496"/>
                    <a:gd name="T14" fmla="*/ 984841 w 688"/>
                    <a:gd name="T15" fmla="*/ 162232 h 496"/>
                    <a:gd name="T16" fmla="*/ 1002119 w 688"/>
                    <a:gd name="T17" fmla="*/ 103239 h 496"/>
                    <a:gd name="T18" fmla="*/ 1036674 w 688"/>
                    <a:gd name="T19" fmla="*/ 44245 h 496"/>
                    <a:gd name="T20" fmla="*/ 1071230 w 688"/>
                    <a:gd name="T21" fmla="*/ 0 h 496"/>
                    <a:gd name="T22" fmla="*/ 1244009 w 688"/>
                    <a:gd name="T23" fmla="*/ 103239 h 496"/>
                    <a:gd name="T24" fmla="*/ 1382233 w 688"/>
                    <a:gd name="T25" fmla="*/ 162232 h 496"/>
                    <a:gd name="T26" fmla="*/ 1468622 w 688"/>
                    <a:gd name="T27" fmla="*/ 162232 h 496"/>
                    <a:gd name="T28" fmla="*/ 1451344 w 688"/>
                    <a:gd name="T29" fmla="*/ 221226 h 496"/>
                    <a:gd name="T30" fmla="*/ 1468622 w 688"/>
                    <a:gd name="T31" fmla="*/ 294968 h 496"/>
                    <a:gd name="T32" fmla="*/ 1416788 w 688"/>
                    <a:gd name="T33" fmla="*/ 324465 h 496"/>
                    <a:gd name="T34" fmla="*/ 1330399 w 688"/>
                    <a:gd name="T35" fmla="*/ 383458 h 496"/>
                    <a:gd name="T36" fmla="*/ 1278565 w 688"/>
                    <a:gd name="T37" fmla="*/ 398206 h 496"/>
                    <a:gd name="T38" fmla="*/ 1261287 w 688"/>
                    <a:gd name="T39" fmla="*/ 353961 h 496"/>
                    <a:gd name="T40" fmla="*/ 1209454 w 688"/>
                    <a:gd name="T41" fmla="*/ 383458 h 496"/>
                    <a:gd name="T42" fmla="*/ 1174898 w 688"/>
                    <a:gd name="T43" fmla="*/ 412955 h 496"/>
                    <a:gd name="T44" fmla="*/ 1278565 w 688"/>
                    <a:gd name="T45" fmla="*/ 427703 h 496"/>
                    <a:gd name="T46" fmla="*/ 1313121 w 688"/>
                    <a:gd name="T47" fmla="*/ 457200 h 496"/>
                    <a:gd name="T48" fmla="*/ 1313121 w 688"/>
                    <a:gd name="T49" fmla="*/ 530942 h 496"/>
                    <a:gd name="T50" fmla="*/ 1364955 w 688"/>
                    <a:gd name="T51" fmla="*/ 604684 h 496"/>
                    <a:gd name="T52" fmla="*/ 1399510 w 688"/>
                    <a:gd name="T53" fmla="*/ 648929 h 496"/>
                    <a:gd name="T54" fmla="*/ 1364955 w 688"/>
                    <a:gd name="T55" fmla="*/ 737419 h 496"/>
                    <a:gd name="T56" fmla="*/ 1330399 w 688"/>
                    <a:gd name="T57" fmla="*/ 796413 h 496"/>
                    <a:gd name="T58" fmla="*/ 1244009 w 688"/>
                    <a:gd name="T59" fmla="*/ 855406 h 496"/>
                    <a:gd name="T60" fmla="*/ 1226731 w 688"/>
                    <a:gd name="T61" fmla="*/ 870155 h 496"/>
                    <a:gd name="T62" fmla="*/ 1140342 w 688"/>
                    <a:gd name="T63" fmla="*/ 899652 h 496"/>
                    <a:gd name="T64" fmla="*/ 1123064 w 688"/>
                    <a:gd name="T65" fmla="*/ 884903 h 496"/>
                    <a:gd name="T66" fmla="*/ 1019396 w 688"/>
                    <a:gd name="T67" fmla="*/ 855406 h 496"/>
                    <a:gd name="T68" fmla="*/ 898451 w 688"/>
                    <a:gd name="T69" fmla="*/ 855406 h 496"/>
                    <a:gd name="T70" fmla="*/ 881173 w 688"/>
                    <a:gd name="T71" fmla="*/ 899652 h 496"/>
                    <a:gd name="T72" fmla="*/ 812062 w 688"/>
                    <a:gd name="T73" fmla="*/ 870155 h 496"/>
                    <a:gd name="T74" fmla="*/ 794784 w 688"/>
                    <a:gd name="T75" fmla="*/ 811161 h 496"/>
                    <a:gd name="T76" fmla="*/ 760228 w 688"/>
                    <a:gd name="T77" fmla="*/ 707923 h 496"/>
                    <a:gd name="T78" fmla="*/ 639283 w 688"/>
                    <a:gd name="T79" fmla="*/ 663677 h 496"/>
                    <a:gd name="T80" fmla="*/ 518337 w 688"/>
                    <a:gd name="T81" fmla="*/ 693174 h 496"/>
                    <a:gd name="T82" fmla="*/ 466503 w 688"/>
                    <a:gd name="T83" fmla="*/ 707923 h 496"/>
                    <a:gd name="T84" fmla="*/ 328280 w 688"/>
                    <a:gd name="T85" fmla="*/ 678426 h 496"/>
                    <a:gd name="T86" fmla="*/ 207335 w 688"/>
                    <a:gd name="T87" fmla="*/ 619432 h 496"/>
                    <a:gd name="T88" fmla="*/ 207335 w 688"/>
                    <a:gd name="T89" fmla="*/ 575187 h 496"/>
                    <a:gd name="T90" fmla="*/ 207335 w 688"/>
                    <a:gd name="T91" fmla="*/ 501445 h 496"/>
                    <a:gd name="T92" fmla="*/ 86390 w 688"/>
                    <a:gd name="T93" fmla="*/ 486697 h 496"/>
                    <a:gd name="T94" fmla="*/ 34556 w 688"/>
                    <a:gd name="T95" fmla="*/ 442452 h 496"/>
                    <a:gd name="T96" fmla="*/ 0 w 688"/>
                    <a:gd name="T97" fmla="*/ 398206 h 496"/>
                    <a:gd name="T98" fmla="*/ 17278 w 688"/>
                    <a:gd name="T99" fmla="*/ 353961 h 496"/>
                    <a:gd name="T100" fmla="*/ 103667 w 688"/>
                    <a:gd name="T101" fmla="*/ 339213 h 496"/>
                    <a:gd name="T102" fmla="*/ 138223 w 688"/>
                    <a:gd name="T103" fmla="*/ 280219 h 496"/>
                    <a:gd name="T104" fmla="*/ 155501 w 688"/>
                    <a:gd name="T105" fmla="*/ 176981 h 496"/>
                    <a:gd name="T106" fmla="*/ 224613 w 688"/>
                    <a:gd name="T107" fmla="*/ 147484 h 49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688"/>
                    <a:gd name="T163" fmla="*/ 0 h 496"/>
                    <a:gd name="T164" fmla="*/ 688 w 688"/>
                    <a:gd name="T165" fmla="*/ 496 h 49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688" h="496">
                      <a:moveTo>
                        <a:pt x="112" y="72"/>
                      </a:moveTo>
                      <a:lnTo>
                        <a:pt x="120" y="64"/>
                      </a:lnTo>
                      <a:lnTo>
                        <a:pt x="136" y="80"/>
                      </a:lnTo>
                      <a:lnTo>
                        <a:pt x="152" y="88"/>
                      </a:lnTo>
                      <a:lnTo>
                        <a:pt x="168" y="96"/>
                      </a:lnTo>
                      <a:lnTo>
                        <a:pt x="176" y="120"/>
                      </a:lnTo>
                      <a:lnTo>
                        <a:pt x="232" y="136"/>
                      </a:lnTo>
                      <a:lnTo>
                        <a:pt x="264" y="160"/>
                      </a:lnTo>
                      <a:lnTo>
                        <a:pt x="312" y="160"/>
                      </a:lnTo>
                      <a:lnTo>
                        <a:pt x="368" y="176"/>
                      </a:lnTo>
                      <a:lnTo>
                        <a:pt x="400" y="168"/>
                      </a:lnTo>
                      <a:lnTo>
                        <a:pt x="424" y="160"/>
                      </a:lnTo>
                      <a:lnTo>
                        <a:pt x="440" y="144"/>
                      </a:lnTo>
                      <a:lnTo>
                        <a:pt x="432" y="136"/>
                      </a:lnTo>
                      <a:lnTo>
                        <a:pt x="440" y="128"/>
                      </a:lnTo>
                      <a:lnTo>
                        <a:pt x="456" y="128"/>
                      </a:lnTo>
                      <a:lnTo>
                        <a:pt x="464" y="120"/>
                      </a:lnTo>
                      <a:lnTo>
                        <a:pt x="472" y="112"/>
                      </a:lnTo>
                      <a:lnTo>
                        <a:pt x="480" y="104"/>
                      </a:lnTo>
                      <a:lnTo>
                        <a:pt x="504" y="104"/>
                      </a:lnTo>
                      <a:lnTo>
                        <a:pt x="496" y="88"/>
                      </a:lnTo>
                      <a:lnTo>
                        <a:pt x="488" y="80"/>
                      </a:lnTo>
                      <a:lnTo>
                        <a:pt x="472" y="88"/>
                      </a:lnTo>
                      <a:lnTo>
                        <a:pt x="456" y="88"/>
                      </a:lnTo>
                      <a:lnTo>
                        <a:pt x="440" y="64"/>
                      </a:lnTo>
                      <a:lnTo>
                        <a:pt x="448" y="56"/>
                      </a:lnTo>
                      <a:lnTo>
                        <a:pt x="464" y="56"/>
                      </a:lnTo>
                      <a:lnTo>
                        <a:pt x="480" y="48"/>
                      </a:lnTo>
                      <a:lnTo>
                        <a:pt x="472" y="32"/>
                      </a:lnTo>
                      <a:lnTo>
                        <a:pt x="480" y="24"/>
                      </a:lnTo>
                      <a:lnTo>
                        <a:pt x="464" y="16"/>
                      </a:lnTo>
                      <a:lnTo>
                        <a:pt x="472" y="8"/>
                      </a:lnTo>
                      <a:lnTo>
                        <a:pt x="496" y="0"/>
                      </a:lnTo>
                      <a:lnTo>
                        <a:pt x="528" y="8"/>
                      </a:lnTo>
                      <a:lnTo>
                        <a:pt x="560" y="40"/>
                      </a:lnTo>
                      <a:lnTo>
                        <a:pt x="576" y="56"/>
                      </a:lnTo>
                      <a:lnTo>
                        <a:pt x="600" y="64"/>
                      </a:lnTo>
                      <a:lnTo>
                        <a:pt x="624" y="72"/>
                      </a:lnTo>
                      <a:lnTo>
                        <a:pt x="640" y="88"/>
                      </a:lnTo>
                      <a:lnTo>
                        <a:pt x="648" y="88"/>
                      </a:lnTo>
                      <a:lnTo>
                        <a:pt x="672" y="72"/>
                      </a:lnTo>
                      <a:lnTo>
                        <a:pt x="680" y="88"/>
                      </a:lnTo>
                      <a:lnTo>
                        <a:pt x="680" y="96"/>
                      </a:lnTo>
                      <a:lnTo>
                        <a:pt x="688" y="128"/>
                      </a:lnTo>
                      <a:lnTo>
                        <a:pt x="672" y="120"/>
                      </a:lnTo>
                      <a:lnTo>
                        <a:pt x="664" y="128"/>
                      </a:lnTo>
                      <a:lnTo>
                        <a:pt x="680" y="152"/>
                      </a:lnTo>
                      <a:lnTo>
                        <a:pt x="680" y="160"/>
                      </a:lnTo>
                      <a:lnTo>
                        <a:pt x="664" y="160"/>
                      </a:lnTo>
                      <a:lnTo>
                        <a:pt x="664" y="168"/>
                      </a:lnTo>
                      <a:lnTo>
                        <a:pt x="656" y="176"/>
                      </a:lnTo>
                      <a:lnTo>
                        <a:pt x="656" y="184"/>
                      </a:lnTo>
                      <a:lnTo>
                        <a:pt x="640" y="176"/>
                      </a:lnTo>
                      <a:lnTo>
                        <a:pt x="616" y="208"/>
                      </a:lnTo>
                      <a:lnTo>
                        <a:pt x="608" y="208"/>
                      </a:lnTo>
                      <a:lnTo>
                        <a:pt x="592" y="224"/>
                      </a:lnTo>
                      <a:lnTo>
                        <a:pt x="592" y="216"/>
                      </a:lnTo>
                      <a:lnTo>
                        <a:pt x="584" y="208"/>
                      </a:lnTo>
                      <a:lnTo>
                        <a:pt x="592" y="192"/>
                      </a:lnTo>
                      <a:lnTo>
                        <a:pt x="584" y="192"/>
                      </a:lnTo>
                      <a:lnTo>
                        <a:pt x="576" y="184"/>
                      </a:lnTo>
                      <a:lnTo>
                        <a:pt x="568" y="200"/>
                      </a:lnTo>
                      <a:lnTo>
                        <a:pt x="560" y="208"/>
                      </a:lnTo>
                      <a:lnTo>
                        <a:pt x="560" y="216"/>
                      </a:lnTo>
                      <a:lnTo>
                        <a:pt x="544" y="216"/>
                      </a:lnTo>
                      <a:lnTo>
                        <a:pt x="544" y="224"/>
                      </a:lnTo>
                      <a:lnTo>
                        <a:pt x="576" y="248"/>
                      </a:lnTo>
                      <a:lnTo>
                        <a:pt x="584" y="248"/>
                      </a:lnTo>
                      <a:lnTo>
                        <a:pt x="592" y="232"/>
                      </a:lnTo>
                      <a:lnTo>
                        <a:pt x="616" y="240"/>
                      </a:lnTo>
                      <a:lnTo>
                        <a:pt x="616" y="248"/>
                      </a:lnTo>
                      <a:lnTo>
                        <a:pt x="608" y="248"/>
                      </a:lnTo>
                      <a:lnTo>
                        <a:pt x="600" y="256"/>
                      </a:lnTo>
                      <a:lnTo>
                        <a:pt x="584" y="280"/>
                      </a:lnTo>
                      <a:lnTo>
                        <a:pt x="608" y="288"/>
                      </a:lnTo>
                      <a:lnTo>
                        <a:pt x="624" y="312"/>
                      </a:lnTo>
                      <a:lnTo>
                        <a:pt x="640" y="328"/>
                      </a:lnTo>
                      <a:lnTo>
                        <a:pt x="632" y="328"/>
                      </a:lnTo>
                      <a:lnTo>
                        <a:pt x="640" y="336"/>
                      </a:lnTo>
                      <a:lnTo>
                        <a:pt x="624" y="344"/>
                      </a:lnTo>
                      <a:lnTo>
                        <a:pt x="648" y="352"/>
                      </a:lnTo>
                      <a:lnTo>
                        <a:pt x="648" y="376"/>
                      </a:lnTo>
                      <a:lnTo>
                        <a:pt x="640" y="384"/>
                      </a:lnTo>
                      <a:lnTo>
                        <a:pt x="632" y="400"/>
                      </a:lnTo>
                      <a:lnTo>
                        <a:pt x="632" y="416"/>
                      </a:lnTo>
                      <a:lnTo>
                        <a:pt x="624" y="432"/>
                      </a:lnTo>
                      <a:lnTo>
                        <a:pt x="616" y="432"/>
                      </a:lnTo>
                      <a:lnTo>
                        <a:pt x="616" y="440"/>
                      </a:lnTo>
                      <a:lnTo>
                        <a:pt x="600" y="456"/>
                      </a:lnTo>
                      <a:lnTo>
                        <a:pt x="576" y="464"/>
                      </a:lnTo>
                      <a:lnTo>
                        <a:pt x="576" y="472"/>
                      </a:lnTo>
                      <a:lnTo>
                        <a:pt x="568" y="464"/>
                      </a:lnTo>
                      <a:lnTo>
                        <a:pt x="568" y="472"/>
                      </a:lnTo>
                      <a:lnTo>
                        <a:pt x="560" y="464"/>
                      </a:lnTo>
                      <a:lnTo>
                        <a:pt x="560" y="472"/>
                      </a:lnTo>
                      <a:lnTo>
                        <a:pt x="528" y="488"/>
                      </a:lnTo>
                      <a:lnTo>
                        <a:pt x="528" y="496"/>
                      </a:lnTo>
                      <a:lnTo>
                        <a:pt x="520" y="496"/>
                      </a:lnTo>
                      <a:lnTo>
                        <a:pt x="520" y="480"/>
                      </a:lnTo>
                      <a:lnTo>
                        <a:pt x="496" y="480"/>
                      </a:lnTo>
                      <a:lnTo>
                        <a:pt x="480" y="472"/>
                      </a:lnTo>
                      <a:lnTo>
                        <a:pt x="472" y="464"/>
                      </a:lnTo>
                      <a:lnTo>
                        <a:pt x="456" y="456"/>
                      </a:lnTo>
                      <a:lnTo>
                        <a:pt x="424" y="464"/>
                      </a:lnTo>
                      <a:lnTo>
                        <a:pt x="416" y="464"/>
                      </a:lnTo>
                      <a:lnTo>
                        <a:pt x="408" y="464"/>
                      </a:lnTo>
                      <a:lnTo>
                        <a:pt x="408" y="480"/>
                      </a:lnTo>
                      <a:lnTo>
                        <a:pt x="408" y="488"/>
                      </a:lnTo>
                      <a:lnTo>
                        <a:pt x="408" y="480"/>
                      </a:lnTo>
                      <a:lnTo>
                        <a:pt x="392" y="480"/>
                      </a:lnTo>
                      <a:lnTo>
                        <a:pt x="376" y="472"/>
                      </a:lnTo>
                      <a:lnTo>
                        <a:pt x="376" y="456"/>
                      </a:lnTo>
                      <a:lnTo>
                        <a:pt x="368" y="456"/>
                      </a:lnTo>
                      <a:lnTo>
                        <a:pt x="368" y="440"/>
                      </a:lnTo>
                      <a:lnTo>
                        <a:pt x="352" y="448"/>
                      </a:lnTo>
                      <a:lnTo>
                        <a:pt x="360" y="400"/>
                      </a:lnTo>
                      <a:lnTo>
                        <a:pt x="352" y="384"/>
                      </a:lnTo>
                      <a:lnTo>
                        <a:pt x="336" y="384"/>
                      </a:lnTo>
                      <a:lnTo>
                        <a:pt x="312" y="360"/>
                      </a:lnTo>
                      <a:lnTo>
                        <a:pt x="296" y="360"/>
                      </a:lnTo>
                      <a:lnTo>
                        <a:pt x="280" y="376"/>
                      </a:lnTo>
                      <a:lnTo>
                        <a:pt x="264" y="384"/>
                      </a:lnTo>
                      <a:lnTo>
                        <a:pt x="240" y="376"/>
                      </a:lnTo>
                      <a:lnTo>
                        <a:pt x="232" y="392"/>
                      </a:lnTo>
                      <a:lnTo>
                        <a:pt x="224" y="384"/>
                      </a:lnTo>
                      <a:lnTo>
                        <a:pt x="216" y="384"/>
                      </a:lnTo>
                      <a:lnTo>
                        <a:pt x="192" y="384"/>
                      </a:lnTo>
                      <a:lnTo>
                        <a:pt x="160" y="360"/>
                      </a:lnTo>
                      <a:lnTo>
                        <a:pt x="152" y="368"/>
                      </a:lnTo>
                      <a:lnTo>
                        <a:pt x="136" y="352"/>
                      </a:lnTo>
                      <a:lnTo>
                        <a:pt x="120" y="352"/>
                      </a:lnTo>
                      <a:lnTo>
                        <a:pt x="96" y="336"/>
                      </a:lnTo>
                      <a:lnTo>
                        <a:pt x="80" y="320"/>
                      </a:lnTo>
                      <a:lnTo>
                        <a:pt x="80" y="312"/>
                      </a:lnTo>
                      <a:lnTo>
                        <a:pt x="96" y="312"/>
                      </a:lnTo>
                      <a:lnTo>
                        <a:pt x="88" y="296"/>
                      </a:lnTo>
                      <a:lnTo>
                        <a:pt x="96" y="280"/>
                      </a:lnTo>
                      <a:lnTo>
                        <a:pt x="96" y="272"/>
                      </a:lnTo>
                      <a:lnTo>
                        <a:pt x="80" y="264"/>
                      </a:lnTo>
                      <a:lnTo>
                        <a:pt x="64" y="272"/>
                      </a:lnTo>
                      <a:lnTo>
                        <a:pt x="40" y="264"/>
                      </a:lnTo>
                      <a:lnTo>
                        <a:pt x="32" y="248"/>
                      </a:lnTo>
                      <a:lnTo>
                        <a:pt x="16" y="248"/>
                      </a:lnTo>
                      <a:lnTo>
                        <a:pt x="16" y="240"/>
                      </a:lnTo>
                      <a:lnTo>
                        <a:pt x="16" y="224"/>
                      </a:lnTo>
                      <a:lnTo>
                        <a:pt x="8" y="224"/>
                      </a:lnTo>
                      <a:lnTo>
                        <a:pt x="0" y="216"/>
                      </a:lnTo>
                      <a:lnTo>
                        <a:pt x="0" y="208"/>
                      </a:lnTo>
                      <a:lnTo>
                        <a:pt x="0" y="200"/>
                      </a:lnTo>
                      <a:lnTo>
                        <a:pt x="8" y="192"/>
                      </a:lnTo>
                      <a:lnTo>
                        <a:pt x="32" y="192"/>
                      </a:lnTo>
                      <a:lnTo>
                        <a:pt x="32" y="184"/>
                      </a:lnTo>
                      <a:lnTo>
                        <a:pt x="48" y="184"/>
                      </a:lnTo>
                      <a:lnTo>
                        <a:pt x="64" y="176"/>
                      </a:lnTo>
                      <a:lnTo>
                        <a:pt x="64" y="168"/>
                      </a:lnTo>
                      <a:lnTo>
                        <a:pt x="64" y="152"/>
                      </a:lnTo>
                      <a:lnTo>
                        <a:pt x="56" y="128"/>
                      </a:lnTo>
                      <a:lnTo>
                        <a:pt x="72" y="120"/>
                      </a:lnTo>
                      <a:lnTo>
                        <a:pt x="72" y="96"/>
                      </a:lnTo>
                      <a:lnTo>
                        <a:pt x="96" y="96"/>
                      </a:lnTo>
                      <a:lnTo>
                        <a:pt x="104" y="96"/>
                      </a:lnTo>
                      <a:lnTo>
                        <a:pt x="104" y="80"/>
                      </a:lnTo>
                      <a:lnTo>
                        <a:pt x="112" y="7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6" name="Freeform 60"/>
                <p:cNvSpPr>
                  <a:spLocks/>
                </p:cNvSpPr>
                <p:nvPr/>
              </p:nvSpPr>
              <p:spPr bwMode="auto">
                <a:xfrm>
                  <a:off x="7253288" y="3956051"/>
                  <a:ext cx="138113" cy="147638"/>
                </a:xfrm>
                <a:custGeom>
                  <a:avLst/>
                  <a:gdLst>
                    <a:gd name="T0" fmla="*/ 17264 w 64"/>
                    <a:gd name="T1" fmla="*/ 59055 h 80"/>
                    <a:gd name="T2" fmla="*/ 0 w 64"/>
                    <a:gd name="T3" fmla="*/ 44291 h 80"/>
                    <a:gd name="T4" fmla="*/ 17264 w 64"/>
                    <a:gd name="T5" fmla="*/ 29528 h 80"/>
                    <a:gd name="T6" fmla="*/ 0 w 64"/>
                    <a:gd name="T7" fmla="*/ 14764 h 80"/>
                    <a:gd name="T8" fmla="*/ 0 w 64"/>
                    <a:gd name="T9" fmla="*/ 0 h 80"/>
                    <a:gd name="T10" fmla="*/ 17264 w 64"/>
                    <a:gd name="T11" fmla="*/ 0 h 80"/>
                    <a:gd name="T12" fmla="*/ 34528 w 64"/>
                    <a:gd name="T13" fmla="*/ 0 h 80"/>
                    <a:gd name="T14" fmla="*/ 51792 w 64"/>
                    <a:gd name="T15" fmla="*/ 29528 h 80"/>
                    <a:gd name="T16" fmla="*/ 120849 w 64"/>
                    <a:gd name="T17" fmla="*/ 29528 h 80"/>
                    <a:gd name="T18" fmla="*/ 86321 w 64"/>
                    <a:gd name="T19" fmla="*/ 59055 h 80"/>
                    <a:gd name="T20" fmla="*/ 86321 w 64"/>
                    <a:gd name="T21" fmla="*/ 73819 h 80"/>
                    <a:gd name="T22" fmla="*/ 120849 w 64"/>
                    <a:gd name="T23" fmla="*/ 88583 h 80"/>
                    <a:gd name="T24" fmla="*/ 120849 w 64"/>
                    <a:gd name="T25" fmla="*/ 73819 h 80"/>
                    <a:gd name="T26" fmla="*/ 138113 w 64"/>
                    <a:gd name="T27" fmla="*/ 118110 h 80"/>
                    <a:gd name="T28" fmla="*/ 138113 w 64"/>
                    <a:gd name="T29" fmla="*/ 147638 h 80"/>
                    <a:gd name="T30" fmla="*/ 103585 w 64"/>
                    <a:gd name="T31" fmla="*/ 103347 h 80"/>
                    <a:gd name="T32" fmla="*/ 86321 w 64"/>
                    <a:gd name="T33" fmla="*/ 132874 h 80"/>
                    <a:gd name="T34" fmla="*/ 34528 w 64"/>
                    <a:gd name="T35" fmla="*/ 132874 h 80"/>
                    <a:gd name="T36" fmla="*/ 17264 w 64"/>
                    <a:gd name="T37" fmla="*/ 59055 h 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4"/>
                    <a:gd name="T58" fmla="*/ 0 h 80"/>
                    <a:gd name="T59" fmla="*/ 64 w 64"/>
                    <a:gd name="T60" fmla="*/ 80 h 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4" h="80">
                      <a:moveTo>
                        <a:pt x="8" y="32"/>
                      </a:move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16"/>
                      </a:lnTo>
                      <a:lnTo>
                        <a:pt x="56" y="16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56" y="48"/>
                      </a:lnTo>
                      <a:lnTo>
                        <a:pt x="56" y="40"/>
                      </a:lnTo>
                      <a:lnTo>
                        <a:pt x="64" y="64"/>
                      </a:lnTo>
                      <a:lnTo>
                        <a:pt x="64" y="80"/>
                      </a:lnTo>
                      <a:lnTo>
                        <a:pt x="48" y="56"/>
                      </a:lnTo>
                      <a:lnTo>
                        <a:pt x="40" y="72"/>
                      </a:lnTo>
                      <a:lnTo>
                        <a:pt x="16" y="72"/>
                      </a:lnTo>
                      <a:lnTo>
                        <a:pt x="8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Freeform 61"/>
                <p:cNvSpPr>
                  <a:spLocks/>
                </p:cNvSpPr>
                <p:nvPr/>
              </p:nvSpPr>
              <p:spPr bwMode="auto">
                <a:xfrm>
                  <a:off x="7270751" y="3897313"/>
                  <a:ext cx="85725" cy="42863"/>
                </a:xfrm>
                <a:custGeom>
                  <a:avLst/>
                  <a:gdLst>
                    <a:gd name="T0" fmla="*/ 68580 w 40"/>
                    <a:gd name="T1" fmla="*/ 14288 h 24"/>
                    <a:gd name="T2" fmla="*/ 17145 w 40"/>
                    <a:gd name="T3" fmla="*/ 0 h 24"/>
                    <a:gd name="T4" fmla="*/ 0 w 40"/>
                    <a:gd name="T5" fmla="*/ 28575 h 24"/>
                    <a:gd name="T6" fmla="*/ 0 w 40"/>
                    <a:gd name="T7" fmla="*/ 42863 h 24"/>
                    <a:gd name="T8" fmla="*/ 17145 w 40"/>
                    <a:gd name="T9" fmla="*/ 42863 h 24"/>
                    <a:gd name="T10" fmla="*/ 85725 w 40"/>
                    <a:gd name="T11" fmla="*/ 42863 h 24"/>
                    <a:gd name="T12" fmla="*/ 85725 w 40"/>
                    <a:gd name="T13" fmla="*/ 28575 h 24"/>
                    <a:gd name="T14" fmla="*/ 68580 w 40"/>
                    <a:gd name="T15" fmla="*/ 14288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0"/>
                    <a:gd name="T25" fmla="*/ 0 h 24"/>
                    <a:gd name="T26" fmla="*/ 40 w 40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0" h="24">
                      <a:moveTo>
                        <a:pt x="32" y="8"/>
                      </a:move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40" y="24"/>
                      </a:lnTo>
                      <a:lnTo>
                        <a:pt x="40" y="16"/>
                      </a:lnTo>
                      <a:lnTo>
                        <a:pt x="32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8" name="Freeform 62"/>
                <p:cNvSpPr>
                  <a:spLocks/>
                </p:cNvSpPr>
                <p:nvPr/>
              </p:nvSpPr>
              <p:spPr bwMode="auto">
                <a:xfrm>
                  <a:off x="6699251" y="3689351"/>
                  <a:ext cx="795338" cy="782638"/>
                </a:xfrm>
                <a:custGeom>
                  <a:avLst/>
                  <a:gdLst>
                    <a:gd name="T0" fmla="*/ 570569 w 368"/>
                    <a:gd name="T1" fmla="*/ 236268 h 424"/>
                    <a:gd name="T2" fmla="*/ 587859 w 368"/>
                    <a:gd name="T3" fmla="*/ 251035 h 424"/>
                    <a:gd name="T4" fmla="*/ 657018 w 368"/>
                    <a:gd name="T5" fmla="*/ 236268 h 424"/>
                    <a:gd name="T6" fmla="*/ 674308 w 368"/>
                    <a:gd name="T7" fmla="*/ 206735 h 424"/>
                    <a:gd name="T8" fmla="*/ 743468 w 368"/>
                    <a:gd name="T9" fmla="*/ 177201 h 424"/>
                    <a:gd name="T10" fmla="*/ 795338 w 368"/>
                    <a:gd name="T11" fmla="*/ 236268 h 424"/>
                    <a:gd name="T12" fmla="*/ 743468 w 368"/>
                    <a:gd name="T13" fmla="*/ 265802 h 424"/>
                    <a:gd name="T14" fmla="*/ 708888 w 368"/>
                    <a:gd name="T15" fmla="*/ 339635 h 424"/>
                    <a:gd name="T16" fmla="*/ 691598 w 368"/>
                    <a:gd name="T17" fmla="*/ 383936 h 424"/>
                    <a:gd name="T18" fmla="*/ 674308 w 368"/>
                    <a:gd name="T19" fmla="*/ 354402 h 424"/>
                    <a:gd name="T20" fmla="*/ 639728 w 368"/>
                    <a:gd name="T21" fmla="*/ 324869 h 424"/>
                    <a:gd name="T22" fmla="*/ 605149 w 368"/>
                    <a:gd name="T23" fmla="*/ 295335 h 424"/>
                    <a:gd name="T24" fmla="*/ 570569 w 368"/>
                    <a:gd name="T25" fmla="*/ 265802 h 424"/>
                    <a:gd name="T26" fmla="*/ 553279 w 368"/>
                    <a:gd name="T27" fmla="*/ 280568 h 424"/>
                    <a:gd name="T28" fmla="*/ 553279 w 368"/>
                    <a:gd name="T29" fmla="*/ 310102 h 424"/>
                    <a:gd name="T30" fmla="*/ 587859 w 368"/>
                    <a:gd name="T31" fmla="*/ 398702 h 424"/>
                    <a:gd name="T32" fmla="*/ 570569 w 368"/>
                    <a:gd name="T33" fmla="*/ 398702 h 424"/>
                    <a:gd name="T34" fmla="*/ 535989 w 368"/>
                    <a:gd name="T35" fmla="*/ 443003 h 424"/>
                    <a:gd name="T36" fmla="*/ 484119 w 368"/>
                    <a:gd name="T37" fmla="*/ 487303 h 424"/>
                    <a:gd name="T38" fmla="*/ 414959 w 368"/>
                    <a:gd name="T39" fmla="*/ 546370 h 424"/>
                    <a:gd name="T40" fmla="*/ 397669 w 368"/>
                    <a:gd name="T41" fmla="*/ 561137 h 424"/>
                    <a:gd name="T42" fmla="*/ 363089 w 368"/>
                    <a:gd name="T43" fmla="*/ 575903 h 424"/>
                    <a:gd name="T44" fmla="*/ 363089 w 368"/>
                    <a:gd name="T45" fmla="*/ 679271 h 424"/>
                    <a:gd name="T46" fmla="*/ 345799 w 368"/>
                    <a:gd name="T47" fmla="*/ 738338 h 424"/>
                    <a:gd name="T48" fmla="*/ 311219 w 368"/>
                    <a:gd name="T49" fmla="*/ 782638 h 424"/>
                    <a:gd name="T50" fmla="*/ 207479 w 368"/>
                    <a:gd name="T51" fmla="*/ 590670 h 424"/>
                    <a:gd name="T52" fmla="*/ 138320 w 368"/>
                    <a:gd name="T53" fmla="*/ 383936 h 424"/>
                    <a:gd name="T54" fmla="*/ 121030 w 368"/>
                    <a:gd name="T55" fmla="*/ 413469 h 424"/>
                    <a:gd name="T56" fmla="*/ 86450 w 368"/>
                    <a:gd name="T57" fmla="*/ 428236 h 424"/>
                    <a:gd name="T58" fmla="*/ 69160 w 368"/>
                    <a:gd name="T59" fmla="*/ 369169 h 424"/>
                    <a:gd name="T60" fmla="*/ 34580 w 368"/>
                    <a:gd name="T61" fmla="*/ 369169 h 424"/>
                    <a:gd name="T62" fmla="*/ 17290 w 368"/>
                    <a:gd name="T63" fmla="*/ 324869 h 424"/>
                    <a:gd name="T64" fmla="*/ 69160 w 368"/>
                    <a:gd name="T65" fmla="*/ 310102 h 424"/>
                    <a:gd name="T66" fmla="*/ 51870 w 368"/>
                    <a:gd name="T67" fmla="*/ 280568 h 424"/>
                    <a:gd name="T68" fmla="*/ 34580 w 368"/>
                    <a:gd name="T69" fmla="*/ 251035 h 424"/>
                    <a:gd name="T70" fmla="*/ 51870 w 368"/>
                    <a:gd name="T71" fmla="*/ 221501 h 424"/>
                    <a:gd name="T72" fmla="*/ 86450 w 368"/>
                    <a:gd name="T73" fmla="*/ 221501 h 424"/>
                    <a:gd name="T74" fmla="*/ 138320 w 368"/>
                    <a:gd name="T75" fmla="*/ 103367 h 424"/>
                    <a:gd name="T76" fmla="*/ 121030 w 368"/>
                    <a:gd name="T77" fmla="*/ 73834 h 424"/>
                    <a:gd name="T78" fmla="*/ 103740 w 368"/>
                    <a:gd name="T79" fmla="*/ 29534 h 424"/>
                    <a:gd name="T80" fmla="*/ 190190 w 368"/>
                    <a:gd name="T81" fmla="*/ 29534 h 424"/>
                    <a:gd name="T82" fmla="*/ 242059 w 368"/>
                    <a:gd name="T83" fmla="*/ 0 h 424"/>
                    <a:gd name="T84" fmla="*/ 276639 w 368"/>
                    <a:gd name="T85" fmla="*/ 29534 h 424"/>
                    <a:gd name="T86" fmla="*/ 276639 w 368"/>
                    <a:gd name="T87" fmla="*/ 88601 h 424"/>
                    <a:gd name="T88" fmla="*/ 242059 w 368"/>
                    <a:gd name="T89" fmla="*/ 103367 h 424"/>
                    <a:gd name="T90" fmla="*/ 328509 w 368"/>
                    <a:gd name="T91" fmla="*/ 162434 h 424"/>
                    <a:gd name="T92" fmla="*/ 397669 w 368"/>
                    <a:gd name="T93" fmla="*/ 236268 h 424"/>
                    <a:gd name="T94" fmla="*/ 466829 w 368"/>
                    <a:gd name="T95" fmla="*/ 251035 h 424"/>
                    <a:gd name="T96" fmla="*/ 553279 w 368"/>
                    <a:gd name="T97" fmla="*/ 265802 h 424"/>
                    <a:gd name="T98" fmla="*/ 535989 w 368"/>
                    <a:gd name="T99" fmla="*/ 221501 h 42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68"/>
                    <a:gd name="T151" fmla="*/ 0 h 424"/>
                    <a:gd name="T152" fmla="*/ 368 w 368"/>
                    <a:gd name="T153" fmla="*/ 424 h 424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68" h="424">
                      <a:moveTo>
                        <a:pt x="256" y="120"/>
                      </a:moveTo>
                      <a:lnTo>
                        <a:pt x="264" y="128"/>
                      </a:lnTo>
                      <a:lnTo>
                        <a:pt x="264" y="136"/>
                      </a:lnTo>
                      <a:lnTo>
                        <a:pt x="272" y="136"/>
                      </a:lnTo>
                      <a:lnTo>
                        <a:pt x="304" y="136"/>
                      </a:lnTo>
                      <a:lnTo>
                        <a:pt x="304" y="128"/>
                      </a:lnTo>
                      <a:lnTo>
                        <a:pt x="296" y="120"/>
                      </a:lnTo>
                      <a:lnTo>
                        <a:pt x="312" y="112"/>
                      </a:lnTo>
                      <a:lnTo>
                        <a:pt x="328" y="96"/>
                      </a:lnTo>
                      <a:lnTo>
                        <a:pt x="344" y="96"/>
                      </a:lnTo>
                      <a:lnTo>
                        <a:pt x="368" y="120"/>
                      </a:lnTo>
                      <a:lnTo>
                        <a:pt x="368" y="128"/>
                      </a:lnTo>
                      <a:lnTo>
                        <a:pt x="360" y="128"/>
                      </a:lnTo>
                      <a:lnTo>
                        <a:pt x="344" y="144"/>
                      </a:lnTo>
                      <a:lnTo>
                        <a:pt x="336" y="184"/>
                      </a:lnTo>
                      <a:lnTo>
                        <a:pt x="328" y="184"/>
                      </a:lnTo>
                      <a:lnTo>
                        <a:pt x="328" y="208"/>
                      </a:lnTo>
                      <a:lnTo>
                        <a:pt x="320" y="208"/>
                      </a:lnTo>
                      <a:lnTo>
                        <a:pt x="312" y="184"/>
                      </a:lnTo>
                      <a:lnTo>
                        <a:pt x="312" y="192"/>
                      </a:lnTo>
                      <a:lnTo>
                        <a:pt x="296" y="184"/>
                      </a:lnTo>
                      <a:lnTo>
                        <a:pt x="296" y="176"/>
                      </a:lnTo>
                      <a:lnTo>
                        <a:pt x="312" y="160"/>
                      </a:lnTo>
                      <a:lnTo>
                        <a:pt x="280" y="160"/>
                      </a:lnTo>
                      <a:lnTo>
                        <a:pt x="272" y="144"/>
                      </a:lnTo>
                      <a:lnTo>
                        <a:pt x="264" y="144"/>
                      </a:lnTo>
                      <a:lnTo>
                        <a:pt x="256" y="144"/>
                      </a:lnTo>
                      <a:lnTo>
                        <a:pt x="256" y="152"/>
                      </a:lnTo>
                      <a:lnTo>
                        <a:pt x="264" y="160"/>
                      </a:lnTo>
                      <a:lnTo>
                        <a:pt x="256" y="168"/>
                      </a:lnTo>
                      <a:lnTo>
                        <a:pt x="264" y="176"/>
                      </a:lnTo>
                      <a:lnTo>
                        <a:pt x="272" y="216"/>
                      </a:lnTo>
                      <a:lnTo>
                        <a:pt x="264" y="208"/>
                      </a:lnTo>
                      <a:lnTo>
                        <a:pt x="264" y="216"/>
                      </a:lnTo>
                      <a:lnTo>
                        <a:pt x="248" y="216"/>
                      </a:lnTo>
                      <a:lnTo>
                        <a:pt x="248" y="240"/>
                      </a:lnTo>
                      <a:lnTo>
                        <a:pt x="232" y="248"/>
                      </a:lnTo>
                      <a:lnTo>
                        <a:pt x="224" y="264"/>
                      </a:lnTo>
                      <a:lnTo>
                        <a:pt x="200" y="288"/>
                      </a:lnTo>
                      <a:lnTo>
                        <a:pt x="192" y="296"/>
                      </a:lnTo>
                      <a:lnTo>
                        <a:pt x="184" y="296"/>
                      </a:lnTo>
                      <a:lnTo>
                        <a:pt x="184" y="304"/>
                      </a:lnTo>
                      <a:lnTo>
                        <a:pt x="176" y="304"/>
                      </a:lnTo>
                      <a:lnTo>
                        <a:pt x="168" y="312"/>
                      </a:lnTo>
                      <a:lnTo>
                        <a:pt x="176" y="344"/>
                      </a:lnTo>
                      <a:lnTo>
                        <a:pt x="168" y="368"/>
                      </a:lnTo>
                      <a:lnTo>
                        <a:pt x="168" y="384"/>
                      </a:lnTo>
                      <a:lnTo>
                        <a:pt x="160" y="400"/>
                      </a:lnTo>
                      <a:lnTo>
                        <a:pt x="152" y="408"/>
                      </a:lnTo>
                      <a:lnTo>
                        <a:pt x="144" y="424"/>
                      </a:lnTo>
                      <a:lnTo>
                        <a:pt x="128" y="408"/>
                      </a:lnTo>
                      <a:lnTo>
                        <a:pt x="96" y="320"/>
                      </a:lnTo>
                      <a:lnTo>
                        <a:pt x="80" y="296"/>
                      </a:lnTo>
                      <a:lnTo>
                        <a:pt x="64" y="208"/>
                      </a:lnTo>
                      <a:lnTo>
                        <a:pt x="56" y="208"/>
                      </a:lnTo>
                      <a:lnTo>
                        <a:pt x="56" y="224"/>
                      </a:lnTo>
                      <a:lnTo>
                        <a:pt x="48" y="224"/>
                      </a:lnTo>
                      <a:lnTo>
                        <a:pt x="40" y="232"/>
                      </a:lnTo>
                      <a:lnTo>
                        <a:pt x="16" y="208"/>
                      </a:lnTo>
                      <a:lnTo>
                        <a:pt x="32" y="200"/>
                      </a:lnTo>
                      <a:lnTo>
                        <a:pt x="32" y="192"/>
                      </a:lnTo>
                      <a:lnTo>
                        <a:pt x="16" y="200"/>
                      </a:lnTo>
                      <a:lnTo>
                        <a:pt x="0" y="184"/>
                      </a:lnTo>
                      <a:lnTo>
                        <a:pt x="8" y="176"/>
                      </a:lnTo>
                      <a:lnTo>
                        <a:pt x="32" y="176"/>
                      </a:lnTo>
                      <a:lnTo>
                        <a:pt x="32" y="168"/>
                      </a:lnTo>
                      <a:lnTo>
                        <a:pt x="32" y="152"/>
                      </a:lnTo>
                      <a:lnTo>
                        <a:pt x="24" y="152"/>
                      </a:lnTo>
                      <a:lnTo>
                        <a:pt x="24" y="144"/>
                      </a:lnTo>
                      <a:lnTo>
                        <a:pt x="16" y="136"/>
                      </a:lnTo>
                      <a:lnTo>
                        <a:pt x="16" y="128"/>
                      </a:lnTo>
                      <a:lnTo>
                        <a:pt x="24" y="120"/>
                      </a:lnTo>
                      <a:lnTo>
                        <a:pt x="32" y="120"/>
                      </a:lnTo>
                      <a:lnTo>
                        <a:pt x="40" y="120"/>
                      </a:lnTo>
                      <a:lnTo>
                        <a:pt x="72" y="72"/>
                      </a:lnTo>
                      <a:lnTo>
                        <a:pt x="64" y="56"/>
                      </a:lnTo>
                      <a:lnTo>
                        <a:pt x="72" y="56"/>
                      </a:lnTo>
                      <a:lnTo>
                        <a:pt x="56" y="40"/>
                      </a:lnTo>
                      <a:lnTo>
                        <a:pt x="56" y="24"/>
                      </a:lnTo>
                      <a:lnTo>
                        <a:pt x="48" y="16"/>
                      </a:lnTo>
                      <a:lnTo>
                        <a:pt x="72" y="16"/>
                      </a:lnTo>
                      <a:lnTo>
                        <a:pt x="88" y="16"/>
                      </a:lnTo>
                      <a:lnTo>
                        <a:pt x="96" y="8"/>
                      </a:lnTo>
                      <a:lnTo>
                        <a:pt x="112" y="0"/>
                      </a:lnTo>
                      <a:lnTo>
                        <a:pt x="128" y="8"/>
                      </a:lnTo>
                      <a:lnTo>
                        <a:pt x="128" y="16"/>
                      </a:lnTo>
                      <a:lnTo>
                        <a:pt x="120" y="32"/>
                      </a:lnTo>
                      <a:lnTo>
                        <a:pt x="128" y="48"/>
                      </a:lnTo>
                      <a:lnTo>
                        <a:pt x="112" y="48"/>
                      </a:lnTo>
                      <a:lnTo>
                        <a:pt x="112" y="56"/>
                      </a:lnTo>
                      <a:lnTo>
                        <a:pt x="128" y="72"/>
                      </a:lnTo>
                      <a:lnTo>
                        <a:pt x="152" y="88"/>
                      </a:lnTo>
                      <a:lnTo>
                        <a:pt x="144" y="104"/>
                      </a:lnTo>
                      <a:lnTo>
                        <a:pt x="184" y="128"/>
                      </a:lnTo>
                      <a:lnTo>
                        <a:pt x="200" y="128"/>
                      </a:lnTo>
                      <a:lnTo>
                        <a:pt x="216" y="136"/>
                      </a:lnTo>
                      <a:lnTo>
                        <a:pt x="240" y="144"/>
                      </a:lnTo>
                      <a:lnTo>
                        <a:pt x="256" y="144"/>
                      </a:lnTo>
                      <a:lnTo>
                        <a:pt x="248" y="136"/>
                      </a:lnTo>
                      <a:lnTo>
                        <a:pt x="248" y="120"/>
                      </a:lnTo>
                      <a:lnTo>
                        <a:pt x="256" y="12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" name="Freeform 63"/>
                <p:cNvSpPr>
                  <a:spLocks/>
                </p:cNvSpPr>
                <p:nvPr/>
              </p:nvSpPr>
              <p:spPr bwMode="auto">
                <a:xfrm>
                  <a:off x="7010401" y="3852863"/>
                  <a:ext cx="242888" cy="103188"/>
                </a:xfrm>
                <a:custGeom>
                  <a:avLst/>
                  <a:gdLst>
                    <a:gd name="T0" fmla="*/ 225539 w 112"/>
                    <a:gd name="T1" fmla="*/ 88447 h 56"/>
                    <a:gd name="T2" fmla="*/ 225539 w 112"/>
                    <a:gd name="T3" fmla="*/ 58965 h 56"/>
                    <a:gd name="T4" fmla="*/ 173491 w 112"/>
                    <a:gd name="T5" fmla="*/ 58965 h 56"/>
                    <a:gd name="T6" fmla="*/ 104095 w 112"/>
                    <a:gd name="T7" fmla="*/ 14741 h 56"/>
                    <a:gd name="T8" fmla="*/ 86746 w 112"/>
                    <a:gd name="T9" fmla="*/ 29482 h 56"/>
                    <a:gd name="T10" fmla="*/ 52047 w 112"/>
                    <a:gd name="T11" fmla="*/ 0 h 56"/>
                    <a:gd name="T12" fmla="*/ 17349 w 112"/>
                    <a:gd name="T13" fmla="*/ 0 h 56"/>
                    <a:gd name="T14" fmla="*/ 0 w 112"/>
                    <a:gd name="T15" fmla="*/ 29482 h 56"/>
                    <a:gd name="T16" fmla="*/ 86746 w 112"/>
                    <a:gd name="T17" fmla="*/ 73706 h 56"/>
                    <a:gd name="T18" fmla="*/ 121444 w 112"/>
                    <a:gd name="T19" fmla="*/ 73706 h 56"/>
                    <a:gd name="T20" fmla="*/ 156142 w 112"/>
                    <a:gd name="T21" fmla="*/ 88447 h 56"/>
                    <a:gd name="T22" fmla="*/ 208190 w 112"/>
                    <a:gd name="T23" fmla="*/ 103188 h 56"/>
                    <a:gd name="T24" fmla="*/ 242888 w 112"/>
                    <a:gd name="T25" fmla="*/ 103188 h 56"/>
                    <a:gd name="T26" fmla="*/ 225539 w 112"/>
                    <a:gd name="T27" fmla="*/ 88447 h 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2"/>
                    <a:gd name="T43" fmla="*/ 0 h 56"/>
                    <a:gd name="T44" fmla="*/ 112 w 112"/>
                    <a:gd name="T45" fmla="*/ 56 h 5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2" h="56">
                      <a:moveTo>
                        <a:pt x="104" y="48"/>
                      </a:moveTo>
                      <a:lnTo>
                        <a:pt x="104" y="32"/>
                      </a:lnTo>
                      <a:lnTo>
                        <a:pt x="80" y="32"/>
                      </a:lnTo>
                      <a:lnTo>
                        <a:pt x="48" y="8"/>
                      </a:lnTo>
                      <a:lnTo>
                        <a:pt x="40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40" y="40"/>
                      </a:lnTo>
                      <a:lnTo>
                        <a:pt x="56" y="40"/>
                      </a:lnTo>
                      <a:lnTo>
                        <a:pt x="72" y="48"/>
                      </a:lnTo>
                      <a:lnTo>
                        <a:pt x="96" y="56"/>
                      </a:lnTo>
                      <a:lnTo>
                        <a:pt x="112" y="56"/>
                      </a:lnTo>
                      <a:lnTo>
                        <a:pt x="104" y="4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0" name="Freeform 64"/>
                <p:cNvSpPr>
                  <a:spLocks/>
                </p:cNvSpPr>
                <p:nvPr/>
              </p:nvSpPr>
              <p:spPr bwMode="auto">
                <a:xfrm>
                  <a:off x="5973763" y="3571876"/>
                  <a:ext cx="569913" cy="412750"/>
                </a:xfrm>
                <a:custGeom>
                  <a:avLst/>
                  <a:gdLst>
                    <a:gd name="T0" fmla="*/ 414482 w 264"/>
                    <a:gd name="T1" fmla="*/ 398009 h 224"/>
                    <a:gd name="T2" fmla="*/ 397212 w 264"/>
                    <a:gd name="T3" fmla="*/ 368527 h 224"/>
                    <a:gd name="T4" fmla="*/ 345402 w 264"/>
                    <a:gd name="T5" fmla="*/ 383268 h 224"/>
                    <a:gd name="T6" fmla="*/ 310862 w 264"/>
                    <a:gd name="T7" fmla="*/ 383268 h 224"/>
                    <a:gd name="T8" fmla="*/ 241781 w 264"/>
                    <a:gd name="T9" fmla="*/ 339045 h 224"/>
                    <a:gd name="T10" fmla="*/ 207241 w 264"/>
                    <a:gd name="T11" fmla="*/ 280080 h 224"/>
                    <a:gd name="T12" fmla="*/ 172701 w 264"/>
                    <a:gd name="T13" fmla="*/ 265339 h 224"/>
                    <a:gd name="T14" fmla="*/ 155431 w 264"/>
                    <a:gd name="T15" fmla="*/ 280080 h 224"/>
                    <a:gd name="T16" fmla="*/ 120891 w 264"/>
                    <a:gd name="T17" fmla="*/ 250598 h 224"/>
                    <a:gd name="T18" fmla="*/ 120891 w 264"/>
                    <a:gd name="T19" fmla="*/ 206375 h 224"/>
                    <a:gd name="T20" fmla="*/ 69080 w 264"/>
                    <a:gd name="T21" fmla="*/ 191634 h 224"/>
                    <a:gd name="T22" fmla="*/ 51810 w 264"/>
                    <a:gd name="T23" fmla="*/ 162152 h 224"/>
                    <a:gd name="T24" fmla="*/ 69080 w 264"/>
                    <a:gd name="T25" fmla="*/ 132670 h 224"/>
                    <a:gd name="T26" fmla="*/ 34540 w 264"/>
                    <a:gd name="T27" fmla="*/ 73705 h 224"/>
                    <a:gd name="T28" fmla="*/ 0 w 264"/>
                    <a:gd name="T29" fmla="*/ 14741 h 224"/>
                    <a:gd name="T30" fmla="*/ 17270 w 264"/>
                    <a:gd name="T31" fmla="*/ 0 h 224"/>
                    <a:gd name="T32" fmla="*/ 34540 w 264"/>
                    <a:gd name="T33" fmla="*/ 29482 h 224"/>
                    <a:gd name="T34" fmla="*/ 51810 w 264"/>
                    <a:gd name="T35" fmla="*/ 29482 h 224"/>
                    <a:gd name="T36" fmla="*/ 69080 w 264"/>
                    <a:gd name="T37" fmla="*/ 29482 h 224"/>
                    <a:gd name="T38" fmla="*/ 103621 w 264"/>
                    <a:gd name="T39" fmla="*/ 14741 h 224"/>
                    <a:gd name="T40" fmla="*/ 103621 w 264"/>
                    <a:gd name="T41" fmla="*/ 29482 h 224"/>
                    <a:gd name="T42" fmla="*/ 138161 w 264"/>
                    <a:gd name="T43" fmla="*/ 44223 h 224"/>
                    <a:gd name="T44" fmla="*/ 138161 w 264"/>
                    <a:gd name="T45" fmla="*/ 73705 h 224"/>
                    <a:gd name="T46" fmla="*/ 207241 w 264"/>
                    <a:gd name="T47" fmla="*/ 103188 h 224"/>
                    <a:gd name="T48" fmla="*/ 276321 w 264"/>
                    <a:gd name="T49" fmla="*/ 88446 h 224"/>
                    <a:gd name="T50" fmla="*/ 276321 w 264"/>
                    <a:gd name="T51" fmla="*/ 73705 h 224"/>
                    <a:gd name="T52" fmla="*/ 310862 w 264"/>
                    <a:gd name="T53" fmla="*/ 58964 h 224"/>
                    <a:gd name="T54" fmla="*/ 345402 w 264"/>
                    <a:gd name="T55" fmla="*/ 44223 h 224"/>
                    <a:gd name="T56" fmla="*/ 483562 w 264"/>
                    <a:gd name="T57" fmla="*/ 103188 h 224"/>
                    <a:gd name="T58" fmla="*/ 483562 w 264"/>
                    <a:gd name="T59" fmla="*/ 117929 h 224"/>
                    <a:gd name="T60" fmla="*/ 483562 w 264"/>
                    <a:gd name="T61" fmla="*/ 147411 h 224"/>
                    <a:gd name="T62" fmla="*/ 466292 w 264"/>
                    <a:gd name="T63" fmla="*/ 162152 h 224"/>
                    <a:gd name="T64" fmla="*/ 466292 w 264"/>
                    <a:gd name="T65" fmla="*/ 176893 h 224"/>
                    <a:gd name="T66" fmla="*/ 483562 w 264"/>
                    <a:gd name="T67" fmla="*/ 235857 h 224"/>
                    <a:gd name="T68" fmla="*/ 518103 w 264"/>
                    <a:gd name="T69" fmla="*/ 235857 h 224"/>
                    <a:gd name="T70" fmla="*/ 518103 w 264"/>
                    <a:gd name="T71" fmla="*/ 250598 h 224"/>
                    <a:gd name="T72" fmla="*/ 500833 w 264"/>
                    <a:gd name="T73" fmla="*/ 280080 h 224"/>
                    <a:gd name="T74" fmla="*/ 535373 w 264"/>
                    <a:gd name="T75" fmla="*/ 324304 h 224"/>
                    <a:gd name="T76" fmla="*/ 552643 w 264"/>
                    <a:gd name="T77" fmla="*/ 324304 h 224"/>
                    <a:gd name="T78" fmla="*/ 569913 w 264"/>
                    <a:gd name="T79" fmla="*/ 353786 h 224"/>
                    <a:gd name="T80" fmla="*/ 569913 w 264"/>
                    <a:gd name="T81" fmla="*/ 368527 h 224"/>
                    <a:gd name="T82" fmla="*/ 535373 w 264"/>
                    <a:gd name="T83" fmla="*/ 383268 h 224"/>
                    <a:gd name="T84" fmla="*/ 535373 w 264"/>
                    <a:gd name="T85" fmla="*/ 412750 h 224"/>
                    <a:gd name="T86" fmla="*/ 414482 w 264"/>
                    <a:gd name="T87" fmla="*/ 398009 h 22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64"/>
                    <a:gd name="T133" fmla="*/ 0 h 224"/>
                    <a:gd name="T134" fmla="*/ 264 w 264"/>
                    <a:gd name="T135" fmla="*/ 224 h 22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64" h="224">
                      <a:moveTo>
                        <a:pt x="192" y="216"/>
                      </a:moveTo>
                      <a:lnTo>
                        <a:pt x="184" y="200"/>
                      </a:lnTo>
                      <a:lnTo>
                        <a:pt x="160" y="208"/>
                      </a:lnTo>
                      <a:lnTo>
                        <a:pt x="144" y="208"/>
                      </a:lnTo>
                      <a:lnTo>
                        <a:pt x="112" y="184"/>
                      </a:lnTo>
                      <a:lnTo>
                        <a:pt x="96" y="152"/>
                      </a:lnTo>
                      <a:lnTo>
                        <a:pt x="80" y="144"/>
                      </a:lnTo>
                      <a:lnTo>
                        <a:pt x="72" y="152"/>
                      </a:lnTo>
                      <a:lnTo>
                        <a:pt x="56" y="136"/>
                      </a:lnTo>
                      <a:lnTo>
                        <a:pt x="56" y="112"/>
                      </a:lnTo>
                      <a:lnTo>
                        <a:pt x="32" y="104"/>
                      </a:lnTo>
                      <a:lnTo>
                        <a:pt x="24" y="88"/>
                      </a:lnTo>
                      <a:lnTo>
                        <a:pt x="32" y="72"/>
                      </a:lnTo>
                      <a:lnTo>
                        <a:pt x="16" y="40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64" y="24"/>
                      </a:lnTo>
                      <a:lnTo>
                        <a:pt x="64" y="40"/>
                      </a:lnTo>
                      <a:lnTo>
                        <a:pt x="96" y="56"/>
                      </a:lnTo>
                      <a:lnTo>
                        <a:pt x="128" y="48"/>
                      </a:lnTo>
                      <a:lnTo>
                        <a:pt x="128" y="40"/>
                      </a:lnTo>
                      <a:lnTo>
                        <a:pt x="144" y="32"/>
                      </a:lnTo>
                      <a:lnTo>
                        <a:pt x="160" y="24"/>
                      </a:lnTo>
                      <a:lnTo>
                        <a:pt x="224" y="56"/>
                      </a:lnTo>
                      <a:lnTo>
                        <a:pt x="224" y="64"/>
                      </a:lnTo>
                      <a:lnTo>
                        <a:pt x="224" y="80"/>
                      </a:lnTo>
                      <a:lnTo>
                        <a:pt x="216" y="88"/>
                      </a:lnTo>
                      <a:lnTo>
                        <a:pt x="216" y="96"/>
                      </a:lnTo>
                      <a:lnTo>
                        <a:pt x="224" y="128"/>
                      </a:lnTo>
                      <a:lnTo>
                        <a:pt x="240" y="128"/>
                      </a:lnTo>
                      <a:lnTo>
                        <a:pt x="240" y="136"/>
                      </a:lnTo>
                      <a:lnTo>
                        <a:pt x="232" y="152"/>
                      </a:lnTo>
                      <a:lnTo>
                        <a:pt x="248" y="176"/>
                      </a:lnTo>
                      <a:lnTo>
                        <a:pt x="256" y="176"/>
                      </a:lnTo>
                      <a:lnTo>
                        <a:pt x="264" y="192"/>
                      </a:lnTo>
                      <a:lnTo>
                        <a:pt x="264" y="200"/>
                      </a:lnTo>
                      <a:lnTo>
                        <a:pt x="248" y="208"/>
                      </a:lnTo>
                      <a:lnTo>
                        <a:pt x="248" y="224"/>
                      </a:lnTo>
                      <a:lnTo>
                        <a:pt x="192" y="2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" name="Freeform 65"/>
                <p:cNvSpPr>
                  <a:spLocks/>
                </p:cNvSpPr>
                <p:nvPr/>
              </p:nvSpPr>
              <p:spPr bwMode="auto">
                <a:xfrm>
                  <a:off x="6475413" y="3660776"/>
                  <a:ext cx="431800" cy="368300"/>
                </a:xfrm>
                <a:custGeom>
                  <a:avLst/>
                  <a:gdLst>
                    <a:gd name="T0" fmla="*/ 241808 w 200"/>
                    <a:gd name="T1" fmla="*/ 353568 h 200"/>
                    <a:gd name="T2" fmla="*/ 293624 w 200"/>
                    <a:gd name="T3" fmla="*/ 353568 h 200"/>
                    <a:gd name="T4" fmla="*/ 293624 w 200"/>
                    <a:gd name="T5" fmla="*/ 338836 h 200"/>
                    <a:gd name="T6" fmla="*/ 293624 w 200"/>
                    <a:gd name="T7" fmla="*/ 309372 h 200"/>
                    <a:gd name="T8" fmla="*/ 276352 w 200"/>
                    <a:gd name="T9" fmla="*/ 309372 h 200"/>
                    <a:gd name="T10" fmla="*/ 276352 w 200"/>
                    <a:gd name="T11" fmla="*/ 294640 h 200"/>
                    <a:gd name="T12" fmla="*/ 259080 w 200"/>
                    <a:gd name="T13" fmla="*/ 279908 h 200"/>
                    <a:gd name="T14" fmla="*/ 259080 w 200"/>
                    <a:gd name="T15" fmla="*/ 265176 h 200"/>
                    <a:gd name="T16" fmla="*/ 276352 w 200"/>
                    <a:gd name="T17" fmla="*/ 250444 h 200"/>
                    <a:gd name="T18" fmla="*/ 293624 w 200"/>
                    <a:gd name="T19" fmla="*/ 250444 h 200"/>
                    <a:gd name="T20" fmla="*/ 310896 w 200"/>
                    <a:gd name="T21" fmla="*/ 250444 h 200"/>
                    <a:gd name="T22" fmla="*/ 379984 w 200"/>
                    <a:gd name="T23" fmla="*/ 162052 h 200"/>
                    <a:gd name="T24" fmla="*/ 362712 w 200"/>
                    <a:gd name="T25" fmla="*/ 132588 h 200"/>
                    <a:gd name="T26" fmla="*/ 379984 w 200"/>
                    <a:gd name="T27" fmla="*/ 132588 h 200"/>
                    <a:gd name="T28" fmla="*/ 345440 w 200"/>
                    <a:gd name="T29" fmla="*/ 103124 h 200"/>
                    <a:gd name="T30" fmla="*/ 345440 w 200"/>
                    <a:gd name="T31" fmla="*/ 73660 h 200"/>
                    <a:gd name="T32" fmla="*/ 328168 w 200"/>
                    <a:gd name="T33" fmla="*/ 58928 h 200"/>
                    <a:gd name="T34" fmla="*/ 379984 w 200"/>
                    <a:gd name="T35" fmla="*/ 58928 h 200"/>
                    <a:gd name="T36" fmla="*/ 414528 w 200"/>
                    <a:gd name="T37" fmla="*/ 58928 h 200"/>
                    <a:gd name="T38" fmla="*/ 431800 w 200"/>
                    <a:gd name="T39" fmla="*/ 44196 h 200"/>
                    <a:gd name="T40" fmla="*/ 379984 w 200"/>
                    <a:gd name="T41" fmla="*/ 29464 h 200"/>
                    <a:gd name="T42" fmla="*/ 362712 w 200"/>
                    <a:gd name="T43" fmla="*/ 0 h 200"/>
                    <a:gd name="T44" fmla="*/ 328168 w 200"/>
                    <a:gd name="T45" fmla="*/ 0 h 200"/>
                    <a:gd name="T46" fmla="*/ 310896 w 200"/>
                    <a:gd name="T47" fmla="*/ 0 h 200"/>
                    <a:gd name="T48" fmla="*/ 293624 w 200"/>
                    <a:gd name="T49" fmla="*/ 0 h 200"/>
                    <a:gd name="T50" fmla="*/ 259080 w 200"/>
                    <a:gd name="T51" fmla="*/ 14732 h 200"/>
                    <a:gd name="T52" fmla="*/ 259080 w 200"/>
                    <a:gd name="T53" fmla="*/ 58928 h 200"/>
                    <a:gd name="T54" fmla="*/ 259080 w 200"/>
                    <a:gd name="T55" fmla="*/ 73660 h 200"/>
                    <a:gd name="T56" fmla="*/ 224536 w 200"/>
                    <a:gd name="T57" fmla="*/ 73660 h 200"/>
                    <a:gd name="T58" fmla="*/ 241808 w 200"/>
                    <a:gd name="T59" fmla="*/ 88392 h 200"/>
                    <a:gd name="T60" fmla="*/ 224536 w 200"/>
                    <a:gd name="T61" fmla="*/ 103124 h 200"/>
                    <a:gd name="T62" fmla="*/ 224536 w 200"/>
                    <a:gd name="T63" fmla="*/ 147320 h 200"/>
                    <a:gd name="T64" fmla="*/ 155448 w 200"/>
                    <a:gd name="T65" fmla="*/ 162052 h 200"/>
                    <a:gd name="T66" fmla="*/ 155448 w 200"/>
                    <a:gd name="T67" fmla="*/ 191516 h 200"/>
                    <a:gd name="T68" fmla="*/ 34544 w 200"/>
                    <a:gd name="T69" fmla="*/ 206248 h 200"/>
                    <a:gd name="T70" fmla="*/ 0 w 200"/>
                    <a:gd name="T71" fmla="*/ 191516 h 200"/>
                    <a:gd name="T72" fmla="*/ 34544 w 200"/>
                    <a:gd name="T73" fmla="*/ 235712 h 200"/>
                    <a:gd name="T74" fmla="*/ 51816 w 200"/>
                    <a:gd name="T75" fmla="*/ 235712 h 200"/>
                    <a:gd name="T76" fmla="*/ 69088 w 200"/>
                    <a:gd name="T77" fmla="*/ 265176 h 200"/>
                    <a:gd name="T78" fmla="*/ 69088 w 200"/>
                    <a:gd name="T79" fmla="*/ 279908 h 200"/>
                    <a:gd name="T80" fmla="*/ 34544 w 200"/>
                    <a:gd name="T81" fmla="*/ 294640 h 200"/>
                    <a:gd name="T82" fmla="*/ 34544 w 200"/>
                    <a:gd name="T83" fmla="*/ 324104 h 200"/>
                    <a:gd name="T84" fmla="*/ 103632 w 200"/>
                    <a:gd name="T85" fmla="*/ 324104 h 200"/>
                    <a:gd name="T86" fmla="*/ 120904 w 200"/>
                    <a:gd name="T87" fmla="*/ 324104 h 200"/>
                    <a:gd name="T88" fmla="*/ 172720 w 200"/>
                    <a:gd name="T89" fmla="*/ 324104 h 200"/>
                    <a:gd name="T90" fmla="*/ 207264 w 200"/>
                    <a:gd name="T91" fmla="*/ 368300 h 200"/>
                    <a:gd name="T92" fmla="*/ 224536 w 200"/>
                    <a:gd name="T93" fmla="*/ 368300 h 200"/>
                    <a:gd name="T94" fmla="*/ 241808 w 200"/>
                    <a:gd name="T95" fmla="*/ 353568 h 2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00"/>
                    <a:gd name="T145" fmla="*/ 0 h 200"/>
                    <a:gd name="T146" fmla="*/ 200 w 200"/>
                    <a:gd name="T147" fmla="*/ 200 h 20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00" h="200">
                      <a:moveTo>
                        <a:pt x="112" y="192"/>
                      </a:moveTo>
                      <a:lnTo>
                        <a:pt x="136" y="192"/>
                      </a:lnTo>
                      <a:lnTo>
                        <a:pt x="136" y="184"/>
                      </a:lnTo>
                      <a:lnTo>
                        <a:pt x="136" y="168"/>
                      </a:lnTo>
                      <a:lnTo>
                        <a:pt x="128" y="168"/>
                      </a:lnTo>
                      <a:lnTo>
                        <a:pt x="128" y="160"/>
                      </a:lnTo>
                      <a:lnTo>
                        <a:pt x="120" y="152"/>
                      </a:lnTo>
                      <a:lnTo>
                        <a:pt x="120" y="144"/>
                      </a:lnTo>
                      <a:lnTo>
                        <a:pt x="128" y="136"/>
                      </a:lnTo>
                      <a:lnTo>
                        <a:pt x="136" y="136"/>
                      </a:lnTo>
                      <a:lnTo>
                        <a:pt x="144" y="136"/>
                      </a:lnTo>
                      <a:lnTo>
                        <a:pt x="176" y="88"/>
                      </a:lnTo>
                      <a:lnTo>
                        <a:pt x="168" y="72"/>
                      </a:lnTo>
                      <a:lnTo>
                        <a:pt x="176" y="72"/>
                      </a:lnTo>
                      <a:lnTo>
                        <a:pt x="160" y="56"/>
                      </a:lnTo>
                      <a:lnTo>
                        <a:pt x="160" y="40"/>
                      </a:lnTo>
                      <a:lnTo>
                        <a:pt x="152" y="32"/>
                      </a:lnTo>
                      <a:lnTo>
                        <a:pt x="176" y="32"/>
                      </a:lnTo>
                      <a:lnTo>
                        <a:pt x="192" y="32"/>
                      </a:lnTo>
                      <a:lnTo>
                        <a:pt x="200" y="24"/>
                      </a:lnTo>
                      <a:lnTo>
                        <a:pt x="176" y="16"/>
                      </a:lnTo>
                      <a:lnTo>
                        <a:pt x="168" y="0"/>
                      </a:lnTo>
                      <a:lnTo>
                        <a:pt x="152" y="0"/>
                      </a:lnTo>
                      <a:lnTo>
                        <a:pt x="144" y="0"/>
                      </a:lnTo>
                      <a:lnTo>
                        <a:pt x="136" y="0"/>
                      </a:lnTo>
                      <a:lnTo>
                        <a:pt x="120" y="8"/>
                      </a:lnTo>
                      <a:lnTo>
                        <a:pt x="120" y="32"/>
                      </a:lnTo>
                      <a:lnTo>
                        <a:pt x="120" y="40"/>
                      </a:lnTo>
                      <a:lnTo>
                        <a:pt x="104" y="40"/>
                      </a:lnTo>
                      <a:lnTo>
                        <a:pt x="112" y="48"/>
                      </a:lnTo>
                      <a:lnTo>
                        <a:pt x="104" y="56"/>
                      </a:lnTo>
                      <a:lnTo>
                        <a:pt x="104" y="80"/>
                      </a:lnTo>
                      <a:lnTo>
                        <a:pt x="72" y="88"/>
                      </a:lnTo>
                      <a:lnTo>
                        <a:pt x="72" y="104"/>
                      </a:lnTo>
                      <a:lnTo>
                        <a:pt x="16" y="112"/>
                      </a:lnTo>
                      <a:lnTo>
                        <a:pt x="0" y="104"/>
                      </a:lnTo>
                      <a:lnTo>
                        <a:pt x="16" y="128"/>
                      </a:lnTo>
                      <a:lnTo>
                        <a:pt x="24" y="128"/>
                      </a:lnTo>
                      <a:lnTo>
                        <a:pt x="32" y="144"/>
                      </a:lnTo>
                      <a:lnTo>
                        <a:pt x="32" y="152"/>
                      </a:lnTo>
                      <a:lnTo>
                        <a:pt x="16" y="160"/>
                      </a:lnTo>
                      <a:lnTo>
                        <a:pt x="16" y="176"/>
                      </a:lnTo>
                      <a:lnTo>
                        <a:pt x="48" y="176"/>
                      </a:lnTo>
                      <a:lnTo>
                        <a:pt x="56" y="176"/>
                      </a:lnTo>
                      <a:lnTo>
                        <a:pt x="80" y="176"/>
                      </a:lnTo>
                      <a:lnTo>
                        <a:pt x="96" y="200"/>
                      </a:lnTo>
                      <a:lnTo>
                        <a:pt x="104" y="200"/>
                      </a:lnTo>
                      <a:lnTo>
                        <a:pt x="112" y="19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Freeform 66"/>
                <p:cNvSpPr>
                  <a:spLocks/>
                </p:cNvSpPr>
                <p:nvPr/>
              </p:nvSpPr>
              <p:spPr bwMode="auto">
                <a:xfrm>
                  <a:off x="6440488" y="3616326"/>
                  <a:ext cx="363538" cy="250825"/>
                </a:xfrm>
                <a:custGeom>
                  <a:avLst/>
                  <a:gdLst>
                    <a:gd name="T0" fmla="*/ 138491 w 168"/>
                    <a:gd name="T1" fmla="*/ 29509 h 136"/>
                    <a:gd name="T2" fmla="*/ 173113 w 168"/>
                    <a:gd name="T3" fmla="*/ 44263 h 136"/>
                    <a:gd name="T4" fmla="*/ 190425 w 168"/>
                    <a:gd name="T5" fmla="*/ 44263 h 136"/>
                    <a:gd name="T6" fmla="*/ 225047 w 168"/>
                    <a:gd name="T7" fmla="*/ 29509 h 136"/>
                    <a:gd name="T8" fmla="*/ 242359 w 168"/>
                    <a:gd name="T9" fmla="*/ 29509 h 136"/>
                    <a:gd name="T10" fmla="*/ 259670 w 168"/>
                    <a:gd name="T11" fmla="*/ 0 h 136"/>
                    <a:gd name="T12" fmla="*/ 276981 w 168"/>
                    <a:gd name="T13" fmla="*/ 14754 h 136"/>
                    <a:gd name="T14" fmla="*/ 294293 w 168"/>
                    <a:gd name="T15" fmla="*/ 44263 h 136"/>
                    <a:gd name="T16" fmla="*/ 328915 w 168"/>
                    <a:gd name="T17" fmla="*/ 29509 h 136"/>
                    <a:gd name="T18" fmla="*/ 363538 w 168"/>
                    <a:gd name="T19" fmla="*/ 29509 h 136"/>
                    <a:gd name="T20" fmla="*/ 363538 w 168"/>
                    <a:gd name="T21" fmla="*/ 44263 h 136"/>
                    <a:gd name="T22" fmla="*/ 346227 w 168"/>
                    <a:gd name="T23" fmla="*/ 44263 h 136"/>
                    <a:gd name="T24" fmla="*/ 328915 w 168"/>
                    <a:gd name="T25" fmla="*/ 44263 h 136"/>
                    <a:gd name="T26" fmla="*/ 294293 w 168"/>
                    <a:gd name="T27" fmla="*/ 59018 h 136"/>
                    <a:gd name="T28" fmla="*/ 294293 w 168"/>
                    <a:gd name="T29" fmla="*/ 103281 h 136"/>
                    <a:gd name="T30" fmla="*/ 294293 w 168"/>
                    <a:gd name="T31" fmla="*/ 118035 h 136"/>
                    <a:gd name="T32" fmla="*/ 259670 w 168"/>
                    <a:gd name="T33" fmla="*/ 118035 h 136"/>
                    <a:gd name="T34" fmla="*/ 276981 w 168"/>
                    <a:gd name="T35" fmla="*/ 132790 h 136"/>
                    <a:gd name="T36" fmla="*/ 259670 w 168"/>
                    <a:gd name="T37" fmla="*/ 147544 h 136"/>
                    <a:gd name="T38" fmla="*/ 259670 w 168"/>
                    <a:gd name="T39" fmla="*/ 191807 h 136"/>
                    <a:gd name="T40" fmla="*/ 190425 w 168"/>
                    <a:gd name="T41" fmla="*/ 206562 h 136"/>
                    <a:gd name="T42" fmla="*/ 190425 w 168"/>
                    <a:gd name="T43" fmla="*/ 236071 h 136"/>
                    <a:gd name="T44" fmla="*/ 69245 w 168"/>
                    <a:gd name="T45" fmla="*/ 250825 h 136"/>
                    <a:gd name="T46" fmla="*/ 34623 w 168"/>
                    <a:gd name="T47" fmla="*/ 236071 h 136"/>
                    <a:gd name="T48" fmla="*/ 51934 w 168"/>
                    <a:gd name="T49" fmla="*/ 206562 h 136"/>
                    <a:gd name="T50" fmla="*/ 51934 w 168"/>
                    <a:gd name="T51" fmla="*/ 191807 h 136"/>
                    <a:gd name="T52" fmla="*/ 17311 w 168"/>
                    <a:gd name="T53" fmla="*/ 191807 h 136"/>
                    <a:gd name="T54" fmla="*/ 0 w 168"/>
                    <a:gd name="T55" fmla="*/ 132790 h 136"/>
                    <a:gd name="T56" fmla="*/ 0 w 168"/>
                    <a:gd name="T57" fmla="*/ 118035 h 136"/>
                    <a:gd name="T58" fmla="*/ 17311 w 168"/>
                    <a:gd name="T59" fmla="*/ 103281 h 136"/>
                    <a:gd name="T60" fmla="*/ 17311 w 168"/>
                    <a:gd name="T61" fmla="*/ 73772 h 136"/>
                    <a:gd name="T62" fmla="*/ 51934 w 168"/>
                    <a:gd name="T63" fmla="*/ 88526 h 136"/>
                    <a:gd name="T64" fmla="*/ 69245 w 168"/>
                    <a:gd name="T65" fmla="*/ 73772 h 136"/>
                    <a:gd name="T66" fmla="*/ 103868 w 168"/>
                    <a:gd name="T67" fmla="*/ 59018 h 136"/>
                    <a:gd name="T68" fmla="*/ 103868 w 168"/>
                    <a:gd name="T69" fmla="*/ 29509 h 136"/>
                    <a:gd name="T70" fmla="*/ 121179 w 168"/>
                    <a:gd name="T71" fmla="*/ 29509 h 136"/>
                    <a:gd name="T72" fmla="*/ 138491 w 168"/>
                    <a:gd name="T73" fmla="*/ 29509 h 1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68"/>
                    <a:gd name="T112" fmla="*/ 0 h 136"/>
                    <a:gd name="T113" fmla="*/ 168 w 168"/>
                    <a:gd name="T114" fmla="*/ 136 h 1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68" h="136">
                      <a:moveTo>
                        <a:pt x="64" y="16"/>
                      </a:moveTo>
                      <a:lnTo>
                        <a:pt x="80" y="24"/>
                      </a:lnTo>
                      <a:lnTo>
                        <a:pt x="88" y="24"/>
                      </a:lnTo>
                      <a:lnTo>
                        <a:pt x="104" y="16"/>
                      </a:lnTo>
                      <a:lnTo>
                        <a:pt x="112" y="16"/>
                      </a:lnTo>
                      <a:lnTo>
                        <a:pt x="120" y="0"/>
                      </a:lnTo>
                      <a:lnTo>
                        <a:pt x="128" y="8"/>
                      </a:lnTo>
                      <a:lnTo>
                        <a:pt x="136" y="24"/>
                      </a:lnTo>
                      <a:lnTo>
                        <a:pt x="152" y="16"/>
                      </a:lnTo>
                      <a:lnTo>
                        <a:pt x="168" y="16"/>
                      </a:lnTo>
                      <a:lnTo>
                        <a:pt x="168" y="24"/>
                      </a:lnTo>
                      <a:lnTo>
                        <a:pt x="160" y="24"/>
                      </a:lnTo>
                      <a:lnTo>
                        <a:pt x="152" y="24"/>
                      </a:lnTo>
                      <a:lnTo>
                        <a:pt x="136" y="32"/>
                      </a:lnTo>
                      <a:lnTo>
                        <a:pt x="136" y="56"/>
                      </a:lnTo>
                      <a:lnTo>
                        <a:pt x="136" y="64"/>
                      </a:lnTo>
                      <a:lnTo>
                        <a:pt x="120" y="64"/>
                      </a:lnTo>
                      <a:lnTo>
                        <a:pt x="128" y="72"/>
                      </a:lnTo>
                      <a:lnTo>
                        <a:pt x="120" y="80"/>
                      </a:lnTo>
                      <a:lnTo>
                        <a:pt x="120" y="104"/>
                      </a:lnTo>
                      <a:lnTo>
                        <a:pt x="88" y="112"/>
                      </a:lnTo>
                      <a:lnTo>
                        <a:pt x="88" y="128"/>
                      </a:lnTo>
                      <a:lnTo>
                        <a:pt x="32" y="136"/>
                      </a:lnTo>
                      <a:lnTo>
                        <a:pt x="16" y="128"/>
                      </a:lnTo>
                      <a:lnTo>
                        <a:pt x="24" y="112"/>
                      </a:lnTo>
                      <a:lnTo>
                        <a:pt x="24" y="104"/>
                      </a:lnTo>
                      <a:lnTo>
                        <a:pt x="8" y="104"/>
                      </a:lnTo>
                      <a:lnTo>
                        <a:pt x="0" y="72"/>
                      </a:lnTo>
                      <a:lnTo>
                        <a:pt x="0" y="64"/>
                      </a:lnTo>
                      <a:lnTo>
                        <a:pt x="8" y="56"/>
                      </a:lnTo>
                      <a:lnTo>
                        <a:pt x="8" y="40"/>
                      </a:lnTo>
                      <a:lnTo>
                        <a:pt x="24" y="48"/>
                      </a:lnTo>
                      <a:lnTo>
                        <a:pt x="32" y="40"/>
                      </a:lnTo>
                      <a:lnTo>
                        <a:pt x="48" y="32"/>
                      </a:lnTo>
                      <a:lnTo>
                        <a:pt x="48" y="16"/>
                      </a:lnTo>
                      <a:lnTo>
                        <a:pt x="56" y="16"/>
                      </a:lnTo>
                      <a:lnTo>
                        <a:pt x="64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3" name="Freeform 67"/>
                <p:cNvSpPr>
                  <a:spLocks/>
                </p:cNvSpPr>
                <p:nvPr/>
              </p:nvSpPr>
              <p:spPr bwMode="auto">
                <a:xfrm>
                  <a:off x="8099426" y="3498851"/>
                  <a:ext cx="139700" cy="131763"/>
                </a:xfrm>
                <a:custGeom>
                  <a:avLst/>
                  <a:gdLst>
                    <a:gd name="T0" fmla="*/ 104775 w 64"/>
                    <a:gd name="T1" fmla="*/ 0 h 72"/>
                    <a:gd name="T2" fmla="*/ 104775 w 64"/>
                    <a:gd name="T3" fmla="*/ 14640 h 72"/>
                    <a:gd name="T4" fmla="*/ 87312 w 64"/>
                    <a:gd name="T5" fmla="*/ 29281 h 72"/>
                    <a:gd name="T6" fmla="*/ 87312 w 64"/>
                    <a:gd name="T7" fmla="*/ 43921 h 72"/>
                    <a:gd name="T8" fmla="*/ 52387 w 64"/>
                    <a:gd name="T9" fmla="*/ 29281 h 72"/>
                    <a:gd name="T10" fmla="*/ 0 w 64"/>
                    <a:gd name="T11" fmla="*/ 87842 h 72"/>
                    <a:gd name="T12" fmla="*/ 52387 w 64"/>
                    <a:gd name="T13" fmla="*/ 87842 h 72"/>
                    <a:gd name="T14" fmla="*/ 52387 w 64"/>
                    <a:gd name="T15" fmla="*/ 131763 h 72"/>
                    <a:gd name="T16" fmla="*/ 104775 w 64"/>
                    <a:gd name="T17" fmla="*/ 131763 h 72"/>
                    <a:gd name="T18" fmla="*/ 122237 w 64"/>
                    <a:gd name="T19" fmla="*/ 131763 h 72"/>
                    <a:gd name="T20" fmla="*/ 139700 w 64"/>
                    <a:gd name="T21" fmla="*/ 117123 h 72"/>
                    <a:gd name="T22" fmla="*/ 104775 w 64"/>
                    <a:gd name="T23" fmla="*/ 102482 h 72"/>
                    <a:gd name="T24" fmla="*/ 87312 w 64"/>
                    <a:gd name="T25" fmla="*/ 73202 h 72"/>
                    <a:gd name="T26" fmla="*/ 139700 w 64"/>
                    <a:gd name="T27" fmla="*/ 58561 h 72"/>
                    <a:gd name="T28" fmla="*/ 122237 w 64"/>
                    <a:gd name="T29" fmla="*/ 29281 h 72"/>
                    <a:gd name="T30" fmla="*/ 139700 w 64"/>
                    <a:gd name="T31" fmla="*/ 0 h 72"/>
                    <a:gd name="T32" fmla="*/ 104775 w 64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4"/>
                    <a:gd name="T52" fmla="*/ 0 h 72"/>
                    <a:gd name="T53" fmla="*/ 64 w 64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4" h="72">
                      <a:moveTo>
                        <a:pt x="48" y="0"/>
                      </a:moveTo>
                      <a:lnTo>
                        <a:pt x="48" y="8"/>
                      </a:lnTo>
                      <a:lnTo>
                        <a:pt x="40" y="16"/>
                      </a:lnTo>
                      <a:lnTo>
                        <a:pt x="40" y="24"/>
                      </a:lnTo>
                      <a:lnTo>
                        <a:pt x="24" y="16"/>
                      </a:lnTo>
                      <a:lnTo>
                        <a:pt x="0" y="48"/>
                      </a:lnTo>
                      <a:lnTo>
                        <a:pt x="24" y="48"/>
                      </a:lnTo>
                      <a:lnTo>
                        <a:pt x="24" y="72"/>
                      </a:lnTo>
                      <a:lnTo>
                        <a:pt x="48" y="72"/>
                      </a:lnTo>
                      <a:lnTo>
                        <a:pt x="56" y="72"/>
                      </a:lnTo>
                      <a:lnTo>
                        <a:pt x="64" y="64"/>
                      </a:lnTo>
                      <a:lnTo>
                        <a:pt x="48" y="56"/>
                      </a:lnTo>
                      <a:lnTo>
                        <a:pt x="40" y="40"/>
                      </a:lnTo>
                      <a:lnTo>
                        <a:pt x="64" y="32"/>
                      </a:lnTo>
                      <a:lnTo>
                        <a:pt x="56" y="16"/>
                      </a:lnTo>
                      <a:lnTo>
                        <a:pt x="64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Freeform 68"/>
                <p:cNvSpPr>
                  <a:spLocks/>
                </p:cNvSpPr>
                <p:nvPr/>
              </p:nvSpPr>
              <p:spPr bwMode="auto">
                <a:xfrm>
                  <a:off x="8204201" y="3616326"/>
                  <a:ext cx="103188" cy="117475"/>
                </a:xfrm>
                <a:custGeom>
                  <a:avLst/>
                  <a:gdLst>
                    <a:gd name="T0" fmla="*/ 0 w 48"/>
                    <a:gd name="T1" fmla="*/ 14684 h 64"/>
                    <a:gd name="T2" fmla="*/ 17198 w 48"/>
                    <a:gd name="T3" fmla="*/ 14684 h 64"/>
                    <a:gd name="T4" fmla="*/ 34396 w 48"/>
                    <a:gd name="T5" fmla="*/ 0 h 64"/>
                    <a:gd name="T6" fmla="*/ 68792 w 48"/>
                    <a:gd name="T7" fmla="*/ 29369 h 64"/>
                    <a:gd name="T8" fmla="*/ 103188 w 48"/>
                    <a:gd name="T9" fmla="*/ 73422 h 64"/>
                    <a:gd name="T10" fmla="*/ 103188 w 48"/>
                    <a:gd name="T11" fmla="*/ 88106 h 64"/>
                    <a:gd name="T12" fmla="*/ 51594 w 48"/>
                    <a:gd name="T13" fmla="*/ 117475 h 64"/>
                    <a:gd name="T14" fmla="*/ 17198 w 48"/>
                    <a:gd name="T15" fmla="*/ 88106 h 64"/>
                    <a:gd name="T16" fmla="*/ 34396 w 48"/>
                    <a:gd name="T17" fmla="*/ 73422 h 64"/>
                    <a:gd name="T18" fmla="*/ 0 w 48"/>
                    <a:gd name="T19" fmla="*/ 44053 h 64"/>
                    <a:gd name="T20" fmla="*/ 17198 w 48"/>
                    <a:gd name="T21" fmla="*/ 44053 h 64"/>
                    <a:gd name="T22" fmla="*/ 0 w 48"/>
                    <a:gd name="T23" fmla="*/ 29369 h 64"/>
                    <a:gd name="T24" fmla="*/ 0 w 48"/>
                    <a:gd name="T25" fmla="*/ 14684 h 6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8"/>
                    <a:gd name="T40" fmla="*/ 0 h 64"/>
                    <a:gd name="T41" fmla="*/ 48 w 48"/>
                    <a:gd name="T42" fmla="*/ 64 h 6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8" h="64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32" y="16"/>
                      </a:lnTo>
                      <a:lnTo>
                        <a:pt x="48" y="40"/>
                      </a:lnTo>
                      <a:lnTo>
                        <a:pt x="48" y="48"/>
                      </a:lnTo>
                      <a:lnTo>
                        <a:pt x="24" y="64"/>
                      </a:lnTo>
                      <a:lnTo>
                        <a:pt x="8" y="48"/>
                      </a:lnTo>
                      <a:lnTo>
                        <a:pt x="16" y="40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Freeform 69"/>
                <p:cNvSpPr>
                  <a:spLocks/>
                </p:cNvSpPr>
                <p:nvPr/>
              </p:nvSpPr>
              <p:spPr bwMode="auto">
                <a:xfrm>
                  <a:off x="7027863" y="3248026"/>
                  <a:ext cx="830263" cy="279400"/>
                </a:xfrm>
                <a:custGeom>
                  <a:avLst/>
                  <a:gdLst>
                    <a:gd name="T0" fmla="*/ 691886 w 384"/>
                    <a:gd name="T1" fmla="*/ 73526 h 152"/>
                    <a:gd name="T2" fmla="*/ 726480 w 384"/>
                    <a:gd name="T3" fmla="*/ 117642 h 152"/>
                    <a:gd name="T4" fmla="*/ 761074 w 384"/>
                    <a:gd name="T5" fmla="*/ 117642 h 152"/>
                    <a:gd name="T6" fmla="*/ 795669 w 384"/>
                    <a:gd name="T7" fmla="*/ 102937 h 152"/>
                    <a:gd name="T8" fmla="*/ 812966 w 384"/>
                    <a:gd name="T9" fmla="*/ 117642 h 152"/>
                    <a:gd name="T10" fmla="*/ 830263 w 384"/>
                    <a:gd name="T11" fmla="*/ 147053 h 152"/>
                    <a:gd name="T12" fmla="*/ 778372 w 384"/>
                    <a:gd name="T13" fmla="*/ 147053 h 152"/>
                    <a:gd name="T14" fmla="*/ 761074 w 384"/>
                    <a:gd name="T15" fmla="*/ 161758 h 152"/>
                    <a:gd name="T16" fmla="*/ 743777 w 384"/>
                    <a:gd name="T17" fmla="*/ 176463 h 152"/>
                    <a:gd name="T18" fmla="*/ 726480 w 384"/>
                    <a:gd name="T19" fmla="*/ 191168 h 152"/>
                    <a:gd name="T20" fmla="*/ 691886 w 384"/>
                    <a:gd name="T21" fmla="*/ 191168 h 152"/>
                    <a:gd name="T22" fmla="*/ 674589 w 384"/>
                    <a:gd name="T23" fmla="*/ 205874 h 152"/>
                    <a:gd name="T24" fmla="*/ 691886 w 384"/>
                    <a:gd name="T25" fmla="*/ 220579 h 152"/>
                    <a:gd name="T26" fmla="*/ 657292 w 384"/>
                    <a:gd name="T27" fmla="*/ 249989 h 152"/>
                    <a:gd name="T28" fmla="*/ 605400 w 384"/>
                    <a:gd name="T29" fmla="*/ 264695 h 152"/>
                    <a:gd name="T30" fmla="*/ 536211 w 384"/>
                    <a:gd name="T31" fmla="*/ 279400 h 152"/>
                    <a:gd name="T32" fmla="*/ 415132 w 384"/>
                    <a:gd name="T33" fmla="*/ 249989 h 152"/>
                    <a:gd name="T34" fmla="*/ 311349 w 384"/>
                    <a:gd name="T35" fmla="*/ 249989 h 152"/>
                    <a:gd name="T36" fmla="*/ 242160 w 384"/>
                    <a:gd name="T37" fmla="*/ 205874 h 152"/>
                    <a:gd name="T38" fmla="*/ 121080 w 384"/>
                    <a:gd name="T39" fmla="*/ 176463 h 152"/>
                    <a:gd name="T40" fmla="*/ 103783 w 384"/>
                    <a:gd name="T41" fmla="*/ 132347 h 152"/>
                    <a:gd name="T42" fmla="*/ 69189 w 384"/>
                    <a:gd name="T43" fmla="*/ 117642 h 152"/>
                    <a:gd name="T44" fmla="*/ 34594 w 384"/>
                    <a:gd name="T45" fmla="*/ 102937 h 152"/>
                    <a:gd name="T46" fmla="*/ 0 w 384"/>
                    <a:gd name="T47" fmla="*/ 73526 h 152"/>
                    <a:gd name="T48" fmla="*/ 86486 w 384"/>
                    <a:gd name="T49" fmla="*/ 29411 h 152"/>
                    <a:gd name="T50" fmla="*/ 138377 w 384"/>
                    <a:gd name="T51" fmla="*/ 44116 h 152"/>
                    <a:gd name="T52" fmla="*/ 172971 w 384"/>
                    <a:gd name="T53" fmla="*/ 58821 h 152"/>
                    <a:gd name="T54" fmla="*/ 242160 w 384"/>
                    <a:gd name="T55" fmla="*/ 58821 h 152"/>
                    <a:gd name="T56" fmla="*/ 242160 w 384"/>
                    <a:gd name="T57" fmla="*/ 29411 h 152"/>
                    <a:gd name="T58" fmla="*/ 224863 w 384"/>
                    <a:gd name="T59" fmla="*/ 14705 h 152"/>
                    <a:gd name="T60" fmla="*/ 242160 w 384"/>
                    <a:gd name="T61" fmla="*/ 0 h 152"/>
                    <a:gd name="T62" fmla="*/ 311349 w 384"/>
                    <a:gd name="T63" fmla="*/ 14705 h 152"/>
                    <a:gd name="T64" fmla="*/ 363240 w 384"/>
                    <a:gd name="T65" fmla="*/ 44116 h 152"/>
                    <a:gd name="T66" fmla="*/ 432429 w 384"/>
                    <a:gd name="T67" fmla="*/ 44116 h 152"/>
                    <a:gd name="T68" fmla="*/ 553509 w 384"/>
                    <a:gd name="T69" fmla="*/ 73526 h 152"/>
                    <a:gd name="T70" fmla="*/ 622697 w 384"/>
                    <a:gd name="T71" fmla="*/ 58821 h 152"/>
                    <a:gd name="T72" fmla="*/ 657292 w 384"/>
                    <a:gd name="T73" fmla="*/ 44116 h 152"/>
                    <a:gd name="T74" fmla="*/ 709183 w 384"/>
                    <a:gd name="T75" fmla="*/ 58821 h 152"/>
                    <a:gd name="T76" fmla="*/ 691886 w 384"/>
                    <a:gd name="T77" fmla="*/ 73526 h 15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84"/>
                    <a:gd name="T118" fmla="*/ 0 h 152"/>
                    <a:gd name="T119" fmla="*/ 384 w 384"/>
                    <a:gd name="T120" fmla="*/ 152 h 15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84" h="152">
                      <a:moveTo>
                        <a:pt x="320" y="40"/>
                      </a:moveTo>
                      <a:lnTo>
                        <a:pt x="336" y="64"/>
                      </a:lnTo>
                      <a:lnTo>
                        <a:pt x="352" y="64"/>
                      </a:lnTo>
                      <a:lnTo>
                        <a:pt x="368" y="56"/>
                      </a:lnTo>
                      <a:lnTo>
                        <a:pt x="376" y="64"/>
                      </a:lnTo>
                      <a:lnTo>
                        <a:pt x="384" y="80"/>
                      </a:lnTo>
                      <a:lnTo>
                        <a:pt x="360" y="80"/>
                      </a:lnTo>
                      <a:lnTo>
                        <a:pt x="352" y="88"/>
                      </a:lnTo>
                      <a:lnTo>
                        <a:pt x="344" y="96"/>
                      </a:lnTo>
                      <a:lnTo>
                        <a:pt x="336" y="104"/>
                      </a:lnTo>
                      <a:lnTo>
                        <a:pt x="320" y="104"/>
                      </a:lnTo>
                      <a:lnTo>
                        <a:pt x="312" y="112"/>
                      </a:lnTo>
                      <a:lnTo>
                        <a:pt x="320" y="120"/>
                      </a:lnTo>
                      <a:lnTo>
                        <a:pt x="304" y="136"/>
                      </a:lnTo>
                      <a:lnTo>
                        <a:pt x="280" y="144"/>
                      </a:lnTo>
                      <a:lnTo>
                        <a:pt x="248" y="152"/>
                      </a:lnTo>
                      <a:lnTo>
                        <a:pt x="192" y="136"/>
                      </a:lnTo>
                      <a:lnTo>
                        <a:pt x="144" y="136"/>
                      </a:lnTo>
                      <a:lnTo>
                        <a:pt x="112" y="112"/>
                      </a:lnTo>
                      <a:lnTo>
                        <a:pt x="56" y="96"/>
                      </a:lnTo>
                      <a:lnTo>
                        <a:pt x="48" y="72"/>
                      </a:lnTo>
                      <a:lnTo>
                        <a:pt x="32" y="64"/>
                      </a:lnTo>
                      <a:lnTo>
                        <a:pt x="16" y="56"/>
                      </a:lnTo>
                      <a:lnTo>
                        <a:pt x="0" y="40"/>
                      </a:lnTo>
                      <a:lnTo>
                        <a:pt x="40" y="16"/>
                      </a:lnTo>
                      <a:lnTo>
                        <a:pt x="64" y="24"/>
                      </a:lnTo>
                      <a:lnTo>
                        <a:pt x="80" y="32"/>
                      </a:lnTo>
                      <a:lnTo>
                        <a:pt x="112" y="32"/>
                      </a:lnTo>
                      <a:lnTo>
                        <a:pt x="112" y="16"/>
                      </a:lnTo>
                      <a:lnTo>
                        <a:pt x="104" y="8"/>
                      </a:lnTo>
                      <a:lnTo>
                        <a:pt x="112" y="0"/>
                      </a:lnTo>
                      <a:lnTo>
                        <a:pt x="144" y="8"/>
                      </a:lnTo>
                      <a:lnTo>
                        <a:pt x="168" y="24"/>
                      </a:lnTo>
                      <a:lnTo>
                        <a:pt x="200" y="24"/>
                      </a:lnTo>
                      <a:lnTo>
                        <a:pt x="256" y="40"/>
                      </a:lnTo>
                      <a:lnTo>
                        <a:pt x="288" y="32"/>
                      </a:lnTo>
                      <a:lnTo>
                        <a:pt x="304" y="24"/>
                      </a:lnTo>
                      <a:lnTo>
                        <a:pt x="328" y="32"/>
                      </a:lnTo>
                      <a:lnTo>
                        <a:pt x="320" y="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6" name="Freeform 70"/>
                <p:cNvSpPr>
                  <a:spLocks/>
                </p:cNvSpPr>
                <p:nvPr/>
              </p:nvSpPr>
              <p:spPr bwMode="auto">
                <a:xfrm>
                  <a:off x="5489576" y="3513138"/>
                  <a:ext cx="517525" cy="176213"/>
                </a:xfrm>
                <a:custGeom>
                  <a:avLst/>
                  <a:gdLst>
                    <a:gd name="T0" fmla="*/ 448522 w 240"/>
                    <a:gd name="T1" fmla="*/ 29369 h 96"/>
                    <a:gd name="T2" fmla="*/ 448522 w 240"/>
                    <a:gd name="T3" fmla="*/ 14684 h 96"/>
                    <a:gd name="T4" fmla="*/ 414020 w 240"/>
                    <a:gd name="T5" fmla="*/ 14684 h 96"/>
                    <a:gd name="T6" fmla="*/ 362268 w 240"/>
                    <a:gd name="T7" fmla="*/ 29369 h 96"/>
                    <a:gd name="T8" fmla="*/ 293264 w 240"/>
                    <a:gd name="T9" fmla="*/ 29369 h 96"/>
                    <a:gd name="T10" fmla="*/ 224261 w 240"/>
                    <a:gd name="T11" fmla="*/ 0 h 96"/>
                    <a:gd name="T12" fmla="*/ 189759 w 240"/>
                    <a:gd name="T13" fmla="*/ 0 h 96"/>
                    <a:gd name="T14" fmla="*/ 138007 w 240"/>
                    <a:gd name="T15" fmla="*/ 29369 h 96"/>
                    <a:gd name="T16" fmla="*/ 103505 w 240"/>
                    <a:gd name="T17" fmla="*/ 29369 h 96"/>
                    <a:gd name="T18" fmla="*/ 69003 w 240"/>
                    <a:gd name="T19" fmla="*/ 29369 h 96"/>
                    <a:gd name="T20" fmla="*/ 51753 w 240"/>
                    <a:gd name="T21" fmla="*/ 14684 h 96"/>
                    <a:gd name="T22" fmla="*/ 0 w 240"/>
                    <a:gd name="T23" fmla="*/ 14684 h 96"/>
                    <a:gd name="T24" fmla="*/ 0 w 240"/>
                    <a:gd name="T25" fmla="*/ 44053 h 96"/>
                    <a:gd name="T26" fmla="*/ 17251 w 240"/>
                    <a:gd name="T27" fmla="*/ 44053 h 96"/>
                    <a:gd name="T28" fmla="*/ 0 w 240"/>
                    <a:gd name="T29" fmla="*/ 58738 h 96"/>
                    <a:gd name="T30" fmla="*/ 34502 w 240"/>
                    <a:gd name="T31" fmla="*/ 29369 h 96"/>
                    <a:gd name="T32" fmla="*/ 69003 w 240"/>
                    <a:gd name="T33" fmla="*/ 29369 h 96"/>
                    <a:gd name="T34" fmla="*/ 86254 w 240"/>
                    <a:gd name="T35" fmla="*/ 44053 h 96"/>
                    <a:gd name="T36" fmla="*/ 69003 w 240"/>
                    <a:gd name="T37" fmla="*/ 44053 h 96"/>
                    <a:gd name="T38" fmla="*/ 86254 w 240"/>
                    <a:gd name="T39" fmla="*/ 58738 h 96"/>
                    <a:gd name="T40" fmla="*/ 17251 w 240"/>
                    <a:gd name="T41" fmla="*/ 58738 h 96"/>
                    <a:gd name="T42" fmla="*/ 0 w 240"/>
                    <a:gd name="T43" fmla="*/ 58738 h 96"/>
                    <a:gd name="T44" fmla="*/ 0 w 240"/>
                    <a:gd name="T45" fmla="*/ 73422 h 96"/>
                    <a:gd name="T46" fmla="*/ 17251 w 240"/>
                    <a:gd name="T47" fmla="*/ 73422 h 96"/>
                    <a:gd name="T48" fmla="*/ 34502 w 240"/>
                    <a:gd name="T49" fmla="*/ 102791 h 96"/>
                    <a:gd name="T50" fmla="*/ 17251 w 240"/>
                    <a:gd name="T51" fmla="*/ 102791 h 96"/>
                    <a:gd name="T52" fmla="*/ 34502 w 240"/>
                    <a:gd name="T53" fmla="*/ 117475 h 96"/>
                    <a:gd name="T54" fmla="*/ 34502 w 240"/>
                    <a:gd name="T55" fmla="*/ 132160 h 96"/>
                    <a:gd name="T56" fmla="*/ 51753 w 240"/>
                    <a:gd name="T57" fmla="*/ 132160 h 96"/>
                    <a:gd name="T58" fmla="*/ 34502 w 240"/>
                    <a:gd name="T59" fmla="*/ 146844 h 96"/>
                    <a:gd name="T60" fmla="*/ 69003 w 240"/>
                    <a:gd name="T61" fmla="*/ 146844 h 96"/>
                    <a:gd name="T62" fmla="*/ 51753 w 240"/>
                    <a:gd name="T63" fmla="*/ 146844 h 96"/>
                    <a:gd name="T64" fmla="*/ 103505 w 240"/>
                    <a:gd name="T65" fmla="*/ 161529 h 96"/>
                    <a:gd name="T66" fmla="*/ 120756 w 240"/>
                    <a:gd name="T67" fmla="*/ 161529 h 96"/>
                    <a:gd name="T68" fmla="*/ 138007 w 240"/>
                    <a:gd name="T69" fmla="*/ 146844 h 96"/>
                    <a:gd name="T70" fmla="*/ 155258 w 240"/>
                    <a:gd name="T71" fmla="*/ 146844 h 96"/>
                    <a:gd name="T72" fmla="*/ 189759 w 240"/>
                    <a:gd name="T73" fmla="*/ 176213 h 96"/>
                    <a:gd name="T74" fmla="*/ 207010 w 240"/>
                    <a:gd name="T75" fmla="*/ 161529 h 96"/>
                    <a:gd name="T76" fmla="*/ 241512 w 240"/>
                    <a:gd name="T77" fmla="*/ 146844 h 96"/>
                    <a:gd name="T78" fmla="*/ 258762 w 240"/>
                    <a:gd name="T79" fmla="*/ 161529 h 96"/>
                    <a:gd name="T80" fmla="*/ 276013 w 240"/>
                    <a:gd name="T81" fmla="*/ 146844 h 96"/>
                    <a:gd name="T82" fmla="*/ 276013 w 240"/>
                    <a:gd name="T83" fmla="*/ 176213 h 96"/>
                    <a:gd name="T84" fmla="*/ 293264 w 240"/>
                    <a:gd name="T85" fmla="*/ 161529 h 96"/>
                    <a:gd name="T86" fmla="*/ 293264 w 240"/>
                    <a:gd name="T87" fmla="*/ 146844 h 96"/>
                    <a:gd name="T88" fmla="*/ 345017 w 240"/>
                    <a:gd name="T89" fmla="*/ 146844 h 96"/>
                    <a:gd name="T90" fmla="*/ 362268 w 240"/>
                    <a:gd name="T91" fmla="*/ 146844 h 96"/>
                    <a:gd name="T92" fmla="*/ 396769 w 240"/>
                    <a:gd name="T93" fmla="*/ 146844 h 96"/>
                    <a:gd name="T94" fmla="*/ 448522 w 240"/>
                    <a:gd name="T95" fmla="*/ 132160 h 96"/>
                    <a:gd name="T96" fmla="*/ 465773 w 240"/>
                    <a:gd name="T97" fmla="*/ 132160 h 96"/>
                    <a:gd name="T98" fmla="*/ 517525 w 240"/>
                    <a:gd name="T99" fmla="*/ 132160 h 96"/>
                    <a:gd name="T100" fmla="*/ 483023 w 240"/>
                    <a:gd name="T101" fmla="*/ 73422 h 96"/>
                    <a:gd name="T102" fmla="*/ 500274 w 240"/>
                    <a:gd name="T103" fmla="*/ 58738 h 96"/>
                    <a:gd name="T104" fmla="*/ 465773 w 240"/>
                    <a:gd name="T105" fmla="*/ 58738 h 96"/>
                    <a:gd name="T106" fmla="*/ 448522 w 240"/>
                    <a:gd name="T107" fmla="*/ 29369 h 9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40"/>
                    <a:gd name="T163" fmla="*/ 0 h 96"/>
                    <a:gd name="T164" fmla="*/ 240 w 240"/>
                    <a:gd name="T165" fmla="*/ 96 h 9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40" h="96">
                      <a:moveTo>
                        <a:pt x="208" y="16"/>
                      </a:moveTo>
                      <a:lnTo>
                        <a:pt x="208" y="8"/>
                      </a:lnTo>
                      <a:lnTo>
                        <a:pt x="192" y="8"/>
                      </a:lnTo>
                      <a:lnTo>
                        <a:pt x="168" y="16"/>
                      </a:lnTo>
                      <a:lnTo>
                        <a:pt x="136" y="16"/>
                      </a:lnTo>
                      <a:lnTo>
                        <a:pt x="104" y="0"/>
                      </a:lnTo>
                      <a:lnTo>
                        <a:pt x="88" y="0"/>
                      </a:lnTo>
                      <a:lnTo>
                        <a:pt x="64" y="16"/>
                      </a:lnTo>
                      <a:lnTo>
                        <a:pt x="48" y="16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16" y="16"/>
                      </a:lnTo>
                      <a:lnTo>
                        <a:pt x="32" y="16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40" y="32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8" y="40"/>
                      </a:lnTo>
                      <a:lnTo>
                        <a:pt x="16" y="56"/>
                      </a:lnTo>
                      <a:lnTo>
                        <a:pt x="8" y="56"/>
                      </a:lnTo>
                      <a:lnTo>
                        <a:pt x="16" y="64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16" y="80"/>
                      </a:lnTo>
                      <a:lnTo>
                        <a:pt x="32" y="80"/>
                      </a:lnTo>
                      <a:lnTo>
                        <a:pt x="24" y="80"/>
                      </a:lnTo>
                      <a:lnTo>
                        <a:pt x="48" y="88"/>
                      </a:lnTo>
                      <a:lnTo>
                        <a:pt x="56" y="88"/>
                      </a:lnTo>
                      <a:lnTo>
                        <a:pt x="64" y="80"/>
                      </a:lnTo>
                      <a:lnTo>
                        <a:pt x="72" y="80"/>
                      </a:lnTo>
                      <a:lnTo>
                        <a:pt x="88" y="96"/>
                      </a:lnTo>
                      <a:lnTo>
                        <a:pt x="96" y="88"/>
                      </a:lnTo>
                      <a:lnTo>
                        <a:pt x="112" y="80"/>
                      </a:lnTo>
                      <a:lnTo>
                        <a:pt x="120" y="88"/>
                      </a:lnTo>
                      <a:lnTo>
                        <a:pt x="128" y="80"/>
                      </a:lnTo>
                      <a:lnTo>
                        <a:pt x="128" y="96"/>
                      </a:lnTo>
                      <a:lnTo>
                        <a:pt x="136" y="88"/>
                      </a:lnTo>
                      <a:lnTo>
                        <a:pt x="136" y="80"/>
                      </a:lnTo>
                      <a:lnTo>
                        <a:pt x="160" y="80"/>
                      </a:lnTo>
                      <a:lnTo>
                        <a:pt x="168" y="80"/>
                      </a:lnTo>
                      <a:lnTo>
                        <a:pt x="184" y="80"/>
                      </a:lnTo>
                      <a:lnTo>
                        <a:pt x="208" y="72"/>
                      </a:lnTo>
                      <a:lnTo>
                        <a:pt x="216" y="72"/>
                      </a:lnTo>
                      <a:lnTo>
                        <a:pt x="240" y="72"/>
                      </a:lnTo>
                      <a:lnTo>
                        <a:pt x="224" y="40"/>
                      </a:lnTo>
                      <a:lnTo>
                        <a:pt x="232" y="32"/>
                      </a:lnTo>
                      <a:lnTo>
                        <a:pt x="216" y="32"/>
                      </a:lnTo>
                      <a:lnTo>
                        <a:pt x="208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Freeform 71"/>
                <p:cNvSpPr>
                  <a:spLocks/>
                </p:cNvSpPr>
                <p:nvPr/>
              </p:nvSpPr>
              <p:spPr bwMode="auto">
                <a:xfrm>
                  <a:off x="5765801" y="3646488"/>
                  <a:ext cx="173038" cy="147638"/>
                </a:xfrm>
                <a:custGeom>
                  <a:avLst/>
                  <a:gdLst>
                    <a:gd name="T0" fmla="*/ 173038 w 80"/>
                    <a:gd name="T1" fmla="*/ 0 h 80"/>
                    <a:gd name="T2" fmla="*/ 121127 w 80"/>
                    <a:gd name="T3" fmla="*/ 14764 h 80"/>
                    <a:gd name="T4" fmla="*/ 86519 w 80"/>
                    <a:gd name="T5" fmla="*/ 14764 h 80"/>
                    <a:gd name="T6" fmla="*/ 69215 w 80"/>
                    <a:gd name="T7" fmla="*/ 14764 h 80"/>
                    <a:gd name="T8" fmla="*/ 17304 w 80"/>
                    <a:gd name="T9" fmla="*/ 14764 h 80"/>
                    <a:gd name="T10" fmla="*/ 17304 w 80"/>
                    <a:gd name="T11" fmla="*/ 29528 h 80"/>
                    <a:gd name="T12" fmla="*/ 0 w 80"/>
                    <a:gd name="T13" fmla="*/ 44291 h 80"/>
                    <a:gd name="T14" fmla="*/ 0 w 80"/>
                    <a:gd name="T15" fmla="*/ 88583 h 80"/>
                    <a:gd name="T16" fmla="*/ 17304 w 80"/>
                    <a:gd name="T17" fmla="*/ 88583 h 80"/>
                    <a:gd name="T18" fmla="*/ 0 w 80"/>
                    <a:gd name="T19" fmla="*/ 118110 h 80"/>
                    <a:gd name="T20" fmla="*/ 0 w 80"/>
                    <a:gd name="T21" fmla="*/ 132874 h 80"/>
                    <a:gd name="T22" fmla="*/ 17304 w 80"/>
                    <a:gd name="T23" fmla="*/ 147638 h 80"/>
                    <a:gd name="T24" fmla="*/ 86519 w 80"/>
                    <a:gd name="T25" fmla="*/ 118110 h 80"/>
                    <a:gd name="T26" fmla="*/ 138430 w 80"/>
                    <a:gd name="T27" fmla="*/ 88583 h 80"/>
                    <a:gd name="T28" fmla="*/ 138430 w 80"/>
                    <a:gd name="T29" fmla="*/ 29528 h 80"/>
                    <a:gd name="T30" fmla="*/ 173038 w 80"/>
                    <a:gd name="T31" fmla="*/ 0 h 8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0"/>
                    <a:gd name="T49" fmla="*/ 0 h 80"/>
                    <a:gd name="T50" fmla="*/ 80 w 80"/>
                    <a:gd name="T51" fmla="*/ 80 h 8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0" h="80">
                      <a:moveTo>
                        <a:pt x="80" y="0"/>
                      </a:moveTo>
                      <a:lnTo>
                        <a:pt x="56" y="8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8" y="8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40" y="64"/>
                      </a:lnTo>
                      <a:lnTo>
                        <a:pt x="64" y="48"/>
                      </a:lnTo>
                      <a:lnTo>
                        <a:pt x="64" y="16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8" name="Freeform 72"/>
                <p:cNvSpPr>
                  <a:spLocks/>
                </p:cNvSpPr>
                <p:nvPr/>
              </p:nvSpPr>
              <p:spPr bwMode="auto">
                <a:xfrm>
                  <a:off x="5748338" y="3763963"/>
                  <a:ext cx="120650" cy="103188"/>
                </a:xfrm>
                <a:custGeom>
                  <a:avLst/>
                  <a:gdLst>
                    <a:gd name="T0" fmla="*/ 17236 w 56"/>
                    <a:gd name="T1" fmla="*/ 14741 h 56"/>
                    <a:gd name="T2" fmla="*/ 34471 w 56"/>
                    <a:gd name="T3" fmla="*/ 29482 h 56"/>
                    <a:gd name="T4" fmla="*/ 103414 w 56"/>
                    <a:gd name="T5" fmla="*/ 0 h 56"/>
                    <a:gd name="T6" fmla="*/ 120650 w 56"/>
                    <a:gd name="T7" fmla="*/ 29482 h 56"/>
                    <a:gd name="T8" fmla="*/ 51707 w 56"/>
                    <a:gd name="T9" fmla="*/ 44223 h 56"/>
                    <a:gd name="T10" fmla="*/ 86179 w 56"/>
                    <a:gd name="T11" fmla="*/ 73706 h 56"/>
                    <a:gd name="T12" fmla="*/ 68943 w 56"/>
                    <a:gd name="T13" fmla="*/ 88447 h 56"/>
                    <a:gd name="T14" fmla="*/ 51707 w 56"/>
                    <a:gd name="T15" fmla="*/ 88447 h 56"/>
                    <a:gd name="T16" fmla="*/ 34471 w 56"/>
                    <a:gd name="T17" fmla="*/ 103188 h 56"/>
                    <a:gd name="T18" fmla="*/ 0 w 56"/>
                    <a:gd name="T19" fmla="*/ 103188 h 56"/>
                    <a:gd name="T20" fmla="*/ 17236 w 56"/>
                    <a:gd name="T21" fmla="*/ 58965 h 56"/>
                    <a:gd name="T22" fmla="*/ 0 w 56"/>
                    <a:gd name="T23" fmla="*/ 29482 h 56"/>
                    <a:gd name="T24" fmla="*/ 17236 w 56"/>
                    <a:gd name="T25" fmla="*/ 14741 h 5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56"/>
                    <a:gd name="T41" fmla="*/ 56 w 56"/>
                    <a:gd name="T42" fmla="*/ 56 h 5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56">
                      <a:moveTo>
                        <a:pt x="8" y="8"/>
                      </a:moveTo>
                      <a:lnTo>
                        <a:pt x="16" y="16"/>
                      </a:lnTo>
                      <a:lnTo>
                        <a:pt x="48" y="0"/>
                      </a:lnTo>
                      <a:lnTo>
                        <a:pt x="56" y="16"/>
                      </a:lnTo>
                      <a:lnTo>
                        <a:pt x="24" y="24"/>
                      </a:lnTo>
                      <a:lnTo>
                        <a:pt x="40" y="40"/>
                      </a:lnTo>
                      <a:lnTo>
                        <a:pt x="32" y="48"/>
                      </a:lnTo>
                      <a:lnTo>
                        <a:pt x="24" y="48"/>
                      </a:lnTo>
                      <a:lnTo>
                        <a:pt x="16" y="56"/>
                      </a:lnTo>
                      <a:lnTo>
                        <a:pt x="0" y="56"/>
                      </a:lnTo>
                      <a:lnTo>
                        <a:pt x="8" y="32"/>
                      </a:lnTo>
                      <a:lnTo>
                        <a:pt x="0" y="16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9" name="Freeform 73"/>
                <p:cNvSpPr>
                  <a:spLocks/>
                </p:cNvSpPr>
                <p:nvPr/>
              </p:nvSpPr>
              <p:spPr bwMode="auto">
                <a:xfrm>
                  <a:off x="5851526" y="3646488"/>
                  <a:ext cx="277813" cy="234950"/>
                </a:xfrm>
                <a:custGeom>
                  <a:avLst/>
                  <a:gdLst>
                    <a:gd name="T0" fmla="*/ 156270 w 10000"/>
                    <a:gd name="T1" fmla="*/ 0 h 10000"/>
                    <a:gd name="T2" fmla="*/ 190996 w 10000"/>
                    <a:gd name="T3" fmla="*/ 58738 h 10000"/>
                    <a:gd name="T4" fmla="*/ 173633 w 10000"/>
                    <a:gd name="T5" fmla="*/ 88106 h 10000"/>
                    <a:gd name="T6" fmla="*/ 190996 w 10000"/>
                    <a:gd name="T7" fmla="*/ 117475 h 10000"/>
                    <a:gd name="T8" fmla="*/ 243086 w 10000"/>
                    <a:gd name="T9" fmla="*/ 132159 h 10000"/>
                    <a:gd name="T10" fmla="*/ 243086 w 10000"/>
                    <a:gd name="T11" fmla="*/ 176212 h 10000"/>
                    <a:gd name="T12" fmla="*/ 277813 w 10000"/>
                    <a:gd name="T13" fmla="*/ 205581 h 10000"/>
                    <a:gd name="T14" fmla="*/ 243086 w 10000"/>
                    <a:gd name="T15" fmla="*/ 205581 h 10000"/>
                    <a:gd name="T16" fmla="*/ 225723 w 10000"/>
                    <a:gd name="T17" fmla="*/ 234950 h 10000"/>
                    <a:gd name="T18" fmla="*/ 173633 w 10000"/>
                    <a:gd name="T19" fmla="*/ 234950 h 10000"/>
                    <a:gd name="T20" fmla="*/ 138907 w 10000"/>
                    <a:gd name="T21" fmla="*/ 220266 h 10000"/>
                    <a:gd name="T22" fmla="*/ 138907 w 10000"/>
                    <a:gd name="T23" fmla="*/ 190897 h 10000"/>
                    <a:gd name="T24" fmla="*/ 121543 w 10000"/>
                    <a:gd name="T25" fmla="*/ 190897 h 10000"/>
                    <a:gd name="T26" fmla="*/ 52090 w 10000"/>
                    <a:gd name="T27" fmla="*/ 161528 h 10000"/>
                    <a:gd name="T28" fmla="*/ 17363 w 10000"/>
                    <a:gd name="T29" fmla="*/ 146844 h 10000"/>
                    <a:gd name="T30" fmla="*/ 0 w 10000"/>
                    <a:gd name="T31" fmla="*/ 117475 h 10000"/>
                    <a:gd name="T32" fmla="*/ 52090 w 10000"/>
                    <a:gd name="T33" fmla="*/ 88106 h 10000"/>
                    <a:gd name="T34" fmla="*/ 52090 w 10000"/>
                    <a:gd name="T35" fmla="*/ 29369 h 10000"/>
                    <a:gd name="T36" fmla="*/ 86817 w 10000"/>
                    <a:gd name="T37" fmla="*/ 0 h 10000"/>
                    <a:gd name="T38" fmla="*/ 104180 w 10000"/>
                    <a:gd name="T39" fmla="*/ 0 h 10000"/>
                    <a:gd name="T40" fmla="*/ 156270 w 10000"/>
                    <a:gd name="T41" fmla="*/ 0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000" h="10000">
                      <a:moveTo>
                        <a:pt x="5625" y="0"/>
                      </a:moveTo>
                      <a:lnTo>
                        <a:pt x="6875" y="2500"/>
                      </a:lnTo>
                      <a:lnTo>
                        <a:pt x="6250" y="3750"/>
                      </a:lnTo>
                      <a:lnTo>
                        <a:pt x="6875" y="5000"/>
                      </a:lnTo>
                      <a:lnTo>
                        <a:pt x="8750" y="5625"/>
                      </a:lnTo>
                      <a:lnTo>
                        <a:pt x="8750" y="7500"/>
                      </a:lnTo>
                      <a:lnTo>
                        <a:pt x="10000" y="8750"/>
                      </a:lnTo>
                      <a:lnTo>
                        <a:pt x="8750" y="8750"/>
                      </a:lnTo>
                      <a:lnTo>
                        <a:pt x="8125" y="10000"/>
                      </a:lnTo>
                      <a:lnTo>
                        <a:pt x="6250" y="10000"/>
                      </a:lnTo>
                      <a:lnTo>
                        <a:pt x="5000" y="9375"/>
                      </a:lnTo>
                      <a:lnTo>
                        <a:pt x="5000" y="8125"/>
                      </a:lnTo>
                      <a:lnTo>
                        <a:pt x="4375" y="8125"/>
                      </a:lnTo>
                      <a:lnTo>
                        <a:pt x="1875" y="6875"/>
                      </a:lnTo>
                      <a:lnTo>
                        <a:pt x="625" y="6250"/>
                      </a:lnTo>
                      <a:lnTo>
                        <a:pt x="0" y="5000"/>
                      </a:lnTo>
                      <a:lnTo>
                        <a:pt x="1875" y="3750"/>
                      </a:lnTo>
                      <a:lnTo>
                        <a:pt x="1875" y="1250"/>
                      </a:lnTo>
                      <a:lnTo>
                        <a:pt x="3125" y="0"/>
                      </a:lnTo>
                      <a:lnTo>
                        <a:pt x="3750" y="0"/>
                      </a:lnTo>
                      <a:lnTo>
                        <a:pt x="5625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0" name="Freeform 74"/>
                <p:cNvSpPr>
                  <a:spLocks/>
                </p:cNvSpPr>
                <p:nvPr/>
              </p:nvSpPr>
              <p:spPr bwMode="auto">
                <a:xfrm>
                  <a:off x="5748338" y="3733801"/>
                  <a:ext cx="34925" cy="30163"/>
                </a:xfrm>
                <a:custGeom>
                  <a:avLst/>
                  <a:gdLst>
                    <a:gd name="T0" fmla="*/ 17463 w 16"/>
                    <a:gd name="T1" fmla="*/ 0 h 16"/>
                    <a:gd name="T2" fmla="*/ 34925 w 16"/>
                    <a:gd name="T3" fmla="*/ 0 h 16"/>
                    <a:gd name="T4" fmla="*/ 17463 w 16"/>
                    <a:gd name="T5" fmla="*/ 30163 h 16"/>
                    <a:gd name="T6" fmla="*/ 0 w 16"/>
                    <a:gd name="T7" fmla="*/ 30163 h 16"/>
                    <a:gd name="T8" fmla="*/ 17463 w 16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8" y="0"/>
                      </a:moveTo>
                      <a:lnTo>
                        <a:pt x="16" y="0"/>
                      </a:ln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1" name="Freeform 75"/>
                <p:cNvSpPr>
                  <a:spLocks/>
                </p:cNvSpPr>
                <p:nvPr/>
              </p:nvSpPr>
              <p:spPr bwMode="auto">
                <a:xfrm>
                  <a:off x="5730876" y="3763963"/>
                  <a:ext cx="34925" cy="103188"/>
                </a:xfrm>
                <a:custGeom>
                  <a:avLst/>
                  <a:gdLst>
                    <a:gd name="T0" fmla="*/ 34925 w 16"/>
                    <a:gd name="T1" fmla="*/ 14741 h 56"/>
                    <a:gd name="T2" fmla="*/ 17463 w 16"/>
                    <a:gd name="T3" fmla="*/ 29482 h 56"/>
                    <a:gd name="T4" fmla="*/ 34925 w 16"/>
                    <a:gd name="T5" fmla="*/ 58965 h 56"/>
                    <a:gd name="T6" fmla="*/ 17463 w 16"/>
                    <a:gd name="T7" fmla="*/ 103188 h 56"/>
                    <a:gd name="T8" fmla="*/ 0 w 16"/>
                    <a:gd name="T9" fmla="*/ 58965 h 56"/>
                    <a:gd name="T10" fmla="*/ 0 w 16"/>
                    <a:gd name="T11" fmla="*/ 44223 h 56"/>
                    <a:gd name="T12" fmla="*/ 17463 w 16"/>
                    <a:gd name="T13" fmla="*/ 0 h 56"/>
                    <a:gd name="T14" fmla="*/ 34925 w 16"/>
                    <a:gd name="T15" fmla="*/ 0 h 56"/>
                    <a:gd name="T16" fmla="*/ 34925 w 16"/>
                    <a:gd name="T17" fmla="*/ 14741 h 5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"/>
                    <a:gd name="T28" fmla="*/ 0 h 56"/>
                    <a:gd name="T29" fmla="*/ 16 w 16"/>
                    <a:gd name="T30" fmla="*/ 56 h 5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" h="56">
                      <a:moveTo>
                        <a:pt x="16" y="8"/>
                      </a:moveTo>
                      <a:lnTo>
                        <a:pt x="8" y="16"/>
                      </a:lnTo>
                      <a:lnTo>
                        <a:pt x="16" y="32"/>
                      </a:lnTo>
                      <a:lnTo>
                        <a:pt x="8" y="56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2" name="Freeform 76"/>
                <p:cNvSpPr>
                  <a:spLocks/>
                </p:cNvSpPr>
                <p:nvPr/>
              </p:nvSpPr>
              <p:spPr bwMode="auto">
                <a:xfrm>
                  <a:off x="5472113" y="3808413"/>
                  <a:ext cx="311150" cy="265113"/>
                </a:xfrm>
                <a:custGeom>
                  <a:avLst/>
                  <a:gdLst>
                    <a:gd name="T0" fmla="*/ 259292 w 144"/>
                    <a:gd name="T1" fmla="*/ 14729 h 144"/>
                    <a:gd name="T2" fmla="*/ 224719 w 144"/>
                    <a:gd name="T3" fmla="*/ 14729 h 144"/>
                    <a:gd name="T4" fmla="*/ 207433 w 144"/>
                    <a:gd name="T5" fmla="*/ 14729 h 144"/>
                    <a:gd name="T6" fmla="*/ 190147 w 144"/>
                    <a:gd name="T7" fmla="*/ 14729 h 144"/>
                    <a:gd name="T8" fmla="*/ 190147 w 144"/>
                    <a:gd name="T9" fmla="*/ 0 h 144"/>
                    <a:gd name="T10" fmla="*/ 172861 w 144"/>
                    <a:gd name="T11" fmla="*/ 0 h 144"/>
                    <a:gd name="T12" fmla="*/ 121003 w 144"/>
                    <a:gd name="T13" fmla="*/ 14729 h 144"/>
                    <a:gd name="T14" fmla="*/ 51858 w 144"/>
                    <a:gd name="T15" fmla="*/ 0 h 144"/>
                    <a:gd name="T16" fmla="*/ 0 w 144"/>
                    <a:gd name="T17" fmla="*/ 0 h 144"/>
                    <a:gd name="T18" fmla="*/ 0 w 144"/>
                    <a:gd name="T19" fmla="*/ 44185 h 144"/>
                    <a:gd name="T20" fmla="*/ 0 w 144"/>
                    <a:gd name="T21" fmla="*/ 88371 h 144"/>
                    <a:gd name="T22" fmla="*/ 17286 w 144"/>
                    <a:gd name="T23" fmla="*/ 265113 h 144"/>
                    <a:gd name="T24" fmla="*/ 242006 w 144"/>
                    <a:gd name="T25" fmla="*/ 265113 h 144"/>
                    <a:gd name="T26" fmla="*/ 276578 w 144"/>
                    <a:gd name="T27" fmla="*/ 265113 h 144"/>
                    <a:gd name="T28" fmla="*/ 311150 w 144"/>
                    <a:gd name="T29" fmla="*/ 235656 h 144"/>
                    <a:gd name="T30" fmla="*/ 311150 w 144"/>
                    <a:gd name="T31" fmla="*/ 206199 h 144"/>
                    <a:gd name="T32" fmla="*/ 224719 w 144"/>
                    <a:gd name="T33" fmla="*/ 73642 h 144"/>
                    <a:gd name="T34" fmla="*/ 207433 w 144"/>
                    <a:gd name="T35" fmla="*/ 44185 h 144"/>
                    <a:gd name="T36" fmla="*/ 242006 w 144"/>
                    <a:gd name="T37" fmla="*/ 88371 h 144"/>
                    <a:gd name="T38" fmla="*/ 259292 w 144"/>
                    <a:gd name="T39" fmla="*/ 103099 h 144"/>
                    <a:gd name="T40" fmla="*/ 276578 w 144"/>
                    <a:gd name="T41" fmla="*/ 58914 h 144"/>
                    <a:gd name="T42" fmla="*/ 259292 w 144"/>
                    <a:gd name="T43" fmla="*/ 14729 h 14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4"/>
                    <a:gd name="T67" fmla="*/ 0 h 144"/>
                    <a:gd name="T68" fmla="*/ 144 w 144"/>
                    <a:gd name="T69" fmla="*/ 144 h 14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4" h="144">
                      <a:moveTo>
                        <a:pt x="120" y="8"/>
                      </a:moveTo>
                      <a:lnTo>
                        <a:pt x="104" y="8"/>
                      </a:lnTo>
                      <a:lnTo>
                        <a:pt x="96" y="8"/>
                      </a:lnTo>
                      <a:lnTo>
                        <a:pt x="88" y="8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56" y="8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24"/>
                      </a:lnTo>
                      <a:lnTo>
                        <a:pt x="0" y="48"/>
                      </a:lnTo>
                      <a:lnTo>
                        <a:pt x="8" y="144"/>
                      </a:lnTo>
                      <a:lnTo>
                        <a:pt x="112" y="144"/>
                      </a:lnTo>
                      <a:lnTo>
                        <a:pt x="128" y="144"/>
                      </a:lnTo>
                      <a:lnTo>
                        <a:pt x="144" y="128"/>
                      </a:lnTo>
                      <a:lnTo>
                        <a:pt x="144" y="112"/>
                      </a:lnTo>
                      <a:lnTo>
                        <a:pt x="104" y="40"/>
                      </a:lnTo>
                      <a:lnTo>
                        <a:pt x="96" y="24"/>
                      </a:lnTo>
                      <a:lnTo>
                        <a:pt x="112" y="48"/>
                      </a:lnTo>
                      <a:lnTo>
                        <a:pt x="120" y="56"/>
                      </a:lnTo>
                      <a:lnTo>
                        <a:pt x="128" y="32"/>
                      </a:lnTo>
                      <a:lnTo>
                        <a:pt x="12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Freeform 77"/>
                <p:cNvSpPr>
                  <a:spLocks/>
                </p:cNvSpPr>
                <p:nvPr/>
              </p:nvSpPr>
              <p:spPr bwMode="auto">
                <a:xfrm>
                  <a:off x="5627688" y="4575176"/>
                  <a:ext cx="155575" cy="147638"/>
                </a:xfrm>
                <a:custGeom>
                  <a:avLst/>
                  <a:gdLst>
                    <a:gd name="T0" fmla="*/ 121003 w 72"/>
                    <a:gd name="T1" fmla="*/ 0 h 80"/>
                    <a:gd name="T2" fmla="*/ 69144 w 72"/>
                    <a:gd name="T3" fmla="*/ 14764 h 80"/>
                    <a:gd name="T4" fmla="*/ 34572 w 72"/>
                    <a:gd name="T5" fmla="*/ 14764 h 80"/>
                    <a:gd name="T6" fmla="*/ 34572 w 72"/>
                    <a:gd name="T7" fmla="*/ 44291 h 80"/>
                    <a:gd name="T8" fmla="*/ 51858 w 72"/>
                    <a:gd name="T9" fmla="*/ 59055 h 80"/>
                    <a:gd name="T10" fmla="*/ 34572 w 72"/>
                    <a:gd name="T11" fmla="*/ 73819 h 80"/>
                    <a:gd name="T12" fmla="*/ 17286 w 72"/>
                    <a:gd name="T13" fmla="*/ 103347 h 80"/>
                    <a:gd name="T14" fmla="*/ 0 w 72"/>
                    <a:gd name="T15" fmla="*/ 147638 h 80"/>
                    <a:gd name="T16" fmla="*/ 17286 w 72"/>
                    <a:gd name="T17" fmla="*/ 147638 h 80"/>
                    <a:gd name="T18" fmla="*/ 69144 w 72"/>
                    <a:gd name="T19" fmla="*/ 147638 h 80"/>
                    <a:gd name="T20" fmla="*/ 121003 w 72"/>
                    <a:gd name="T21" fmla="*/ 147638 h 80"/>
                    <a:gd name="T22" fmla="*/ 121003 w 72"/>
                    <a:gd name="T23" fmla="*/ 103347 h 80"/>
                    <a:gd name="T24" fmla="*/ 155575 w 72"/>
                    <a:gd name="T25" fmla="*/ 59055 h 80"/>
                    <a:gd name="T26" fmla="*/ 138289 w 72"/>
                    <a:gd name="T27" fmla="*/ 0 h 80"/>
                    <a:gd name="T28" fmla="*/ 121003 w 72"/>
                    <a:gd name="T29" fmla="*/ 0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80"/>
                    <a:gd name="T47" fmla="*/ 72 w 72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80">
                      <a:moveTo>
                        <a:pt x="56" y="0"/>
                      </a:moveTo>
                      <a:lnTo>
                        <a:pt x="32" y="8"/>
                      </a:lnTo>
                      <a:lnTo>
                        <a:pt x="16" y="8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16" y="40"/>
                      </a:lnTo>
                      <a:lnTo>
                        <a:pt x="8" y="56"/>
                      </a:lnTo>
                      <a:lnTo>
                        <a:pt x="0" y="80"/>
                      </a:lnTo>
                      <a:lnTo>
                        <a:pt x="8" y="80"/>
                      </a:lnTo>
                      <a:lnTo>
                        <a:pt x="32" y="80"/>
                      </a:lnTo>
                      <a:lnTo>
                        <a:pt x="56" y="80"/>
                      </a:lnTo>
                      <a:lnTo>
                        <a:pt x="56" y="56"/>
                      </a:lnTo>
                      <a:lnTo>
                        <a:pt x="72" y="32"/>
                      </a:lnTo>
                      <a:lnTo>
                        <a:pt x="64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" name="Freeform 78"/>
                <p:cNvSpPr>
                  <a:spLocks/>
                </p:cNvSpPr>
                <p:nvPr/>
              </p:nvSpPr>
              <p:spPr bwMode="auto">
                <a:xfrm>
                  <a:off x="5748338" y="4560888"/>
                  <a:ext cx="225425" cy="265113"/>
                </a:xfrm>
                <a:custGeom>
                  <a:avLst/>
                  <a:gdLst>
                    <a:gd name="T0" fmla="*/ 121383 w 104"/>
                    <a:gd name="T1" fmla="*/ 235656 h 144"/>
                    <a:gd name="T2" fmla="*/ 104042 w 104"/>
                    <a:gd name="T3" fmla="*/ 206199 h 144"/>
                    <a:gd name="T4" fmla="*/ 17340 w 104"/>
                    <a:gd name="T5" fmla="*/ 162013 h 144"/>
                    <a:gd name="T6" fmla="*/ 0 w 104"/>
                    <a:gd name="T7" fmla="*/ 162013 h 144"/>
                    <a:gd name="T8" fmla="*/ 0 w 104"/>
                    <a:gd name="T9" fmla="*/ 117828 h 144"/>
                    <a:gd name="T10" fmla="*/ 34681 w 104"/>
                    <a:gd name="T11" fmla="*/ 73642 h 144"/>
                    <a:gd name="T12" fmla="*/ 17340 w 104"/>
                    <a:gd name="T13" fmla="*/ 14729 h 144"/>
                    <a:gd name="T14" fmla="*/ 0 w 104"/>
                    <a:gd name="T15" fmla="*/ 14729 h 144"/>
                    <a:gd name="T16" fmla="*/ 17340 w 104"/>
                    <a:gd name="T17" fmla="*/ 0 h 144"/>
                    <a:gd name="T18" fmla="*/ 52021 w 104"/>
                    <a:gd name="T19" fmla="*/ 0 h 144"/>
                    <a:gd name="T20" fmla="*/ 86702 w 104"/>
                    <a:gd name="T21" fmla="*/ 0 h 144"/>
                    <a:gd name="T22" fmla="*/ 121383 w 104"/>
                    <a:gd name="T23" fmla="*/ 29457 h 144"/>
                    <a:gd name="T24" fmla="*/ 156063 w 104"/>
                    <a:gd name="T25" fmla="*/ 29457 h 144"/>
                    <a:gd name="T26" fmla="*/ 208085 w 104"/>
                    <a:gd name="T27" fmla="*/ 14729 h 144"/>
                    <a:gd name="T28" fmla="*/ 225425 w 104"/>
                    <a:gd name="T29" fmla="*/ 14729 h 144"/>
                    <a:gd name="T30" fmla="*/ 208085 w 104"/>
                    <a:gd name="T31" fmla="*/ 58914 h 144"/>
                    <a:gd name="T32" fmla="*/ 208085 w 104"/>
                    <a:gd name="T33" fmla="*/ 147285 h 144"/>
                    <a:gd name="T34" fmla="*/ 225425 w 104"/>
                    <a:gd name="T35" fmla="*/ 176742 h 144"/>
                    <a:gd name="T36" fmla="*/ 190744 w 104"/>
                    <a:gd name="T37" fmla="*/ 206199 h 144"/>
                    <a:gd name="T38" fmla="*/ 190744 w 104"/>
                    <a:gd name="T39" fmla="*/ 191470 h 144"/>
                    <a:gd name="T40" fmla="*/ 190744 w 104"/>
                    <a:gd name="T41" fmla="*/ 220927 h 144"/>
                    <a:gd name="T42" fmla="*/ 156063 w 104"/>
                    <a:gd name="T43" fmla="*/ 265113 h 144"/>
                    <a:gd name="T44" fmla="*/ 121383 w 104"/>
                    <a:gd name="T45" fmla="*/ 235656 h 14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04"/>
                    <a:gd name="T70" fmla="*/ 0 h 144"/>
                    <a:gd name="T71" fmla="*/ 104 w 104"/>
                    <a:gd name="T72" fmla="*/ 144 h 14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04" h="144">
                      <a:moveTo>
                        <a:pt x="56" y="128"/>
                      </a:moveTo>
                      <a:lnTo>
                        <a:pt x="48" y="112"/>
                      </a:lnTo>
                      <a:lnTo>
                        <a:pt x="8" y="88"/>
                      </a:lnTo>
                      <a:lnTo>
                        <a:pt x="0" y="88"/>
                      </a:lnTo>
                      <a:lnTo>
                        <a:pt x="0" y="64"/>
                      </a:lnTo>
                      <a:lnTo>
                        <a:pt x="16" y="40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24" y="0"/>
                      </a:lnTo>
                      <a:lnTo>
                        <a:pt x="40" y="0"/>
                      </a:lnTo>
                      <a:lnTo>
                        <a:pt x="56" y="16"/>
                      </a:lnTo>
                      <a:lnTo>
                        <a:pt x="72" y="16"/>
                      </a:lnTo>
                      <a:lnTo>
                        <a:pt x="96" y="8"/>
                      </a:lnTo>
                      <a:lnTo>
                        <a:pt x="104" y="8"/>
                      </a:lnTo>
                      <a:lnTo>
                        <a:pt x="96" y="32"/>
                      </a:lnTo>
                      <a:lnTo>
                        <a:pt x="96" y="80"/>
                      </a:lnTo>
                      <a:lnTo>
                        <a:pt x="104" y="96"/>
                      </a:lnTo>
                      <a:lnTo>
                        <a:pt x="88" y="112"/>
                      </a:lnTo>
                      <a:lnTo>
                        <a:pt x="88" y="104"/>
                      </a:lnTo>
                      <a:lnTo>
                        <a:pt x="88" y="120"/>
                      </a:lnTo>
                      <a:lnTo>
                        <a:pt x="72" y="144"/>
                      </a:lnTo>
                      <a:lnTo>
                        <a:pt x="56" y="12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 79"/>
                <p:cNvSpPr>
                  <a:spLocks/>
                </p:cNvSpPr>
                <p:nvPr/>
              </p:nvSpPr>
              <p:spPr bwMode="auto">
                <a:xfrm>
                  <a:off x="5627688" y="4722813"/>
                  <a:ext cx="311150" cy="295275"/>
                </a:xfrm>
                <a:custGeom>
                  <a:avLst/>
                  <a:gdLst>
                    <a:gd name="T0" fmla="*/ 17286 w 144"/>
                    <a:gd name="T1" fmla="*/ 0 h 160"/>
                    <a:gd name="T2" fmla="*/ 34572 w 144"/>
                    <a:gd name="T3" fmla="*/ 14764 h 160"/>
                    <a:gd name="T4" fmla="*/ 34572 w 144"/>
                    <a:gd name="T5" fmla="*/ 29528 h 160"/>
                    <a:gd name="T6" fmla="*/ 34572 w 144"/>
                    <a:gd name="T7" fmla="*/ 59055 h 160"/>
                    <a:gd name="T8" fmla="*/ 0 w 144"/>
                    <a:gd name="T9" fmla="*/ 88582 h 160"/>
                    <a:gd name="T10" fmla="*/ 0 w 144"/>
                    <a:gd name="T11" fmla="*/ 147638 h 160"/>
                    <a:gd name="T12" fmla="*/ 34572 w 144"/>
                    <a:gd name="T13" fmla="*/ 191929 h 160"/>
                    <a:gd name="T14" fmla="*/ 34572 w 144"/>
                    <a:gd name="T15" fmla="*/ 206692 h 160"/>
                    <a:gd name="T16" fmla="*/ 51858 w 144"/>
                    <a:gd name="T17" fmla="*/ 206692 h 160"/>
                    <a:gd name="T18" fmla="*/ 103717 w 144"/>
                    <a:gd name="T19" fmla="*/ 236220 h 160"/>
                    <a:gd name="T20" fmla="*/ 121003 w 144"/>
                    <a:gd name="T21" fmla="*/ 236220 h 160"/>
                    <a:gd name="T22" fmla="*/ 138289 w 144"/>
                    <a:gd name="T23" fmla="*/ 250984 h 160"/>
                    <a:gd name="T24" fmla="*/ 155575 w 144"/>
                    <a:gd name="T25" fmla="*/ 295275 h 160"/>
                    <a:gd name="T26" fmla="*/ 190147 w 144"/>
                    <a:gd name="T27" fmla="*/ 295275 h 160"/>
                    <a:gd name="T28" fmla="*/ 276578 w 144"/>
                    <a:gd name="T29" fmla="*/ 280511 h 160"/>
                    <a:gd name="T30" fmla="*/ 311150 w 144"/>
                    <a:gd name="T31" fmla="*/ 265748 h 160"/>
                    <a:gd name="T32" fmla="*/ 293864 w 144"/>
                    <a:gd name="T33" fmla="*/ 250984 h 160"/>
                    <a:gd name="T34" fmla="*/ 276578 w 144"/>
                    <a:gd name="T35" fmla="*/ 221456 h 160"/>
                    <a:gd name="T36" fmla="*/ 293864 w 144"/>
                    <a:gd name="T37" fmla="*/ 162401 h 160"/>
                    <a:gd name="T38" fmla="*/ 259292 w 144"/>
                    <a:gd name="T39" fmla="*/ 132874 h 160"/>
                    <a:gd name="T40" fmla="*/ 276578 w 144"/>
                    <a:gd name="T41" fmla="*/ 103346 h 160"/>
                    <a:gd name="T42" fmla="*/ 242006 w 144"/>
                    <a:gd name="T43" fmla="*/ 73819 h 160"/>
                    <a:gd name="T44" fmla="*/ 224719 w 144"/>
                    <a:gd name="T45" fmla="*/ 44291 h 160"/>
                    <a:gd name="T46" fmla="*/ 138289 w 144"/>
                    <a:gd name="T47" fmla="*/ 0 h 160"/>
                    <a:gd name="T48" fmla="*/ 121003 w 144"/>
                    <a:gd name="T49" fmla="*/ 0 h 160"/>
                    <a:gd name="T50" fmla="*/ 69144 w 144"/>
                    <a:gd name="T51" fmla="*/ 0 h 160"/>
                    <a:gd name="T52" fmla="*/ 17286 w 144"/>
                    <a:gd name="T53" fmla="*/ 0 h 16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44"/>
                    <a:gd name="T82" fmla="*/ 0 h 160"/>
                    <a:gd name="T83" fmla="*/ 144 w 144"/>
                    <a:gd name="T84" fmla="*/ 160 h 16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44" h="160">
                      <a:moveTo>
                        <a:pt x="8" y="0"/>
                      </a:move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16" y="32"/>
                      </a:lnTo>
                      <a:lnTo>
                        <a:pt x="0" y="48"/>
                      </a:lnTo>
                      <a:lnTo>
                        <a:pt x="0" y="80"/>
                      </a:lnTo>
                      <a:lnTo>
                        <a:pt x="16" y="104"/>
                      </a:lnTo>
                      <a:lnTo>
                        <a:pt x="16" y="112"/>
                      </a:lnTo>
                      <a:lnTo>
                        <a:pt x="24" y="112"/>
                      </a:lnTo>
                      <a:lnTo>
                        <a:pt x="48" y="128"/>
                      </a:lnTo>
                      <a:lnTo>
                        <a:pt x="56" y="128"/>
                      </a:lnTo>
                      <a:lnTo>
                        <a:pt x="64" y="136"/>
                      </a:lnTo>
                      <a:lnTo>
                        <a:pt x="72" y="160"/>
                      </a:lnTo>
                      <a:lnTo>
                        <a:pt x="88" y="160"/>
                      </a:lnTo>
                      <a:lnTo>
                        <a:pt x="128" y="152"/>
                      </a:lnTo>
                      <a:lnTo>
                        <a:pt x="144" y="144"/>
                      </a:lnTo>
                      <a:lnTo>
                        <a:pt x="136" y="136"/>
                      </a:lnTo>
                      <a:lnTo>
                        <a:pt x="128" y="120"/>
                      </a:lnTo>
                      <a:lnTo>
                        <a:pt x="136" y="88"/>
                      </a:lnTo>
                      <a:lnTo>
                        <a:pt x="120" y="72"/>
                      </a:lnTo>
                      <a:lnTo>
                        <a:pt x="128" y="56"/>
                      </a:lnTo>
                      <a:lnTo>
                        <a:pt x="112" y="40"/>
                      </a:lnTo>
                      <a:lnTo>
                        <a:pt x="104" y="24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 80"/>
                <p:cNvSpPr>
                  <a:spLocks/>
                </p:cNvSpPr>
                <p:nvPr/>
              </p:nvSpPr>
              <p:spPr bwMode="auto">
                <a:xfrm>
                  <a:off x="5402263" y="4914901"/>
                  <a:ext cx="346075" cy="279400"/>
                </a:xfrm>
                <a:custGeom>
                  <a:avLst/>
                  <a:gdLst>
                    <a:gd name="T0" fmla="*/ 207645 w 160"/>
                    <a:gd name="T1" fmla="*/ 220579 h 152"/>
                    <a:gd name="T2" fmla="*/ 190341 w 160"/>
                    <a:gd name="T3" fmla="*/ 235284 h 152"/>
                    <a:gd name="T4" fmla="*/ 138430 w 160"/>
                    <a:gd name="T5" fmla="*/ 279400 h 152"/>
                    <a:gd name="T6" fmla="*/ 86519 w 160"/>
                    <a:gd name="T7" fmla="*/ 279400 h 152"/>
                    <a:gd name="T8" fmla="*/ 51911 w 160"/>
                    <a:gd name="T9" fmla="*/ 264695 h 152"/>
                    <a:gd name="T10" fmla="*/ 34608 w 160"/>
                    <a:gd name="T11" fmla="*/ 264695 h 152"/>
                    <a:gd name="T12" fmla="*/ 0 w 160"/>
                    <a:gd name="T13" fmla="*/ 235284 h 152"/>
                    <a:gd name="T14" fmla="*/ 0 w 160"/>
                    <a:gd name="T15" fmla="*/ 147053 h 152"/>
                    <a:gd name="T16" fmla="*/ 69215 w 160"/>
                    <a:gd name="T17" fmla="*/ 132347 h 152"/>
                    <a:gd name="T18" fmla="*/ 51911 w 160"/>
                    <a:gd name="T19" fmla="*/ 132347 h 152"/>
                    <a:gd name="T20" fmla="*/ 69215 w 160"/>
                    <a:gd name="T21" fmla="*/ 73526 h 152"/>
                    <a:gd name="T22" fmla="*/ 121126 w 160"/>
                    <a:gd name="T23" fmla="*/ 102937 h 152"/>
                    <a:gd name="T24" fmla="*/ 138430 w 160"/>
                    <a:gd name="T25" fmla="*/ 102937 h 152"/>
                    <a:gd name="T26" fmla="*/ 190341 w 160"/>
                    <a:gd name="T27" fmla="*/ 132347 h 152"/>
                    <a:gd name="T28" fmla="*/ 224949 w 160"/>
                    <a:gd name="T29" fmla="*/ 147053 h 152"/>
                    <a:gd name="T30" fmla="*/ 224949 w 160"/>
                    <a:gd name="T31" fmla="*/ 117642 h 152"/>
                    <a:gd name="T32" fmla="*/ 207645 w 160"/>
                    <a:gd name="T33" fmla="*/ 117642 h 152"/>
                    <a:gd name="T34" fmla="*/ 190341 w 160"/>
                    <a:gd name="T35" fmla="*/ 102937 h 152"/>
                    <a:gd name="T36" fmla="*/ 207645 w 160"/>
                    <a:gd name="T37" fmla="*/ 29411 h 152"/>
                    <a:gd name="T38" fmla="*/ 207645 w 160"/>
                    <a:gd name="T39" fmla="*/ 14705 h 152"/>
                    <a:gd name="T40" fmla="*/ 242252 w 160"/>
                    <a:gd name="T41" fmla="*/ 0 h 152"/>
                    <a:gd name="T42" fmla="*/ 259556 w 160"/>
                    <a:gd name="T43" fmla="*/ 0 h 152"/>
                    <a:gd name="T44" fmla="*/ 259556 w 160"/>
                    <a:gd name="T45" fmla="*/ 14705 h 152"/>
                    <a:gd name="T46" fmla="*/ 276860 w 160"/>
                    <a:gd name="T47" fmla="*/ 14705 h 152"/>
                    <a:gd name="T48" fmla="*/ 328771 w 160"/>
                    <a:gd name="T49" fmla="*/ 44116 h 152"/>
                    <a:gd name="T50" fmla="*/ 346075 w 160"/>
                    <a:gd name="T51" fmla="*/ 73526 h 152"/>
                    <a:gd name="T52" fmla="*/ 328771 w 160"/>
                    <a:gd name="T53" fmla="*/ 102937 h 152"/>
                    <a:gd name="T54" fmla="*/ 328771 w 160"/>
                    <a:gd name="T55" fmla="*/ 117642 h 152"/>
                    <a:gd name="T56" fmla="*/ 311468 w 160"/>
                    <a:gd name="T57" fmla="*/ 161758 h 152"/>
                    <a:gd name="T58" fmla="*/ 328771 w 160"/>
                    <a:gd name="T59" fmla="*/ 161758 h 152"/>
                    <a:gd name="T60" fmla="*/ 242252 w 160"/>
                    <a:gd name="T61" fmla="*/ 191168 h 152"/>
                    <a:gd name="T62" fmla="*/ 242252 w 160"/>
                    <a:gd name="T63" fmla="*/ 205874 h 152"/>
                    <a:gd name="T64" fmla="*/ 207645 w 160"/>
                    <a:gd name="T65" fmla="*/ 220579 h 15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60"/>
                    <a:gd name="T100" fmla="*/ 0 h 152"/>
                    <a:gd name="T101" fmla="*/ 160 w 160"/>
                    <a:gd name="T102" fmla="*/ 152 h 15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60" h="152">
                      <a:moveTo>
                        <a:pt x="96" y="120"/>
                      </a:moveTo>
                      <a:lnTo>
                        <a:pt x="88" y="128"/>
                      </a:lnTo>
                      <a:lnTo>
                        <a:pt x="64" y="152"/>
                      </a:lnTo>
                      <a:lnTo>
                        <a:pt x="40" y="152"/>
                      </a:lnTo>
                      <a:lnTo>
                        <a:pt x="24" y="144"/>
                      </a:lnTo>
                      <a:lnTo>
                        <a:pt x="16" y="144"/>
                      </a:lnTo>
                      <a:lnTo>
                        <a:pt x="0" y="128"/>
                      </a:lnTo>
                      <a:lnTo>
                        <a:pt x="0" y="80"/>
                      </a:lnTo>
                      <a:lnTo>
                        <a:pt x="32" y="72"/>
                      </a:lnTo>
                      <a:lnTo>
                        <a:pt x="24" y="72"/>
                      </a:lnTo>
                      <a:lnTo>
                        <a:pt x="32" y="40"/>
                      </a:lnTo>
                      <a:lnTo>
                        <a:pt x="56" y="56"/>
                      </a:lnTo>
                      <a:lnTo>
                        <a:pt x="64" y="56"/>
                      </a:lnTo>
                      <a:lnTo>
                        <a:pt x="88" y="72"/>
                      </a:lnTo>
                      <a:lnTo>
                        <a:pt x="104" y="80"/>
                      </a:lnTo>
                      <a:lnTo>
                        <a:pt x="104" y="64"/>
                      </a:lnTo>
                      <a:lnTo>
                        <a:pt x="96" y="64"/>
                      </a:lnTo>
                      <a:lnTo>
                        <a:pt x="88" y="56"/>
                      </a:lnTo>
                      <a:lnTo>
                        <a:pt x="96" y="16"/>
                      </a:lnTo>
                      <a:lnTo>
                        <a:pt x="96" y="8"/>
                      </a:lnTo>
                      <a:lnTo>
                        <a:pt x="112" y="0"/>
                      </a:lnTo>
                      <a:lnTo>
                        <a:pt x="120" y="0"/>
                      </a:lnTo>
                      <a:lnTo>
                        <a:pt x="120" y="8"/>
                      </a:lnTo>
                      <a:lnTo>
                        <a:pt x="128" y="8"/>
                      </a:lnTo>
                      <a:lnTo>
                        <a:pt x="152" y="24"/>
                      </a:lnTo>
                      <a:lnTo>
                        <a:pt x="160" y="40"/>
                      </a:lnTo>
                      <a:lnTo>
                        <a:pt x="152" y="56"/>
                      </a:lnTo>
                      <a:lnTo>
                        <a:pt x="152" y="64"/>
                      </a:lnTo>
                      <a:lnTo>
                        <a:pt x="144" y="88"/>
                      </a:lnTo>
                      <a:lnTo>
                        <a:pt x="152" y="88"/>
                      </a:lnTo>
                      <a:lnTo>
                        <a:pt x="112" y="104"/>
                      </a:lnTo>
                      <a:lnTo>
                        <a:pt x="112" y="112"/>
                      </a:lnTo>
                      <a:lnTo>
                        <a:pt x="96" y="12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 81"/>
                <p:cNvSpPr>
                  <a:spLocks/>
                </p:cNvSpPr>
                <p:nvPr/>
              </p:nvSpPr>
              <p:spPr bwMode="auto">
                <a:xfrm>
                  <a:off x="5645151" y="4987926"/>
                  <a:ext cx="293688" cy="442913"/>
                </a:xfrm>
                <a:custGeom>
                  <a:avLst/>
                  <a:gdLst>
                    <a:gd name="T0" fmla="*/ 34552 w 136"/>
                    <a:gd name="T1" fmla="*/ 442913 h 240"/>
                    <a:gd name="T2" fmla="*/ 51827 w 136"/>
                    <a:gd name="T3" fmla="*/ 442913 h 240"/>
                    <a:gd name="T4" fmla="*/ 51827 w 136"/>
                    <a:gd name="T5" fmla="*/ 428149 h 240"/>
                    <a:gd name="T6" fmla="*/ 51827 w 136"/>
                    <a:gd name="T7" fmla="*/ 413385 h 240"/>
                    <a:gd name="T8" fmla="*/ 120930 w 136"/>
                    <a:gd name="T9" fmla="*/ 383858 h 240"/>
                    <a:gd name="T10" fmla="*/ 138206 w 136"/>
                    <a:gd name="T11" fmla="*/ 324803 h 240"/>
                    <a:gd name="T12" fmla="*/ 120930 w 136"/>
                    <a:gd name="T13" fmla="*/ 280512 h 240"/>
                    <a:gd name="T14" fmla="*/ 120930 w 136"/>
                    <a:gd name="T15" fmla="*/ 265748 h 240"/>
                    <a:gd name="T16" fmla="*/ 190033 w 136"/>
                    <a:gd name="T17" fmla="*/ 191929 h 240"/>
                    <a:gd name="T18" fmla="*/ 241861 w 136"/>
                    <a:gd name="T19" fmla="*/ 177165 h 240"/>
                    <a:gd name="T20" fmla="*/ 293688 w 136"/>
                    <a:gd name="T21" fmla="*/ 132874 h 240"/>
                    <a:gd name="T22" fmla="*/ 293688 w 136"/>
                    <a:gd name="T23" fmla="*/ 0 h 240"/>
                    <a:gd name="T24" fmla="*/ 259136 w 136"/>
                    <a:gd name="T25" fmla="*/ 14764 h 240"/>
                    <a:gd name="T26" fmla="*/ 172758 w 136"/>
                    <a:gd name="T27" fmla="*/ 29528 h 240"/>
                    <a:gd name="T28" fmla="*/ 138206 w 136"/>
                    <a:gd name="T29" fmla="*/ 29528 h 240"/>
                    <a:gd name="T30" fmla="*/ 120930 w 136"/>
                    <a:gd name="T31" fmla="*/ 44291 h 240"/>
                    <a:gd name="T32" fmla="*/ 120930 w 136"/>
                    <a:gd name="T33" fmla="*/ 73819 h 240"/>
                    <a:gd name="T34" fmla="*/ 155482 w 136"/>
                    <a:gd name="T35" fmla="*/ 118110 h 240"/>
                    <a:gd name="T36" fmla="*/ 155482 w 136"/>
                    <a:gd name="T37" fmla="*/ 147638 h 240"/>
                    <a:gd name="T38" fmla="*/ 138206 w 136"/>
                    <a:gd name="T39" fmla="*/ 177165 h 240"/>
                    <a:gd name="T40" fmla="*/ 103655 w 136"/>
                    <a:gd name="T41" fmla="*/ 147638 h 240"/>
                    <a:gd name="T42" fmla="*/ 120930 w 136"/>
                    <a:gd name="T43" fmla="*/ 103346 h 240"/>
                    <a:gd name="T44" fmla="*/ 86379 w 136"/>
                    <a:gd name="T45" fmla="*/ 103346 h 240"/>
                    <a:gd name="T46" fmla="*/ 86379 w 136"/>
                    <a:gd name="T47" fmla="*/ 88583 h 240"/>
                    <a:gd name="T48" fmla="*/ 0 w 136"/>
                    <a:gd name="T49" fmla="*/ 118110 h 240"/>
                    <a:gd name="T50" fmla="*/ 0 w 136"/>
                    <a:gd name="T51" fmla="*/ 132874 h 240"/>
                    <a:gd name="T52" fmla="*/ 0 w 136"/>
                    <a:gd name="T53" fmla="*/ 147638 h 240"/>
                    <a:gd name="T54" fmla="*/ 17276 w 136"/>
                    <a:gd name="T55" fmla="*/ 147638 h 240"/>
                    <a:gd name="T56" fmla="*/ 69103 w 136"/>
                    <a:gd name="T57" fmla="*/ 162401 h 240"/>
                    <a:gd name="T58" fmla="*/ 69103 w 136"/>
                    <a:gd name="T59" fmla="*/ 191929 h 240"/>
                    <a:gd name="T60" fmla="*/ 69103 w 136"/>
                    <a:gd name="T61" fmla="*/ 265748 h 240"/>
                    <a:gd name="T62" fmla="*/ 17276 w 136"/>
                    <a:gd name="T63" fmla="*/ 339567 h 240"/>
                    <a:gd name="T64" fmla="*/ 34552 w 136"/>
                    <a:gd name="T65" fmla="*/ 428149 h 240"/>
                    <a:gd name="T66" fmla="*/ 34552 w 136"/>
                    <a:gd name="T67" fmla="*/ 442913 h 24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36"/>
                    <a:gd name="T103" fmla="*/ 0 h 240"/>
                    <a:gd name="T104" fmla="*/ 136 w 136"/>
                    <a:gd name="T105" fmla="*/ 240 h 24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36" h="240">
                      <a:moveTo>
                        <a:pt x="16" y="240"/>
                      </a:moveTo>
                      <a:lnTo>
                        <a:pt x="24" y="240"/>
                      </a:lnTo>
                      <a:lnTo>
                        <a:pt x="24" y="232"/>
                      </a:lnTo>
                      <a:lnTo>
                        <a:pt x="24" y="224"/>
                      </a:lnTo>
                      <a:lnTo>
                        <a:pt x="56" y="208"/>
                      </a:lnTo>
                      <a:lnTo>
                        <a:pt x="64" y="176"/>
                      </a:lnTo>
                      <a:lnTo>
                        <a:pt x="56" y="152"/>
                      </a:lnTo>
                      <a:lnTo>
                        <a:pt x="56" y="144"/>
                      </a:lnTo>
                      <a:lnTo>
                        <a:pt x="88" y="104"/>
                      </a:lnTo>
                      <a:lnTo>
                        <a:pt x="112" y="96"/>
                      </a:lnTo>
                      <a:lnTo>
                        <a:pt x="136" y="72"/>
                      </a:lnTo>
                      <a:lnTo>
                        <a:pt x="136" y="0"/>
                      </a:lnTo>
                      <a:lnTo>
                        <a:pt x="120" y="8"/>
                      </a:lnTo>
                      <a:lnTo>
                        <a:pt x="80" y="16"/>
                      </a:lnTo>
                      <a:lnTo>
                        <a:pt x="64" y="16"/>
                      </a:lnTo>
                      <a:lnTo>
                        <a:pt x="56" y="24"/>
                      </a:lnTo>
                      <a:lnTo>
                        <a:pt x="56" y="40"/>
                      </a:lnTo>
                      <a:lnTo>
                        <a:pt x="72" y="64"/>
                      </a:lnTo>
                      <a:lnTo>
                        <a:pt x="72" y="80"/>
                      </a:lnTo>
                      <a:lnTo>
                        <a:pt x="64" y="96"/>
                      </a:lnTo>
                      <a:lnTo>
                        <a:pt x="48" y="80"/>
                      </a:lnTo>
                      <a:lnTo>
                        <a:pt x="56" y="56"/>
                      </a:lnTo>
                      <a:lnTo>
                        <a:pt x="40" y="56"/>
                      </a:lnTo>
                      <a:lnTo>
                        <a:pt x="40" y="48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0" y="80"/>
                      </a:lnTo>
                      <a:lnTo>
                        <a:pt x="8" y="80"/>
                      </a:lnTo>
                      <a:lnTo>
                        <a:pt x="32" y="88"/>
                      </a:lnTo>
                      <a:lnTo>
                        <a:pt x="32" y="104"/>
                      </a:lnTo>
                      <a:lnTo>
                        <a:pt x="32" y="144"/>
                      </a:lnTo>
                      <a:lnTo>
                        <a:pt x="8" y="184"/>
                      </a:lnTo>
                      <a:lnTo>
                        <a:pt x="16" y="232"/>
                      </a:lnTo>
                      <a:lnTo>
                        <a:pt x="16" y="2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 82"/>
                <p:cNvSpPr>
                  <a:spLocks/>
                </p:cNvSpPr>
                <p:nvPr/>
              </p:nvSpPr>
              <p:spPr bwMode="auto">
                <a:xfrm>
                  <a:off x="5713413" y="4959351"/>
                  <a:ext cx="87313" cy="206375"/>
                </a:xfrm>
                <a:custGeom>
                  <a:avLst/>
                  <a:gdLst>
                    <a:gd name="T0" fmla="*/ 17463 w 40"/>
                    <a:gd name="T1" fmla="*/ 0 h 112"/>
                    <a:gd name="T2" fmla="*/ 34925 w 40"/>
                    <a:gd name="T3" fmla="*/ 29482 h 112"/>
                    <a:gd name="T4" fmla="*/ 17463 w 40"/>
                    <a:gd name="T5" fmla="*/ 58964 h 112"/>
                    <a:gd name="T6" fmla="*/ 17463 w 40"/>
                    <a:gd name="T7" fmla="*/ 73705 h 112"/>
                    <a:gd name="T8" fmla="*/ 0 w 40"/>
                    <a:gd name="T9" fmla="*/ 117929 h 112"/>
                    <a:gd name="T10" fmla="*/ 17463 w 40"/>
                    <a:gd name="T11" fmla="*/ 117929 h 112"/>
                    <a:gd name="T12" fmla="*/ 17463 w 40"/>
                    <a:gd name="T13" fmla="*/ 132670 h 112"/>
                    <a:gd name="T14" fmla="*/ 52388 w 40"/>
                    <a:gd name="T15" fmla="*/ 132670 h 112"/>
                    <a:gd name="T16" fmla="*/ 34925 w 40"/>
                    <a:gd name="T17" fmla="*/ 176893 h 112"/>
                    <a:gd name="T18" fmla="*/ 69850 w 40"/>
                    <a:gd name="T19" fmla="*/ 206375 h 112"/>
                    <a:gd name="T20" fmla="*/ 87313 w 40"/>
                    <a:gd name="T21" fmla="*/ 176893 h 112"/>
                    <a:gd name="T22" fmla="*/ 87313 w 40"/>
                    <a:gd name="T23" fmla="*/ 147411 h 112"/>
                    <a:gd name="T24" fmla="*/ 52388 w 40"/>
                    <a:gd name="T25" fmla="*/ 103188 h 112"/>
                    <a:gd name="T26" fmla="*/ 52388 w 40"/>
                    <a:gd name="T27" fmla="*/ 73705 h 112"/>
                    <a:gd name="T28" fmla="*/ 69850 w 40"/>
                    <a:gd name="T29" fmla="*/ 58964 h 112"/>
                    <a:gd name="T30" fmla="*/ 52388 w 40"/>
                    <a:gd name="T31" fmla="*/ 14741 h 112"/>
                    <a:gd name="T32" fmla="*/ 34925 w 40"/>
                    <a:gd name="T33" fmla="*/ 0 h 112"/>
                    <a:gd name="T34" fmla="*/ 17463 w 40"/>
                    <a:gd name="T35" fmla="*/ 0 h 11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0"/>
                    <a:gd name="T55" fmla="*/ 0 h 112"/>
                    <a:gd name="T56" fmla="*/ 40 w 40"/>
                    <a:gd name="T57" fmla="*/ 112 h 11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0" h="112">
                      <a:moveTo>
                        <a:pt x="8" y="0"/>
                      </a:moveTo>
                      <a:lnTo>
                        <a:pt x="16" y="16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8" y="72"/>
                      </a:lnTo>
                      <a:lnTo>
                        <a:pt x="24" y="72"/>
                      </a:lnTo>
                      <a:lnTo>
                        <a:pt x="16" y="96"/>
                      </a:lnTo>
                      <a:lnTo>
                        <a:pt x="32" y="112"/>
                      </a:lnTo>
                      <a:lnTo>
                        <a:pt x="40" y="96"/>
                      </a:lnTo>
                      <a:lnTo>
                        <a:pt x="40" y="80"/>
                      </a:lnTo>
                      <a:lnTo>
                        <a:pt x="24" y="56"/>
                      </a:lnTo>
                      <a:lnTo>
                        <a:pt x="24" y="40"/>
                      </a:lnTo>
                      <a:lnTo>
                        <a:pt x="32" y="32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" name="Freeform 83"/>
                <p:cNvSpPr>
                  <a:spLocks/>
                </p:cNvSpPr>
                <p:nvPr/>
              </p:nvSpPr>
              <p:spPr bwMode="auto">
                <a:xfrm>
                  <a:off x="5489576" y="5121276"/>
                  <a:ext cx="223838" cy="206375"/>
                </a:xfrm>
                <a:custGeom>
                  <a:avLst/>
                  <a:gdLst>
                    <a:gd name="T0" fmla="*/ 120528 w 104"/>
                    <a:gd name="T1" fmla="*/ 191634 h 112"/>
                    <a:gd name="T2" fmla="*/ 86092 w 104"/>
                    <a:gd name="T3" fmla="*/ 176893 h 112"/>
                    <a:gd name="T4" fmla="*/ 68873 w 104"/>
                    <a:gd name="T5" fmla="*/ 147411 h 112"/>
                    <a:gd name="T6" fmla="*/ 34437 w 104"/>
                    <a:gd name="T7" fmla="*/ 117929 h 112"/>
                    <a:gd name="T8" fmla="*/ 0 w 104"/>
                    <a:gd name="T9" fmla="*/ 73705 h 112"/>
                    <a:gd name="T10" fmla="*/ 51655 w 104"/>
                    <a:gd name="T11" fmla="*/ 73705 h 112"/>
                    <a:gd name="T12" fmla="*/ 103310 w 104"/>
                    <a:gd name="T13" fmla="*/ 29482 h 112"/>
                    <a:gd name="T14" fmla="*/ 120528 w 104"/>
                    <a:gd name="T15" fmla="*/ 14741 h 112"/>
                    <a:gd name="T16" fmla="*/ 154965 w 104"/>
                    <a:gd name="T17" fmla="*/ 0 h 112"/>
                    <a:gd name="T18" fmla="*/ 154965 w 104"/>
                    <a:gd name="T19" fmla="*/ 14741 h 112"/>
                    <a:gd name="T20" fmla="*/ 172183 w 104"/>
                    <a:gd name="T21" fmla="*/ 14741 h 112"/>
                    <a:gd name="T22" fmla="*/ 223838 w 104"/>
                    <a:gd name="T23" fmla="*/ 29482 h 112"/>
                    <a:gd name="T24" fmla="*/ 223838 w 104"/>
                    <a:gd name="T25" fmla="*/ 58964 h 112"/>
                    <a:gd name="T26" fmla="*/ 223838 w 104"/>
                    <a:gd name="T27" fmla="*/ 132670 h 112"/>
                    <a:gd name="T28" fmla="*/ 172183 w 104"/>
                    <a:gd name="T29" fmla="*/ 206375 h 112"/>
                    <a:gd name="T30" fmla="*/ 154965 w 104"/>
                    <a:gd name="T31" fmla="*/ 191634 h 112"/>
                    <a:gd name="T32" fmla="*/ 120528 w 104"/>
                    <a:gd name="T33" fmla="*/ 191634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4"/>
                    <a:gd name="T52" fmla="*/ 0 h 112"/>
                    <a:gd name="T53" fmla="*/ 104 w 10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4" h="112">
                      <a:moveTo>
                        <a:pt x="56" y="104"/>
                      </a:moveTo>
                      <a:lnTo>
                        <a:pt x="40" y="96"/>
                      </a:lnTo>
                      <a:lnTo>
                        <a:pt x="32" y="80"/>
                      </a:lnTo>
                      <a:lnTo>
                        <a:pt x="16" y="64"/>
                      </a:lnTo>
                      <a:lnTo>
                        <a:pt x="0" y="40"/>
                      </a:lnTo>
                      <a:lnTo>
                        <a:pt x="24" y="40"/>
                      </a:lnTo>
                      <a:lnTo>
                        <a:pt x="48" y="16"/>
                      </a:lnTo>
                      <a:lnTo>
                        <a:pt x="56" y="8"/>
                      </a:lnTo>
                      <a:lnTo>
                        <a:pt x="72" y="0"/>
                      </a:lnTo>
                      <a:lnTo>
                        <a:pt x="72" y="8"/>
                      </a:lnTo>
                      <a:lnTo>
                        <a:pt x="80" y="8"/>
                      </a:lnTo>
                      <a:lnTo>
                        <a:pt x="104" y="16"/>
                      </a:lnTo>
                      <a:lnTo>
                        <a:pt x="104" y="32"/>
                      </a:lnTo>
                      <a:lnTo>
                        <a:pt x="104" y="72"/>
                      </a:lnTo>
                      <a:lnTo>
                        <a:pt x="80" y="112"/>
                      </a:lnTo>
                      <a:lnTo>
                        <a:pt x="72" y="104"/>
                      </a:lnTo>
                      <a:lnTo>
                        <a:pt x="56" y="10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" name="Freeform 84"/>
                <p:cNvSpPr>
                  <a:spLocks/>
                </p:cNvSpPr>
                <p:nvPr/>
              </p:nvSpPr>
              <p:spPr bwMode="auto">
                <a:xfrm>
                  <a:off x="5246688" y="5313363"/>
                  <a:ext cx="449263" cy="354013"/>
                </a:xfrm>
                <a:custGeom>
                  <a:avLst/>
                  <a:gdLst>
                    <a:gd name="T0" fmla="*/ 362866 w 208"/>
                    <a:gd name="T1" fmla="*/ 0 h 192"/>
                    <a:gd name="T2" fmla="*/ 397425 w 208"/>
                    <a:gd name="T3" fmla="*/ 0 h 192"/>
                    <a:gd name="T4" fmla="*/ 414704 w 208"/>
                    <a:gd name="T5" fmla="*/ 14751 h 192"/>
                    <a:gd name="T6" fmla="*/ 431984 w 208"/>
                    <a:gd name="T7" fmla="*/ 103254 h 192"/>
                    <a:gd name="T8" fmla="*/ 414704 w 208"/>
                    <a:gd name="T9" fmla="*/ 103254 h 192"/>
                    <a:gd name="T10" fmla="*/ 397425 w 208"/>
                    <a:gd name="T11" fmla="*/ 132755 h 192"/>
                    <a:gd name="T12" fmla="*/ 414704 w 208"/>
                    <a:gd name="T13" fmla="*/ 132755 h 192"/>
                    <a:gd name="T14" fmla="*/ 431984 w 208"/>
                    <a:gd name="T15" fmla="*/ 118004 h 192"/>
                    <a:gd name="T16" fmla="*/ 449263 w 208"/>
                    <a:gd name="T17" fmla="*/ 118004 h 192"/>
                    <a:gd name="T18" fmla="*/ 449263 w 208"/>
                    <a:gd name="T19" fmla="*/ 132755 h 192"/>
                    <a:gd name="T20" fmla="*/ 431984 w 208"/>
                    <a:gd name="T21" fmla="*/ 177007 h 192"/>
                    <a:gd name="T22" fmla="*/ 414704 w 208"/>
                    <a:gd name="T23" fmla="*/ 191757 h 192"/>
                    <a:gd name="T24" fmla="*/ 380146 w 208"/>
                    <a:gd name="T25" fmla="*/ 236009 h 192"/>
                    <a:gd name="T26" fmla="*/ 328308 w 208"/>
                    <a:gd name="T27" fmla="*/ 295011 h 192"/>
                    <a:gd name="T28" fmla="*/ 276470 w 208"/>
                    <a:gd name="T29" fmla="*/ 324512 h 192"/>
                    <a:gd name="T30" fmla="*/ 224632 w 208"/>
                    <a:gd name="T31" fmla="*/ 339262 h 192"/>
                    <a:gd name="T32" fmla="*/ 155514 w 208"/>
                    <a:gd name="T33" fmla="*/ 324512 h 192"/>
                    <a:gd name="T34" fmla="*/ 86397 w 208"/>
                    <a:gd name="T35" fmla="*/ 354013 h 192"/>
                    <a:gd name="T36" fmla="*/ 69117 w 208"/>
                    <a:gd name="T37" fmla="*/ 354013 h 192"/>
                    <a:gd name="T38" fmla="*/ 51838 w 208"/>
                    <a:gd name="T39" fmla="*/ 324512 h 192"/>
                    <a:gd name="T40" fmla="*/ 51838 w 208"/>
                    <a:gd name="T41" fmla="*/ 339262 h 192"/>
                    <a:gd name="T42" fmla="*/ 34559 w 208"/>
                    <a:gd name="T43" fmla="*/ 295011 h 192"/>
                    <a:gd name="T44" fmla="*/ 51838 w 208"/>
                    <a:gd name="T45" fmla="*/ 295011 h 192"/>
                    <a:gd name="T46" fmla="*/ 34559 w 208"/>
                    <a:gd name="T47" fmla="*/ 265510 h 192"/>
                    <a:gd name="T48" fmla="*/ 0 w 208"/>
                    <a:gd name="T49" fmla="*/ 191757 h 192"/>
                    <a:gd name="T50" fmla="*/ 0 w 208"/>
                    <a:gd name="T51" fmla="*/ 177007 h 192"/>
                    <a:gd name="T52" fmla="*/ 0 w 208"/>
                    <a:gd name="T53" fmla="*/ 162256 h 192"/>
                    <a:gd name="T54" fmla="*/ 17279 w 208"/>
                    <a:gd name="T55" fmla="*/ 177007 h 192"/>
                    <a:gd name="T56" fmla="*/ 34559 w 208"/>
                    <a:gd name="T57" fmla="*/ 191757 h 192"/>
                    <a:gd name="T58" fmla="*/ 69117 w 208"/>
                    <a:gd name="T59" fmla="*/ 191757 h 192"/>
                    <a:gd name="T60" fmla="*/ 86397 w 208"/>
                    <a:gd name="T61" fmla="*/ 177007 h 192"/>
                    <a:gd name="T62" fmla="*/ 86397 w 208"/>
                    <a:gd name="T63" fmla="*/ 73753 h 192"/>
                    <a:gd name="T64" fmla="*/ 120955 w 208"/>
                    <a:gd name="T65" fmla="*/ 88503 h 192"/>
                    <a:gd name="T66" fmla="*/ 103676 w 208"/>
                    <a:gd name="T67" fmla="*/ 118004 h 192"/>
                    <a:gd name="T68" fmla="*/ 120955 w 208"/>
                    <a:gd name="T69" fmla="*/ 132755 h 192"/>
                    <a:gd name="T70" fmla="*/ 155514 w 208"/>
                    <a:gd name="T71" fmla="*/ 118004 h 192"/>
                    <a:gd name="T72" fmla="*/ 190073 w 208"/>
                    <a:gd name="T73" fmla="*/ 88503 h 192"/>
                    <a:gd name="T74" fmla="*/ 224632 w 208"/>
                    <a:gd name="T75" fmla="*/ 88503 h 192"/>
                    <a:gd name="T76" fmla="*/ 241911 w 208"/>
                    <a:gd name="T77" fmla="*/ 88503 h 192"/>
                    <a:gd name="T78" fmla="*/ 311028 w 208"/>
                    <a:gd name="T79" fmla="*/ 29501 h 192"/>
                    <a:gd name="T80" fmla="*/ 362866 w 208"/>
                    <a:gd name="T81" fmla="*/ 0 h 19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08"/>
                    <a:gd name="T124" fmla="*/ 0 h 192"/>
                    <a:gd name="T125" fmla="*/ 208 w 208"/>
                    <a:gd name="T126" fmla="*/ 192 h 19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08" h="192">
                      <a:moveTo>
                        <a:pt x="168" y="0"/>
                      </a:moveTo>
                      <a:lnTo>
                        <a:pt x="184" y="0"/>
                      </a:lnTo>
                      <a:lnTo>
                        <a:pt x="192" y="8"/>
                      </a:lnTo>
                      <a:lnTo>
                        <a:pt x="200" y="56"/>
                      </a:lnTo>
                      <a:lnTo>
                        <a:pt x="192" y="56"/>
                      </a:lnTo>
                      <a:lnTo>
                        <a:pt x="184" y="72"/>
                      </a:lnTo>
                      <a:lnTo>
                        <a:pt x="192" y="72"/>
                      </a:lnTo>
                      <a:lnTo>
                        <a:pt x="200" y="64"/>
                      </a:lnTo>
                      <a:lnTo>
                        <a:pt x="208" y="64"/>
                      </a:lnTo>
                      <a:lnTo>
                        <a:pt x="208" y="72"/>
                      </a:lnTo>
                      <a:lnTo>
                        <a:pt x="200" y="96"/>
                      </a:lnTo>
                      <a:lnTo>
                        <a:pt x="192" y="104"/>
                      </a:lnTo>
                      <a:lnTo>
                        <a:pt x="176" y="128"/>
                      </a:lnTo>
                      <a:lnTo>
                        <a:pt x="152" y="160"/>
                      </a:lnTo>
                      <a:lnTo>
                        <a:pt x="128" y="176"/>
                      </a:lnTo>
                      <a:lnTo>
                        <a:pt x="104" y="184"/>
                      </a:lnTo>
                      <a:lnTo>
                        <a:pt x="72" y="176"/>
                      </a:lnTo>
                      <a:lnTo>
                        <a:pt x="40" y="192"/>
                      </a:lnTo>
                      <a:lnTo>
                        <a:pt x="32" y="192"/>
                      </a:lnTo>
                      <a:lnTo>
                        <a:pt x="24" y="176"/>
                      </a:lnTo>
                      <a:lnTo>
                        <a:pt x="24" y="184"/>
                      </a:lnTo>
                      <a:lnTo>
                        <a:pt x="16" y="160"/>
                      </a:lnTo>
                      <a:lnTo>
                        <a:pt x="24" y="160"/>
                      </a:lnTo>
                      <a:lnTo>
                        <a:pt x="16" y="144"/>
                      </a:lnTo>
                      <a:lnTo>
                        <a:pt x="0" y="104"/>
                      </a:lnTo>
                      <a:lnTo>
                        <a:pt x="0" y="96"/>
                      </a:lnTo>
                      <a:lnTo>
                        <a:pt x="0" y="88"/>
                      </a:lnTo>
                      <a:lnTo>
                        <a:pt x="8" y="96"/>
                      </a:lnTo>
                      <a:lnTo>
                        <a:pt x="16" y="104"/>
                      </a:lnTo>
                      <a:lnTo>
                        <a:pt x="32" y="104"/>
                      </a:lnTo>
                      <a:lnTo>
                        <a:pt x="40" y="96"/>
                      </a:lnTo>
                      <a:lnTo>
                        <a:pt x="40" y="40"/>
                      </a:lnTo>
                      <a:lnTo>
                        <a:pt x="56" y="48"/>
                      </a:lnTo>
                      <a:lnTo>
                        <a:pt x="48" y="64"/>
                      </a:lnTo>
                      <a:lnTo>
                        <a:pt x="56" y="72"/>
                      </a:lnTo>
                      <a:lnTo>
                        <a:pt x="72" y="64"/>
                      </a:lnTo>
                      <a:lnTo>
                        <a:pt x="88" y="48"/>
                      </a:lnTo>
                      <a:lnTo>
                        <a:pt x="104" y="48"/>
                      </a:lnTo>
                      <a:lnTo>
                        <a:pt x="112" y="48"/>
                      </a:lnTo>
                      <a:lnTo>
                        <a:pt x="144" y="16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" name="Freeform 85"/>
                <p:cNvSpPr>
                  <a:spLocks/>
                </p:cNvSpPr>
                <p:nvPr/>
              </p:nvSpPr>
              <p:spPr bwMode="auto">
                <a:xfrm>
                  <a:off x="5108576" y="5165726"/>
                  <a:ext cx="381000" cy="339725"/>
                </a:xfrm>
                <a:custGeom>
                  <a:avLst/>
                  <a:gdLst>
                    <a:gd name="T0" fmla="*/ 225136 w 176"/>
                    <a:gd name="T1" fmla="*/ 221560 h 184"/>
                    <a:gd name="T2" fmla="*/ 225136 w 176"/>
                    <a:gd name="T3" fmla="*/ 147707 h 184"/>
                    <a:gd name="T4" fmla="*/ 259773 w 176"/>
                    <a:gd name="T5" fmla="*/ 132936 h 184"/>
                    <a:gd name="T6" fmla="*/ 259773 w 176"/>
                    <a:gd name="T7" fmla="*/ 44312 h 184"/>
                    <a:gd name="T8" fmla="*/ 329045 w 176"/>
                    <a:gd name="T9" fmla="*/ 29541 h 184"/>
                    <a:gd name="T10" fmla="*/ 329045 w 176"/>
                    <a:gd name="T11" fmla="*/ 44312 h 184"/>
                    <a:gd name="T12" fmla="*/ 346364 w 176"/>
                    <a:gd name="T13" fmla="*/ 29541 h 184"/>
                    <a:gd name="T14" fmla="*/ 381000 w 176"/>
                    <a:gd name="T15" fmla="*/ 29541 h 184"/>
                    <a:gd name="T16" fmla="*/ 346364 w 176"/>
                    <a:gd name="T17" fmla="*/ 14771 h 184"/>
                    <a:gd name="T18" fmla="*/ 329045 w 176"/>
                    <a:gd name="T19" fmla="*/ 14771 h 184"/>
                    <a:gd name="T20" fmla="*/ 277091 w 176"/>
                    <a:gd name="T21" fmla="*/ 29541 h 184"/>
                    <a:gd name="T22" fmla="*/ 207818 w 176"/>
                    <a:gd name="T23" fmla="*/ 29541 h 184"/>
                    <a:gd name="T24" fmla="*/ 190500 w 176"/>
                    <a:gd name="T25" fmla="*/ 14771 h 184"/>
                    <a:gd name="T26" fmla="*/ 69273 w 176"/>
                    <a:gd name="T27" fmla="*/ 14771 h 184"/>
                    <a:gd name="T28" fmla="*/ 51955 w 176"/>
                    <a:gd name="T29" fmla="*/ 0 h 184"/>
                    <a:gd name="T30" fmla="*/ 0 w 176"/>
                    <a:gd name="T31" fmla="*/ 14771 h 184"/>
                    <a:gd name="T32" fmla="*/ 0 w 176"/>
                    <a:gd name="T33" fmla="*/ 29541 h 184"/>
                    <a:gd name="T34" fmla="*/ 86591 w 176"/>
                    <a:gd name="T35" fmla="*/ 147707 h 184"/>
                    <a:gd name="T36" fmla="*/ 86591 w 176"/>
                    <a:gd name="T37" fmla="*/ 192018 h 184"/>
                    <a:gd name="T38" fmla="*/ 103909 w 176"/>
                    <a:gd name="T39" fmla="*/ 295413 h 184"/>
                    <a:gd name="T40" fmla="*/ 138545 w 176"/>
                    <a:gd name="T41" fmla="*/ 324954 h 184"/>
                    <a:gd name="T42" fmla="*/ 138545 w 176"/>
                    <a:gd name="T43" fmla="*/ 310184 h 184"/>
                    <a:gd name="T44" fmla="*/ 155864 w 176"/>
                    <a:gd name="T45" fmla="*/ 324954 h 184"/>
                    <a:gd name="T46" fmla="*/ 173182 w 176"/>
                    <a:gd name="T47" fmla="*/ 339725 h 184"/>
                    <a:gd name="T48" fmla="*/ 207818 w 176"/>
                    <a:gd name="T49" fmla="*/ 339725 h 184"/>
                    <a:gd name="T50" fmla="*/ 225136 w 176"/>
                    <a:gd name="T51" fmla="*/ 324954 h 184"/>
                    <a:gd name="T52" fmla="*/ 225136 w 176"/>
                    <a:gd name="T53" fmla="*/ 221560 h 18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6"/>
                    <a:gd name="T82" fmla="*/ 0 h 184"/>
                    <a:gd name="T83" fmla="*/ 176 w 176"/>
                    <a:gd name="T84" fmla="*/ 184 h 184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6" h="184">
                      <a:moveTo>
                        <a:pt x="104" y="120"/>
                      </a:moveTo>
                      <a:lnTo>
                        <a:pt x="104" y="80"/>
                      </a:lnTo>
                      <a:lnTo>
                        <a:pt x="120" y="72"/>
                      </a:lnTo>
                      <a:lnTo>
                        <a:pt x="120" y="24"/>
                      </a:lnTo>
                      <a:lnTo>
                        <a:pt x="152" y="16"/>
                      </a:lnTo>
                      <a:lnTo>
                        <a:pt x="152" y="24"/>
                      </a:lnTo>
                      <a:lnTo>
                        <a:pt x="160" y="16"/>
                      </a:lnTo>
                      <a:lnTo>
                        <a:pt x="176" y="16"/>
                      </a:lnTo>
                      <a:lnTo>
                        <a:pt x="160" y="8"/>
                      </a:lnTo>
                      <a:lnTo>
                        <a:pt x="152" y="8"/>
                      </a:lnTo>
                      <a:lnTo>
                        <a:pt x="128" y="16"/>
                      </a:lnTo>
                      <a:lnTo>
                        <a:pt x="96" y="16"/>
                      </a:lnTo>
                      <a:lnTo>
                        <a:pt x="88" y="8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40" y="80"/>
                      </a:lnTo>
                      <a:lnTo>
                        <a:pt x="40" y="104"/>
                      </a:lnTo>
                      <a:lnTo>
                        <a:pt x="48" y="160"/>
                      </a:lnTo>
                      <a:lnTo>
                        <a:pt x="64" y="176"/>
                      </a:lnTo>
                      <a:lnTo>
                        <a:pt x="64" y="168"/>
                      </a:lnTo>
                      <a:lnTo>
                        <a:pt x="72" y="176"/>
                      </a:lnTo>
                      <a:lnTo>
                        <a:pt x="80" y="184"/>
                      </a:lnTo>
                      <a:lnTo>
                        <a:pt x="96" y="184"/>
                      </a:lnTo>
                      <a:lnTo>
                        <a:pt x="104" y="176"/>
                      </a:lnTo>
                      <a:lnTo>
                        <a:pt x="104" y="12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" name="Freeform 86"/>
                <p:cNvSpPr>
                  <a:spLocks/>
                </p:cNvSpPr>
                <p:nvPr/>
              </p:nvSpPr>
              <p:spPr bwMode="auto">
                <a:xfrm>
                  <a:off x="5108576" y="4856163"/>
                  <a:ext cx="363538" cy="338138"/>
                </a:xfrm>
                <a:custGeom>
                  <a:avLst/>
                  <a:gdLst>
                    <a:gd name="T0" fmla="*/ 51934 w 168"/>
                    <a:gd name="T1" fmla="*/ 0 h 184"/>
                    <a:gd name="T2" fmla="*/ 121179 w 168"/>
                    <a:gd name="T3" fmla="*/ 0 h 184"/>
                    <a:gd name="T4" fmla="*/ 138491 w 168"/>
                    <a:gd name="T5" fmla="*/ 0 h 184"/>
                    <a:gd name="T6" fmla="*/ 155802 w 168"/>
                    <a:gd name="T7" fmla="*/ 44105 h 184"/>
                    <a:gd name="T8" fmla="*/ 173113 w 168"/>
                    <a:gd name="T9" fmla="*/ 58807 h 184"/>
                    <a:gd name="T10" fmla="*/ 225047 w 168"/>
                    <a:gd name="T11" fmla="*/ 58807 h 184"/>
                    <a:gd name="T12" fmla="*/ 225047 w 168"/>
                    <a:gd name="T13" fmla="*/ 29403 h 184"/>
                    <a:gd name="T14" fmla="*/ 259670 w 168"/>
                    <a:gd name="T15" fmla="*/ 29403 h 184"/>
                    <a:gd name="T16" fmla="*/ 294293 w 168"/>
                    <a:gd name="T17" fmla="*/ 44105 h 184"/>
                    <a:gd name="T18" fmla="*/ 294293 w 168"/>
                    <a:gd name="T19" fmla="*/ 102912 h 184"/>
                    <a:gd name="T20" fmla="*/ 311604 w 168"/>
                    <a:gd name="T21" fmla="*/ 132315 h 184"/>
                    <a:gd name="T22" fmla="*/ 294293 w 168"/>
                    <a:gd name="T23" fmla="*/ 147017 h 184"/>
                    <a:gd name="T24" fmla="*/ 363538 w 168"/>
                    <a:gd name="T25" fmla="*/ 132315 h 184"/>
                    <a:gd name="T26" fmla="*/ 346227 w 168"/>
                    <a:gd name="T27" fmla="*/ 191121 h 184"/>
                    <a:gd name="T28" fmla="*/ 363538 w 168"/>
                    <a:gd name="T29" fmla="*/ 191121 h 184"/>
                    <a:gd name="T30" fmla="*/ 294293 w 168"/>
                    <a:gd name="T31" fmla="*/ 205823 h 184"/>
                    <a:gd name="T32" fmla="*/ 294293 w 168"/>
                    <a:gd name="T33" fmla="*/ 294033 h 184"/>
                    <a:gd name="T34" fmla="*/ 328915 w 168"/>
                    <a:gd name="T35" fmla="*/ 323436 h 184"/>
                    <a:gd name="T36" fmla="*/ 276981 w 168"/>
                    <a:gd name="T37" fmla="*/ 338138 h 184"/>
                    <a:gd name="T38" fmla="*/ 207736 w 168"/>
                    <a:gd name="T39" fmla="*/ 338138 h 184"/>
                    <a:gd name="T40" fmla="*/ 190425 w 168"/>
                    <a:gd name="T41" fmla="*/ 323436 h 184"/>
                    <a:gd name="T42" fmla="*/ 69245 w 168"/>
                    <a:gd name="T43" fmla="*/ 323436 h 184"/>
                    <a:gd name="T44" fmla="*/ 51934 w 168"/>
                    <a:gd name="T45" fmla="*/ 308735 h 184"/>
                    <a:gd name="T46" fmla="*/ 0 w 168"/>
                    <a:gd name="T47" fmla="*/ 323436 h 184"/>
                    <a:gd name="T48" fmla="*/ 0 w 168"/>
                    <a:gd name="T49" fmla="*/ 279331 h 184"/>
                    <a:gd name="T50" fmla="*/ 34623 w 168"/>
                    <a:gd name="T51" fmla="*/ 205823 h 184"/>
                    <a:gd name="T52" fmla="*/ 51934 w 168"/>
                    <a:gd name="T53" fmla="*/ 176420 h 184"/>
                    <a:gd name="T54" fmla="*/ 69245 w 168"/>
                    <a:gd name="T55" fmla="*/ 147017 h 184"/>
                    <a:gd name="T56" fmla="*/ 34623 w 168"/>
                    <a:gd name="T57" fmla="*/ 88210 h 184"/>
                    <a:gd name="T58" fmla="*/ 51934 w 168"/>
                    <a:gd name="T59" fmla="*/ 73508 h 184"/>
                    <a:gd name="T60" fmla="*/ 17311 w 168"/>
                    <a:gd name="T61" fmla="*/ 14702 h 184"/>
                    <a:gd name="T62" fmla="*/ 51934 w 168"/>
                    <a:gd name="T63" fmla="*/ 0 h 18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68"/>
                    <a:gd name="T97" fmla="*/ 0 h 184"/>
                    <a:gd name="T98" fmla="*/ 168 w 168"/>
                    <a:gd name="T99" fmla="*/ 184 h 18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68" h="184">
                      <a:moveTo>
                        <a:pt x="24" y="0"/>
                      </a:moveTo>
                      <a:lnTo>
                        <a:pt x="56" y="0"/>
                      </a:lnTo>
                      <a:lnTo>
                        <a:pt x="64" y="0"/>
                      </a:lnTo>
                      <a:lnTo>
                        <a:pt x="72" y="24"/>
                      </a:lnTo>
                      <a:lnTo>
                        <a:pt x="80" y="32"/>
                      </a:lnTo>
                      <a:lnTo>
                        <a:pt x="104" y="32"/>
                      </a:lnTo>
                      <a:lnTo>
                        <a:pt x="104" y="16"/>
                      </a:lnTo>
                      <a:lnTo>
                        <a:pt x="120" y="16"/>
                      </a:lnTo>
                      <a:lnTo>
                        <a:pt x="136" y="24"/>
                      </a:lnTo>
                      <a:lnTo>
                        <a:pt x="136" y="56"/>
                      </a:lnTo>
                      <a:lnTo>
                        <a:pt x="144" y="72"/>
                      </a:lnTo>
                      <a:lnTo>
                        <a:pt x="136" y="80"/>
                      </a:lnTo>
                      <a:lnTo>
                        <a:pt x="168" y="72"/>
                      </a:lnTo>
                      <a:lnTo>
                        <a:pt x="160" y="104"/>
                      </a:lnTo>
                      <a:lnTo>
                        <a:pt x="168" y="104"/>
                      </a:lnTo>
                      <a:lnTo>
                        <a:pt x="136" y="112"/>
                      </a:lnTo>
                      <a:lnTo>
                        <a:pt x="136" y="160"/>
                      </a:lnTo>
                      <a:lnTo>
                        <a:pt x="152" y="176"/>
                      </a:lnTo>
                      <a:lnTo>
                        <a:pt x="128" y="184"/>
                      </a:lnTo>
                      <a:lnTo>
                        <a:pt x="96" y="184"/>
                      </a:lnTo>
                      <a:lnTo>
                        <a:pt x="88" y="176"/>
                      </a:lnTo>
                      <a:lnTo>
                        <a:pt x="32" y="176"/>
                      </a:lnTo>
                      <a:lnTo>
                        <a:pt x="24" y="168"/>
                      </a:lnTo>
                      <a:lnTo>
                        <a:pt x="0" y="176"/>
                      </a:lnTo>
                      <a:lnTo>
                        <a:pt x="0" y="152"/>
                      </a:lnTo>
                      <a:lnTo>
                        <a:pt x="16" y="112"/>
                      </a:lnTo>
                      <a:lnTo>
                        <a:pt x="24" y="96"/>
                      </a:lnTo>
                      <a:lnTo>
                        <a:pt x="32" y="80"/>
                      </a:lnTo>
                      <a:lnTo>
                        <a:pt x="16" y="48"/>
                      </a:lnTo>
                      <a:lnTo>
                        <a:pt x="24" y="40"/>
                      </a:lnTo>
                      <a:lnTo>
                        <a:pt x="8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" name="Freeform 87"/>
                <p:cNvSpPr>
                  <a:spLocks/>
                </p:cNvSpPr>
                <p:nvPr/>
              </p:nvSpPr>
              <p:spPr bwMode="auto">
                <a:xfrm>
                  <a:off x="5126038" y="4811713"/>
                  <a:ext cx="17463" cy="44450"/>
                </a:xfrm>
                <a:custGeom>
                  <a:avLst/>
                  <a:gdLst>
                    <a:gd name="T0" fmla="*/ 17463 w 8"/>
                    <a:gd name="T1" fmla="*/ 14817 h 24"/>
                    <a:gd name="T2" fmla="*/ 0 w 8"/>
                    <a:gd name="T3" fmla="*/ 14817 h 24"/>
                    <a:gd name="T4" fmla="*/ 0 w 8"/>
                    <a:gd name="T5" fmla="*/ 44450 h 24"/>
                    <a:gd name="T6" fmla="*/ 0 w 8"/>
                    <a:gd name="T7" fmla="*/ 29633 h 24"/>
                    <a:gd name="T8" fmla="*/ 0 w 8"/>
                    <a:gd name="T9" fmla="*/ 14817 h 24"/>
                    <a:gd name="T10" fmla="*/ 17463 w 8"/>
                    <a:gd name="T11" fmla="*/ 0 h 24"/>
                    <a:gd name="T12" fmla="*/ 17463 w 8"/>
                    <a:gd name="T13" fmla="*/ 14817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"/>
                    <a:gd name="T22" fmla="*/ 0 h 24"/>
                    <a:gd name="T23" fmla="*/ 8 w 8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" h="24">
                      <a:moveTo>
                        <a:pt x="8" y="8"/>
                      </a:move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" name="Freeform 88"/>
                <p:cNvSpPr>
                  <a:spLocks/>
                </p:cNvSpPr>
                <p:nvPr/>
              </p:nvSpPr>
              <p:spPr bwMode="auto">
                <a:xfrm>
                  <a:off x="5022851" y="4324351"/>
                  <a:ext cx="206375" cy="325438"/>
                </a:xfrm>
                <a:custGeom>
                  <a:avLst/>
                  <a:gdLst>
                    <a:gd name="T0" fmla="*/ 154781 w 96"/>
                    <a:gd name="T1" fmla="*/ 0 h 176"/>
                    <a:gd name="T2" fmla="*/ 154781 w 96"/>
                    <a:gd name="T3" fmla="*/ 14793 h 176"/>
                    <a:gd name="T4" fmla="*/ 154781 w 96"/>
                    <a:gd name="T5" fmla="*/ 44378 h 176"/>
                    <a:gd name="T6" fmla="*/ 137583 w 96"/>
                    <a:gd name="T7" fmla="*/ 59171 h 176"/>
                    <a:gd name="T8" fmla="*/ 120385 w 96"/>
                    <a:gd name="T9" fmla="*/ 118341 h 176"/>
                    <a:gd name="T10" fmla="*/ 103188 w 96"/>
                    <a:gd name="T11" fmla="*/ 133134 h 176"/>
                    <a:gd name="T12" fmla="*/ 85990 w 96"/>
                    <a:gd name="T13" fmla="*/ 177512 h 176"/>
                    <a:gd name="T14" fmla="*/ 68792 w 96"/>
                    <a:gd name="T15" fmla="*/ 192304 h 176"/>
                    <a:gd name="T16" fmla="*/ 51594 w 96"/>
                    <a:gd name="T17" fmla="*/ 177512 h 176"/>
                    <a:gd name="T18" fmla="*/ 34396 w 96"/>
                    <a:gd name="T19" fmla="*/ 177512 h 176"/>
                    <a:gd name="T20" fmla="*/ 0 w 96"/>
                    <a:gd name="T21" fmla="*/ 236682 h 176"/>
                    <a:gd name="T22" fmla="*/ 0 w 96"/>
                    <a:gd name="T23" fmla="*/ 251475 h 176"/>
                    <a:gd name="T24" fmla="*/ 17198 w 96"/>
                    <a:gd name="T25" fmla="*/ 251475 h 176"/>
                    <a:gd name="T26" fmla="*/ 34396 w 96"/>
                    <a:gd name="T27" fmla="*/ 281060 h 176"/>
                    <a:gd name="T28" fmla="*/ 34396 w 96"/>
                    <a:gd name="T29" fmla="*/ 310645 h 176"/>
                    <a:gd name="T30" fmla="*/ 68792 w 96"/>
                    <a:gd name="T31" fmla="*/ 310645 h 176"/>
                    <a:gd name="T32" fmla="*/ 137583 w 96"/>
                    <a:gd name="T33" fmla="*/ 310645 h 176"/>
                    <a:gd name="T34" fmla="*/ 206375 w 96"/>
                    <a:gd name="T35" fmla="*/ 325438 h 176"/>
                    <a:gd name="T36" fmla="*/ 206375 w 96"/>
                    <a:gd name="T37" fmla="*/ 281060 h 176"/>
                    <a:gd name="T38" fmla="*/ 171979 w 96"/>
                    <a:gd name="T39" fmla="*/ 236682 h 176"/>
                    <a:gd name="T40" fmla="*/ 171979 w 96"/>
                    <a:gd name="T41" fmla="*/ 207097 h 176"/>
                    <a:gd name="T42" fmla="*/ 189177 w 96"/>
                    <a:gd name="T43" fmla="*/ 162719 h 176"/>
                    <a:gd name="T44" fmla="*/ 171979 w 96"/>
                    <a:gd name="T45" fmla="*/ 118341 h 176"/>
                    <a:gd name="T46" fmla="*/ 154781 w 96"/>
                    <a:gd name="T47" fmla="*/ 103548 h 176"/>
                    <a:gd name="T48" fmla="*/ 154781 w 96"/>
                    <a:gd name="T49" fmla="*/ 88756 h 176"/>
                    <a:gd name="T50" fmla="*/ 189177 w 96"/>
                    <a:gd name="T51" fmla="*/ 88756 h 176"/>
                    <a:gd name="T52" fmla="*/ 171979 w 96"/>
                    <a:gd name="T53" fmla="*/ 59171 h 176"/>
                    <a:gd name="T54" fmla="*/ 171979 w 96"/>
                    <a:gd name="T55" fmla="*/ 14793 h 176"/>
                    <a:gd name="T56" fmla="*/ 154781 w 96"/>
                    <a:gd name="T57" fmla="*/ 0 h 17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6"/>
                    <a:gd name="T88" fmla="*/ 0 h 176"/>
                    <a:gd name="T89" fmla="*/ 96 w 96"/>
                    <a:gd name="T90" fmla="*/ 176 h 17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6" h="176">
                      <a:moveTo>
                        <a:pt x="72" y="0"/>
                      </a:moveTo>
                      <a:lnTo>
                        <a:pt x="72" y="8"/>
                      </a:lnTo>
                      <a:lnTo>
                        <a:pt x="72" y="24"/>
                      </a:lnTo>
                      <a:lnTo>
                        <a:pt x="64" y="32"/>
                      </a:lnTo>
                      <a:lnTo>
                        <a:pt x="56" y="64"/>
                      </a:lnTo>
                      <a:lnTo>
                        <a:pt x="48" y="72"/>
                      </a:lnTo>
                      <a:lnTo>
                        <a:pt x="40" y="96"/>
                      </a:lnTo>
                      <a:lnTo>
                        <a:pt x="32" y="104"/>
                      </a:lnTo>
                      <a:lnTo>
                        <a:pt x="24" y="96"/>
                      </a:lnTo>
                      <a:lnTo>
                        <a:pt x="16" y="96"/>
                      </a:lnTo>
                      <a:lnTo>
                        <a:pt x="0" y="128"/>
                      </a:lnTo>
                      <a:lnTo>
                        <a:pt x="0" y="136"/>
                      </a:lnTo>
                      <a:lnTo>
                        <a:pt x="8" y="136"/>
                      </a:lnTo>
                      <a:lnTo>
                        <a:pt x="16" y="152"/>
                      </a:lnTo>
                      <a:lnTo>
                        <a:pt x="16" y="168"/>
                      </a:lnTo>
                      <a:lnTo>
                        <a:pt x="32" y="168"/>
                      </a:lnTo>
                      <a:lnTo>
                        <a:pt x="64" y="168"/>
                      </a:lnTo>
                      <a:lnTo>
                        <a:pt x="96" y="176"/>
                      </a:lnTo>
                      <a:lnTo>
                        <a:pt x="96" y="152"/>
                      </a:lnTo>
                      <a:lnTo>
                        <a:pt x="80" y="128"/>
                      </a:lnTo>
                      <a:lnTo>
                        <a:pt x="80" y="112"/>
                      </a:lnTo>
                      <a:lnTo>
                        <a:pt x="88" y="88"/>
                      </a:lnTo>
                      <a:lnTo>
                        <a:pt x="80" y="64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88" y="48"/>
                      </a:lnTo>
                      <a:lnTo>
                        <a:pt x="80" y="32"/>
                      </a:lnTo>
                      <a:lnTo>
                        <a:pt x="80" y="8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" name="Freeform 89"/>
                <p:cNvSpPr>
                  <a:spLocks/>
                </p:cNvSpPr>
                <p:nvPr/>
              </p:nvSpPr>
              <p:spPr bwMode="auto">
                <a:xfrm>
                  <a:off x="5091113" y="4589463"/>
                  <a:ext cx="225425" cy="236538"/>
                </a:xfrm>
                <a:custGeom>
                  <a:avLst/>
                  <a:gdLst>
                    <a:gd name="T0" fmla="*/ 52021 w 104"/>
                    <a:gd name="T1" fmla="*/ 221754 h 128"/>
                    <a:gd name="T2" fmla="*/ 52021 w 104"/>
                    <a:gd name="T3" fmla="*/ 236538 h 128"/>
                    <a:gd name="T4" fmla="*/ 69362 w 104"/>
                    <a:gd name="T5" fmla="*/ 236538 h 128"/>
                    <a:gd name="T6" fmla="*/ 86702 w 104"/>
                    <a:gd name="T7" fmla="*/ 221754 h 128"/>
                    <a:gd name="T8" fmla="*/ 104042 w 104"/>
                    <a:gd name="T9" fmla="*/ 236538 h 128"/>
                    <a:gd name="T10" fmla="*/ 138723 w 104"/>
                    <a:gd name="T11" fmla="*/ 206971 h 128"/>
                    <a:gd name="T12" fmla="*/ 156063 w 104"/>
                    <a:gd name="T13" fmla="*/ 162620 h 128"/>
                    <a:gd name="T14" fmla="*/ 190744 w 104"/>
                    <a:gd name="T15" fmla="*/ 118269 h 128"/>
                    <a:gd name="T16" fmla="*/ 208085 w 104"/>
                    <a:gd name="T17" fmla="*/ 44351 h 128"/>
                    <a:gd name="T18" fmla="*/ 225425 w 104"/>
                    <a:gd name="T19" fmla="*/ 0 h 128"/>
                    <a:gd name="T20" fmla="*/ 190744 w 104"/>
                    <a:gd name="T21" fmla="*/ 0 h 128"/>
                    <a:gd name="T22" fmla="*/ 173404 w 104"/>
                    <a:gd name="T23" fmla="*/ 0 h 128"/>
                    <a:gd name="T24" fmla="*/ 156063 w 104"/>
                    <a:gd name="T25" fmla="*/ 0 h 128"/>
                    <a:gd name="T26" fmla="*/ 138723 w 104"/>
                    <a:gd name="T27" fmla="*/ 14784 h 128"/>
                    <a:gd name="T28" fmla="*/ 138723 w 104"/>
                    <a:gd name="T29" fmla="*/ 59135 h 128"/>
                    <a:gd name="T30" fmla="*/ 69362 w 104"/>
                    <a:gd name="T31" fmla="*/ 44351 h 128"/>
                    <a:gd name="T32" fmla="*/ 86702 w 104"/>
                    <a:gd name="T33" fmla="*/ 44351 h 128"/>
                    <a:gd name="T34" fmla="*/ 86702 w 104"/>
                    <a:gd name="T35" fmla="*/ 59135 h 128"/>
                    <a:gd name="T36" fmla="*/ 86702 w 104"/>
                    <a:gd name="T37" fmla="*/ 73918 h 128"/>
                    <a:gd name="T38" fmla="*/ 86702 w 104"/>
                    <a:gd name="T39" fmla="*/ 88702 h 128"/>
                    <a:gd name="T40" fmla="*/ 86702 w 104"/>
                    <a:gd name="T41" fmla="*/ 133053 h 128"/>
                    <a:gd name="T42" fmla="*/ 86702 w 104"/>
                    <a:gd name="T43" fmla="*/ 162620 h 128"/>
                    <a:gd name="T44" fmla="*/ 52021 w 104"/>
                    <a:gd name="T45" fmla="*/ 147836 h 128"/>
                    <a:gd name="T46" fmla="*/ 17340 w 104"/>
                    <a:gd name="T47" fmla="*/ 177403 h 128"/>
                    <a:gd name="T48" fmla="*/ 17340 w 104"/>
                    <a:gd name="T49" fmla="*/ 192187 h 128"/>
                    <a:gd name="T50" fmla="*/ 0 w 104"/>
                    <a:gd name="T51" fmla="*/ 221754 h 128"/>
                    <a:gd name="T52" fmla="*/ 34681 w 104"/>
                    <a:gd name="T53" fmla="*/ 236538 h 128"/>
                    <a:gd name="T54" fmla="*/ 52021 w 104"/>
                    <a:gd name="T55" fmla="*/ 221754 h 12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04"/>
                    <a:gd name="T85" fmla="*/ 0 h 128"/>
                    <a:gd name="T86" fmla="*/ 104 w 104"/>
                    <a:gd name="T87" fmla="*/ 128 h 12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04" h="128">
                      <a:moveTo>
                        <a:pt x="24" y="120"/>
                      </a:moveTo>
                      <a:lnTo>
                        <a:pt x="24" y="128"/>
                      </a:lnTo>
                      <a:lnTo>
                        <a:pt x="32" y="128"/>
                      </a:lnTo>
                      <a:lnTo>
                        <a:pt x="40" y="120"/>
                      </a:lnTo>
                      <a:lnTo>
                        <a:pt x="48" y="128"/>
                      </a:lnTo>
                      <a:lnTo>
                        <a:pt x="64" y="112"/>
                      </a:lnTo>
                      <a:lnTo>
                        <a:pt x="72" y="88"/>
                      </a:lnTo>
                      <a:lnTo>
                        <a:pt x="88" y="64"/>
                      </a:lnTo>
                      <a:lnTo>
                        <a:pt x="96" y="24"/>
                      </a:lnTo>
                      <a:lnTo>
                        <a:pt x="104" y="0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72" y="0"/>
                      </a:lnTo>
                      <a:lnTo>
                        <a:pt x="64" y="8"/>
                      </a:lnTo>
                      <a:lnTo>
                        <a:pt x="64" y="32"/>
                      </a:lnTo>
                      <a:lnTo>
                        <a:pt x="32" y="24"/>
                      </a:lnTo>
                      <a:lnTo>
                        <a:pt x="40" y="24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0" y="48"/>
                      </a:lnTo>
                      <a:lnTo>
                        <a:pt x="40" y="72"/>
                      </a:lnTo>
                      <a:lnTo>
                        <a:pt x="40" y="88"/>
                      </a:lnTo>
                      <a:lnTo>
                        <a:pt x="24" y="80"/>
                      </a:lnTo>
                      <a:lnTo>
                        <a:pt x="8" y="96"/>
                      </a:lnTo>
                      <a:lnTo>
                        <a:pt x="8" y="104"/>
                      </a:lnTo>
                      <a:lnTo>
                        <a:pt x="0" y="120"/>
                      </a:lnTo>
                      <a:lnTo>
                        <a:pt x="16" y="128"/>
                      </a:lnTo>
                      <a:lnTo>
                        <a:pt x="24" y="12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" name="Freeform 90"/>
                <p:cNvSpPr>
                  <a:spLocks/>
                </p:cNvSpPr>
                <p:nvPr/>
              </p:nvSpPr>
              <p:spPr bwMode="auto">
                <a:xfrm>
                  <a:off x="5022851" y="4633913"/>
                  <a:ext cx="155575" cy="177800"/>
                </a:xfrm>
                <a:custGeom>
                  <a:avLst/>
                  <a:gdLst>
                    <a:gd name="T0" fmla="*/ 155575 w 72"/>
                    <a:gd name="T1" fmla="*/ 0 h 96"/>
                    <a:gd name="T2" fmla="*/ 155575 w 72"/>
                    <a:gd name="T3" fmla="*/ 14817 h 96"/>
                    <a:gd name="T4" fmla="*/ 155575 w 72"/>
                    <a:gd name="T5" fmla="*/ 29633 h 96"/>
                    <a:gd name="T6" fmla="*/ 155575 w 72"/>
                    <a:gd name="T7" fmla="*/ 44450 h 96"/>
                    <a:gd name="T8" fmla="*/ 155575 w 72"/>
                    <a:gd name="T9" fmla="*/ 88900 h 96"/>
                    <a:gd name="T10" fmla="*/ 155575 w 72"/>
                    <a:gd name="T11" fmla="*/ 118533 h 96"/>
                    <a:gd name="T12" fmla="*/ 121003 w 72"/>
                    <a:gd name="T13" fmla="*/ 103717 h 96"/>
                    <a:gd name="T14" fmla="*/ 86431 w 72"/>
                    <a:gd name="T15" fmla="*/ 133350 h 96"/>
                    <a:gd name="T16" fmla="*/ 86431 w 72"/>
                    <a:gd name="T17" fmla="*/ 148167 h 96"/>
                    <a:gd name="T18" fmla="*/ 69144 w 72"/>
                    <a:gd name="T19" fmla="*/ 177800 h 96"/>
                    <a:gd name="T20" fmla="*/ 34572 w 72"/>
                    <a:gd name="T21" fmla="*/ 133350 h 96"/>
                    <a:gd name="T22" fmla="*/ 0 w 72"/>
                    <a:gd name="T23" fmla="*/ 74083 h 96"/>
                    <a:gd name="T24" fmla="*/ 17286 w 72"/>
                    <a:gd name="T25" fmla="*/ 74083 h 96"/>
                    <a:gd name="T26" fmla="*/ 17286 w 72"/>
                    <a:gd name="T27" fmla="*/ 59267 h 96"/>
                    <a:gd name="T28" fmla="*/ 34572 w 72"/>
                    <a:gd name="T29" fmla="*/ 29633 h 96"/>
                    <a:gd name="T30" fmla="*/ 69144 w 72"/>
                    <a:gd name="T31" fmla="*/ 29633 h 96"/>
                    <a:gd name="T32" fmla="*/ 69144 w 72"/>
                    <a:gd name="T33" fmla="*/ 0 h 96"/>
                    <a:gd name="T34" fmla="*/ 138289 w 72"/>
                    <a:gd name="T35" fmla="*/ 0 h 96"/>
                    <a:gd name="T36" fmla="*/ 155575 w 72"/>
                    <a:gd name="T37" fmla="*/ 0 h 9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72"/>
                    <a:gd name="T58" fmla="*/ 0 h 96"/>
                    <a:gd name="T59" fmla="*/ 72 w 72"/>
                    <a:gd name="T60" fmla="*/ 96 h 9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72" h="96">
                      <a:moveTo>
                        <a:pt x="72" y="0"/>
                      </a:moveTo>
                      <a:lnTo>
                        <a:pt x="72" y="8"/>
                      </a:lnTo>
                      <a:lnTo>
                        <a:pt x="72" y="16"/>
                      </a:lnTo>
                      <a:lnTo>
                        <a:pt x="72" y="24"/>
                      </a:lnTo>
                      <a:lnTo>
                        <a:pt x="72" y="48"/>
                      </a:lnTo>
                      <a:lnTo>
                        <a:pt x="72" y="64"/>
                      </a:lnTo>
                      <a:lnTo>
                        <a:pt x="56" y="56"/>
                      </a:lnTo>
                      <a:lnTo>
                        <a:pt x="40" y="72"/>
                      </a:lnTo>
                      <a:lnTo>
                        <a:pt x="40" y="80"/>
                      </a:lnTo>
                      <a:lnTo>
                        <a:pt x="32" y="96"/>
                      </a:lnTo>
                      <a:lnTo>
                        <a:pt x="16" y="72"/>
                      </a:lnTo>
                      <a:lnTo>
                        <a:pt x="0" y="40"/>
                      </a:lnTo>
                      <a:lnTo>
                        <a:pt x="8" y="40"/>
                      </a:lnTo>
                      <a:lnTo>
                        <a:pt x="8" y="32"/>
                      </a:lnTo>
                      <a:lnTo>
                        <a:pt x="16" y="16"/>
                      </a:lnTo>
                      <a:lnTo>
                        <a:pt x="32" y="16"/>
                      </a:lnTo>
                      <a:lnTo>
                        <a:pt x="32" y="0"/>
                      </a:lnTo>
                      <a:lnTo>
                        <a:pt x="64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Freeform 91"/>
                <p:cNvSpPr>
                  <a:spLocks/>
                </p:cNvSpPr>
                <p:nvPr/>
              </p:nvSpPr>
              <p:spPr bwMode="auto">
                <a:xfrm>
                  <a:off x="5040313" y="4633913"/>
                  <a:ext cx="50800" cy="30163"/>
                </a:xfrm>
                <a:custGeom>
                  <a:avLst/>
                  <a:gdLst>
                    <a:gd name="T0" fmla="*/ 50800 w 24"/>
                    <a:gd name="T1" fmla="*/ 30163 h 16"/>
                    <a:gd name="T2" fmla="*/ 50800 w 24"/>
                    <a:gd name="T3" fmla="*/ 0 h 16"/>
                    <a:gd name="T4" fmla="*/ 16933 w 24"/>
                    <a:gd name="T5" fmla="*/ 0 h 16"/>
                    <a:gd name="T6" fmla="*/ 0 w 24"/>
                    <a:gd name="T7" fmla="*/ 30163 h 16"/>
                    <a:gd name="T8" fmla="*/ 50800 w 24"/>
                    <a:gd name="T9" fmla="*/ 3016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6"/>
                    <a:gd name="T17" fmla="*/ 24 w 2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6">
                      <a:moveTo>
                        <a:pt x="24" y="16"/>
                      </a:move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24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Freeform 92"/>
                <p:cNvSpPr>
                  <a:spLocks/>
                </p:cNvSpPr>
                <p:nvPr/>
              </p:nvSpPr>
              <p:spPr bwMode="auto">
                <a:xfrm>
                  <a:off x="4676776" y="4383088"/>
                  <a:ext cx="138113" cy="177800"/>
                </a:xfrm>
                <a:custGeom>
                  <a:avLst/>
                  <a:gdLst>
                    <a:gd name="T0" fmla="*/ 120849 w 64"/>
                    <a:gd name="T1" fmla="*/ 118533 h 96"/>
                    <a:gd name="T2" fmla="*/ 103585 w 64"/>
                    <a:gd name="T3" fmla="*/ 59267 h 96"/>
                    <a:gd name="T4" fmla="*/ 86321 w 64"/>
                    <a:gd name="T5" fmla="*/ 0 h 96"/>
                    <a:gd name="T6" fmla="*/ 17264 w 64"/>
                    <a:gd name="T7" fmla="*/ 0 h 96"/>
                    <a:gd name="T8" fmla="*/ 17264 w 64"/>
                    <a:gd name="T9" fmla="*/ 44450 h 96"/>
                    <a:gd name="T10" fmla="*/ 34528 w 64"/>
                    <a:gd name="T11" fmla="*/ 74083 h 96"/>
                    <a:gd name="T12" fmla="*/ 0 w 64"/>
                    <a:gd name="T13" fmla="*/ 118533 h 96"/>
                    <a:gd name="T14" fmla="*/ 17264 w 64"/>
                    <a:gd name="T15" fmla="*/ 162983 h 96"/>
                    <a:gd name="T16" fmla="*/ 0 w 64"/>
                    <a:gd name="T17" fmla="*/ 162983 h 96"/>
                    <a:gd name="T18" fmla="*/ 34528 w 64"/>
                    <a:gd name="T19" fmla="*/ 177800 h 96"/>
                    <a:gd name="T20" fmla="*/ 103585 w 64"/>
                    <a:gd name="T21" fmla="*/ 148167 h 96"/>
                    <a:gd name="T22" fmla="*/ 120849 w 64"/>
                    <a:gd name="T23" fmla="*/ 148167 h 96"/>
                    <a:gd name="T24" fmla="*/ 138113 w 64"/>
                    <a:gd name="T25" fmla="*/ 133350 h 96"/>
                    <a:gd name="T26" fmla="*/ 120849 w 64"/>
                    <a:gd name="T27" fmla="*/ 118533 h 9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4"/>
                    <a:gd name="T43" fmla="*/ 0 h 96"/>
                    <a:gd name="T44" fmla="*/ 64 w 64"/>
                    <a:gd name="T45" fmla="*/ 96 h 9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4" h="96">
                      <a:moveTo>
                        <a:pt x="56" y="64"/>
                      </a:moveTo>
                      <a:lnTo>
                        <a:pt x="48" y="32"/>
                      </a:lnTo>
                      <a:lnTo>
                        <a:pt x="40" y="0"/>
                      </a:lnTo>
                      <a:lnTo>
                        <a:pt x="8" y="0"/>
                      </a:lnTo>
                      <a:lnTo>
                        <a:pt x="8" y="24"/>
                      </a:lnTo>
                      <a:lnTo>
                        <a:pt x="16" y="40"/>
                      </a:lnTo>
                      <a:lnTo>
                        <a:pt x="0" y="64"/>
                      </a:lnTo>
                      <a:lnTo>
                        <a:pt x="8" y="88"/>
                      </a:lnTo>
                      <a:lnTo>
                        <a:pt x="0" y="88"/>
                      </a:lnTo>
                      <a:lnTo>
                        <a:pt x="16" y="96"/>
                      </a:lnTo>
                      <a:lnTo>
                        <a:pt x="48" y="80"/>
                      </a:lnTo>
                      <a:lnTo>
                        <a:pt x="56" y="80"/>
                      </a:lnTo>
                      <a:lnTo>
                        <a:pt x="64" y="72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" name="Freeform 93"/>
                <p:cNvSpPr>
                  <a:spLocks/>
                </p:cNvSpPr>
                <p:nvPr/>
              </p:nvSpPr>
              <p:spPr bwMode="auto">
                <a:xfrm>
                  <a:off x="4762501" y="4383088"/>
                  <a:ext cx="69850" cy="133350"/>
                </a:xfrm>
                <a:custGeom>
                  <a:avLst/>
                  <a:gdLst>
                    <a:gd name="T0" fmla="*/ 34925 w 32"/>
                    <a:gd name="T1" fmla="*/ 118533 h 72"/>
                    <a:gd name="T2" fmla="*/ 17463 w 32"/>
                    <a:gd name="T3" fmla="*/ 59267 h 72"/>
                    <a:gd name="T4" fmla="*/ 0 w 32"/>
                    <a:gd name="T5" fmla="*/ 0 h 72"/>
                    <a:gd name="T6" fmla="*/ 34925 w 32"/>
                    <a:gd name="T7" fmla="*/ 0 h 72"/>
                    <a:gd name="T8" fmla="*/ 34925 w 32"/>
                    <a:gd name="T9" fmla="*/ 14817 h 72"/>
                    <a:gd name="T10" fmla="*/ 52387 w 32"/>
                    <a:gd name="T11" fmla="*/ 29633 h 72"/>
                    <a:gd name="T12" fmla="*/ 52387 w 32"/>
                    <a:gd name="T13" fmla="*/ 74083 h 72"/>
                    <a:gd name="T14" fmla="*/ 69850 w 32"/>
                    <a:gd name="T15" fmla="*/ 133350 h 72"/>
                    <a:gd name="T16" fmla="*/ 52387 w 32"/>
                    <a:gd name="T17" fmla="*/ 133350 h 72"/>
                    <a:gd name="T18" fmla="*/ 34925 w 32"/>
                    <a:gd name="T19" fmla="*/ 118533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72"/>
                    <a:gd name="T32" fmla="*/ 32 w 32"/>
                    <a:gd name="T33" fmla="*/ 72 h 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72">
                      <a:moveTo>
                        <a:pt x="16" y="64"/>
                      </a:moveTo>
                      <a:lnTo>
                        <a:pt x="8" y="32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24" y="16"/>
                      </a:lnTo>
                      <a:lnTo>
                        <a:pt x="24" y="40"/>
                      </a:lnTo>
                      <a:lnTo>
                        <a:pt x="32" y="72"/>
                      </a:lnTo>
                      <a:lnTo>
                        <a:pt x="24" y="72"/>
                      </a:lnTo>
                      <a:lnTo>
                        <a:pt x="16" y="6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" name="Freeform 94"/>
                <p:cNvSpPr>
                  <a:spLocks/>
                </p:cNvSpPr>
                <p:nvPr/>
              </p:nvSpPr>
              <p:spPr bwMode="auto">
                <a:xfrm>
                  <a:off x="4849813" y="4310063"/>
                  <a:ext cx="328613" cy="265113"/>
                </a:xfrm>
                <a:custGeom>
                  <a:avLst/>
                  <a:gdLst>
                    <a:gd name="T0" fmla="*/ 328613 w 152"/>
                    <a:gd name="T1" fmla="*/ 14729 h 144"/>
                    <a:gd name="T2" fmla="*/ 311318 w 152"/>
                    <a:gd name="T3" fmla="*/ 0 h 144"/>
                    <a:gd name="T4" fmla="*/ 294022 w 152"/>
                    <a:gd name="T5" fmla="*/ 0 h 144"/>
                    <a:gd name="T6" fmla="*/ 276727 w 152"/>
                    <a:gd name="T7" fmla="*/ 14729 h 144"/>
                    <a:gd name="T8" fmla="*/ 224840 w 152"/>
                    <a:gd name="T9" fmla="*/ 14729 h 144"/>
                    <a:gd name="T10" fmla="*/ 190250 w 152"/>
                    <a:gd name="T11" fmla="*/ 29457 h 144"/>
                    <a:gd name="T12" fmla="*/ 155659 w 152"/>
                    <a:gd name="T13" fmla="*/ 14729 h 144"/>
                    <a:gd name="T14" fmla="*/ 121068 w 152"/>
                    <a:gd name="T15" fmla="*/ 14729 h 144"/>
                    <a:gd name="T16" fmla="*/ 86477 w 152"/>
                    <a:gd name="T17" fmla="*/ 0 h 144"/>
                    <a:gd name="T18" fmla="*/ 51886 w 152"/>
                    <a:gd name="T19" fmla="*/ 0 h 144"/>
                    <a:gd name="T20" fmla="*/ 34591 w 152"/>
                    <a:gd name="T21" fmla="*/ 29457 h 144"/>
                    <a:gd name="T22" fmla="*/ 34591 w 152"/>
                    <a:gd name="T23" fmla="*/ 58914 h 144"/>
                    <a:gd name="T24" fmla="*/ 34591 w 152"/>
                    <a:gd name="T25" fmla="*/ 88371 h 144"/>
                    <a:gd name="T26" fmla="*/ 0 w 152"/>
                    <a:gd name="T27" fmla="*/ 147285 h 144"/>
                    <a:gd name="T28" fmla="*/ 0 w 152"/>
                    <a:gd name="T29" fmla="*/ 206199 h 144"/>
                    <a:gd name="T30" fmla="*/ 34591 w 152"/>
                    <a:gd name="T31" fmla="*/ 206199 h 144"/>
                    <a:gd name="T32" fmla="*/ 69182 w 152"/>
                    <a:gd name="T33" fmla="*/ 220927 h 144"/>
                    <a:gd name="T34" fmla="*/ 86477 w 152"/>
                    <a:gd name="T35" fmla="*/ 250385 h 144"/>
                    <a:gd name="T36" fmla="*/ 86477 w 152"/>
                    <a:gd name="T37" fmla="*/ 265113 h 144"/>
                    <a:gd name="T38" fmla="*/ 172954 w 152"/>
                    <a:gd name="T39" fmla="*/ 250385 h 144"/>
                    <a:gd name="T40" fmla="*/ 207545 w 152"/>
                    <a:gd name="T41" fmla="*/ 191470 h 144"/>
                    <a:gd name="T42" fmla="*/ 224840 w 152"/>
                    <a:gd name="T43" fmla="*/ 191470 h 144"/>
                    <a:gd name="T44" fmla="*/ 242136 w 152"/>
                    <a:gd name="T45" fmla="*/ 206199 h 144"/>
                    <a:gd name="T46" fmla="*/ 259431 w 152"/>
                    <a:gd name="T47" fmla="*/ 191470 h 144"/>
                    <a:gd name="T48" fmla="*/ 276727 w 152"/>
                    <a:gd name="T49" fmla="*/ 147285 h 144"/>
                    <a:gd name="T50" fmla="*/ 294022 w 152"/>
                    <a:gd name="T51" fmla="*/ 132557 h 144"/>
                    <a:gd name="T52" fmla="*/ 311318 w 152"/>
                    <a:gd name="T53" fmla="*/ 73642 h 144"/>
                    <a:gd name="T54" fmla="*/ 328613 w 152"/>
                    <a:gd name="T55" fmla="*/ 58914 h 144"/>
                    <a:gd name="T56" fmla="*/ 328613 w 152"/>
                    <a:gd name="T57" fmla="*/ 29457 h 144"/>
                    <a:gd name="T58" fmla="*/ 328613 w 152"/>
                    <a:gd name="T59" fmla="*/ 14729 h 14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52"/>
                    <a:gd name="T91" fmla="*/ 0 h 144"/>
                    <a:gd name="T92" fmla="*/ 152 w 152"/>
                    <a:gd name="T93" fmla="*/ 144 h 144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52" h="144">
                      <a:moveTo>
                        <a:pt x="152" y="8"/>
                      </a:moveTo>
                      <a:lnTo>
                        <a:pt x="144" y="0"/>
                      </a:lnTo>
                      <a:lnTo>
                        <a:pt x="136" y="0"/>
                      </a:lnTo>
                      <a:lnTo>
                        <a:pt x="128" y="8"/>
                      </a:lnTo>
                      <a:lnTo>
                        <a:pt x="104" y="8"/>
                      </a:lnTo>
                      <a:lnTo>
                        <a:pt x="88" y="16"/>
                      </a:lnTo>
                      <a:lnTo>
                        <a:pt x="72" y="8"/>
                      </a:lnTo>
                      <a:lnTo>
                        <a:pt x="56" y="8"/>
                      </a:lnTo>
                      <a:lnTo>
                        <a:pt x="40" y="0"/>
                      </a:lnTo>
                      <a:lnTo>
                        <a:pt x="24" y="0"/>
                      </a:lnTo>
                      <a:lnTo>
                        <a:pt x="16" y="16"/>
                      </a:lnTo>
                      <a:lnTo>
                        <a:pt x="16" y="32"/>
                      </a:lnTo>
                      <a:lnTo>
                        <a:pt x="16" y="48"/>
                      </a:lnTo>
                      <a:lnTo>
                        <a:pt x="0" y="80"/>
                      </a:lnTo>
                      <a:lnTo>
                        <a:pt x="0" y="112"/>
                      </a:lnTo>
                      <a:lnTo>
                        <a:pt x="16" y="112"/>
                      </a:lnTo>
                      <a:lnTo>
                        <a:pt x="32" y="120"/>
                      </a:lnTo>
                      <a:lnTo>
                        <a:pt x="40" y="136"/>
                      </a:lnTo>
                      <a:lnTo>
                        <a:pt x="40" y="144"/>
                      </a:lnTo>
                      <a:lnTo>
                        <a:pt x="80" y="136"/>
                      </a:lnTo>
                      <a:lnTo>
                        <a:pt x="96" y="104"/>
                      </a:lnTo>
                      <a:lnTo>
                        <a:pt x="104" y="104"/>
                      </a:lnTo>
                      <a:lnTo>
                        <a:pt x="112" y="112"/>
                      </a:lnTo>
                      <a:lnTo>
                        <a:pt x="120" y="104"/>
                      </a:lnTo>
                      <a:lnTo>
                        <a:pt x="128" y="80"/>
                      </a:lnTo>
                      <a:lnTo>
                        <a:pt x="136" y="72"/>
                      </a:lnTo>
                      <a:lnTo>
                        <a:pt x="144" y="40"/>
                      </a:lnTo>
                      <a:lnTo>
                        <a:pt x="152" y="32"/>
                      </a:lnTo>
                      <a:lnTo>
                        <a:pt x="152" y="16"/>
                      </a:lnTo>
                      <a:lnTo>
                        <a:pt x="152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" name="Freeform 95"/>
                <p:cNvSpPr>
                  <a:spLocks/>
                </p:cNvSpPr>
                <p:nvPr/>
              </p:nvSpPr>
              <p:spPr bwMode="auto">
                <a:xfrm>
                  <a:off x="4797426" y="4338638"/>
                  <a:ext cx="87313" cy="177800"/>
                </a:xfrm>
                <a:custGeom>
                  <a:avLst/>
                  <a:gdLst>
                    <a:gd name="T0" fmla="*/ 17463 w 40"/>
                    <a:gd name="T1" fmla="*/ 118533 h 96"/>
                    <a:gd name="T2" fmla="*/ 17463 w 40"/>
                    <a:gd name="T3" fmla="*/ 74083 h 96"/>
                    <a:gd name="T4" fmla="*/ 0 w 40"/>
                    <a:gd name="T5" fmla="*/ 59267 h 96"/>
                    <a:gd name="T6" fmla="*/ 0 w 40"/>
                    <a:gd name="T7" fmla="*/ 44450 h 96"/>
                    <a:gd name="T8" fmla="*/ 17463 w 40"/>
                    <a:gd name="T9" fmla="*/ 29633 h 96"/>
                    <a:gd name="T10" fmla="*/ 34925 w 40"/>
                    <a:gd name="T11" fmla="*/ 29633 h 96"/>
                    <a:gd name="T12" fmla="*/ 52388 w 40"/>
                    <a:gd name="T13" fmla="*/ 14817 h 96"/>
                    <a:gd name="T14" fmla="*/ 69850 w 40"/>
                    <a:gd name="T15" fmla="*/ 0 h 96"/>
                    <a:gd name="T16" fmla="*/ 87313 w 40"/>
                    <a:gd name="T17" fmla="*/ 29633 h 96"/>
                    <a:gd name="T18" fmla="*/ 87313 w 40"/>
                    <a:gd name="T19" fmla="*/ 59267 h 96"/>
                    <a:gd name="T20" fmla="*/ 52388 w 40"/>
                    <a:gd name="T21" fmla="*/ 118533 h 96"/>
                    <a:gd name="T22" fmla="*/ 52388 w 40"/>
                    <a:gd name="T23" fmla="*/ 177800 h 96"/>
                    <a:gd name="T24" fmla="*/ 34925 w 40"/>
                    <a:gd name="T25" fmla="*/ 177800 h 96"/>
                    <a:gd name="T26" fmla="*/ 17463 w 40"/>
                    <a:gd name="T27" fmla="*/ 118533 h 9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0"/>
                    <a:gd name="T43" fmla="*/ 0 h 96"/>
                    <a:gd name="T44" fmla="*/ 40 w 40"/>
                    <a:gd name="T45" fmla="*/ 96 h 9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0" h="96">
                      <a:moveTo>
                        <a:pt x="8" y="64"/>
                      </a:moveTo>
                      <a:lnTo>
                        <a:pt x="8" y="40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32" y="0"/>
                      </a:lnTo>
                      <a:lnTo>
                        <a:pt x="40" y="16"/>
                      </a:lnTo>
                      <a:lnTo>
                        <a:pt x="40" y="32"/>
                      </a:lnTo>
                      <a:lnTo>
                        <a:pt x="24" y="64"/>
                      </a:lnTo>
                      <a:lnTo>
                        <a:pt x="24" y="96"/>
                      </a:lnTo>
                      <a:lnTo>
                        <a:pt x="16" y="96"/>
                      </a:lnTo>
                      <a:lnTo>
                        <a:pt x="8" y="6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Freeform 96"/>
                <p:cNvSpPr>
                  <a:spLocks/>
                </p:cNvSpPr>
                <p:nvPr/>
              </p:nvSpPr>
              <p:spPr bwMode="auto">
                <a:xfrm>
                  <a:off x="4521201" y="4398963"/>
                  <a:ext cx="190500" cy="176213"/>
                </a:xfrm>
                <a:custGeom>
                  <a:avLst/>
                  <a:gdLst>
                    <a:gd name="T0" fmla="*/ 173182 w 88"/>
                    <a:gd name="T1" fmla="*/ 146844 h 96"/>
                    <a:gd name="T2" fmla="*/ 155864 w 88"/>
                    <a:gd name="T3" fmla="*/ 102791 h 96"/>
                    <a:gd name="T4" fmla="*/ 190500 w 88"/>
                    <a:gd name="T5" fmla="*/ 58738 h 96"/>
                    <a:gd name="T6" fmla="*/ 173182 w 88"/>
                    <a:gd name="T7" fmla="*/ 29369 h 96"/>
                    <a:gd name="T8" fmla="*/ 155864 w 88"/>
                    <a:gd name="T9" fmla="*/ 14684 h 96"/>
                    <a:gd name="T10" fmla="*/ 121227 w 88"/>
                    <a:gd name="T11" fmla="*/ 14684 h 96"/>
                    <a:gd name="T12" fmla="*/ 103909 w 88"/>
                    <a:gd name="T13" fmla="*/ 0 h 96"/>
                    <a:gd name="T14" fmla="*/ 86591 w 88"/>
                    <a:gd name="T15" fmla="*/ 0 h 96"/>
                    <a:gd name="T16" fmla="*/ 69273 w 88"/>
                    <a:gd name="T17" fmla="*/ 0 h 96"/>
                    <a:gd name="T18" fmla="*/ 51955 w 88"/>
                    <a:gd name="T19" fmla="*/ 0 h 96"/>
                    <a:gd name="T20" fmla="*/ 34636 w 88"/>
                    <a:gd name="T21" fmla="*/ 0 h 96"/>
                    <a:gd name="T22" fmla="*/ 17318 w 88"/>
                    <a:gd name="T23" fmla="*/ 0 h 96"/>
                    <a:gd name="T24" fmla="*/ 17318 w 88"/>
                    <a:gd name="T25" fmla="*/ 29369 h 96"/>
                    <a:gd name="T26" fmla="*/ 34636 w 88"/>
                    <a:gd name="T27" fmla="*/ 58738 h 96"/>
                    <a:gd name="T28" fmla="*/ 17318 w 88"/>
                    <a:gd name="T29" fmla="*/ 58738 h 96"/>
                    <a:gd name="T30" fmla="*/ 17318 w 88"/>
                    <a:gd name="T31" fmla="*/ 73422 h 96"/>
                    <a:gd name="T32" fmla="*/ 0 w 88"/>
                    <a:gd name="T33" fmla="*/ 88107 h 96"/>
                    <a:gd name="T34" fmla="*/ 17318 w 88"/>
                    <a:gd name="T35" fmla="*/ 117475 h 96"/>
                    <a:gd name="T36" fmla="*/ 34636 w 88"/>
                    <a:gd name="T37" fmla="*/ 132160 h 96"/>
                    <a:gd name="T38" fmla="*/ 34636 w 88"/>
                    <a:gd name="T39" fmla="*/ 176213 h 96"/>
                    <a:gd name="T40" fmla="*/ 86591 w 88"/>
                    <a:gd name="T41" fmla="*/ 146844 h 96"/>
                    <a:gd name="T42" fmla="*/ 121227 w 88"/>
                    <a:gd name="T43" fmla="*/ 146844 h 96"/>
                    <a:gd name="T44" fmla="*/ 155864 w 88"/>
                    <a:gd name="T45" fmla="*/ 146844 h 96"/>
                    <a:gd name="T46" fmla="*/ 173182 w 88"/>
                    <a:gd name="T47" fmla="*/ 146844 h 9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88"/>
                    <a:gd name="T73" fmla="*/ 0 h 96"/>
                    <a:gd name="T74" fmla="*/ 88 w 88"/>
                    <a:gd name="T75" fmla="*/ 96 h 9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88" h="96">
                      <a:moveTo>
                        <a:pt x="80" y="80"/>
                      </a:moveTo>
                      <a:lnTo>
                        <a:pt x="72" y="56"/>
                      </a:lnTo>
                      <a:lnTo>
                        <a:pt x="88" y="32"/>
                      </a:lnTo>
                      <a:lnTo>
                        <a:pt x="80" y="16"/>
                      </a:lnTo>
                      <a:lnTo>
                        <a:pt x="72" y="8"/>
                      </a:lnTo>
                      <a:lnTo>
                        <a:pt x="56" y="8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0" y="48"/>
                      </a:lnTo>
                      <a:lnTo>
                        <a:pt x="8" y="64"/>
                      </a:lnTo>
                      <a:lnTo>
                        <a:pt x="16" y="72"/>
                      </a:lnTo>
                      <a:lnTo>
                        <a:pt x="16" y="96"/>
                      </a:lnTo>
                      <a:lnTo>
                        <a:pt x="40" y="80"/>
                      </a:lnTo>
                      <a:lnTo>
                        <a:pt x="56" y="80"/>
                      </a:lnTo>
                      <a:lnTo>
                        <a:pt x="72" y="80"/>
                      </a:lnTo>
                      <a:lnTo>
                        <a:pt x="80" y="8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Freeform 97"/>
                <p:cNvSpPr>
                  <a:spLocks/>
                </p:cNvSpPr>
                <p:nvPr/>
              </p:nvSpPr>
              <p:spPr bwMode="auto">
                <a:xfrm>
                  <a:off x="4433888" y="4457701"/>
                  <a:ext cx="122238" cy="117475"/>
                </a:xfrm>
                <a:custGeom>
                  <a:avLst/>
                  <a:gdLst>
                    <a:gd name="T0" fmla="*/ 87313 w 56"/>
                    <a:gd name="T1" fmla="*/ 29369 h 64"/>
                    <a:gd name="T2" fmla="*/ 104775 w 56"/>
                    <a:gd name="T3" fmla="*/ 58738 h 64"/>
                    <a:gd name="T4" fmla="*/ 122238 w 56"/>
                    <a:gd name="T5" fmla="*/ 73422 h 64"/>
                    <a:gd name="T6" fmla="*/ 122238 w 56"/>
                    <a:gd name="T7" fmla="*/ 117475 h 64"/>
                    <a:gd name="T8" fmla="*/ 104775 w 56"/>
                    <a:gd name="T9" fmla="*/ 102791 h 64"/>
                    <a:gd name="T10" fmla="*/ 0 w 56"/>
                    <a:gd name="T11" fmla="*/ 44053 h 64"/>
                    <a:gd name="T12" fmla="*/ 34925 w 56"/>
                    <a:gd name="T13" fmla="*/ 0 h 64"/>
                    <a:gd name="T14" fmla="*/ 52388 w 56"/>
                    <a:gd name="T15" fmla="*/ 0 h 64"/>
                    <a:gd name="T16" fmla="*/ 69850 w 56"/>
                    <a:gd name="T17" fmla="*/ 29369 h 64"/>
                    <a:gd name="T18" fmla="*/ 87313 w 56"/>
                    <a:gd name="T19" fmla="*/ 29369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64"/>
                    <a:gd name="T32" fmla="*/ 56 w 56"/>
                    <a:gd name="T33" fmla="*/ 64 h 6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64">
                      <a:moveTo>
                        <a:pt x="40" y="16"/>
                      </a:moveTo>
                      <a:lnTo>
                        <a:pt x="48" y="32"/>
                      </a:lnTo>
                      <a:lnTo>
                        <a:pt x="56" y="40"/>
                      </a:lnTo>
                      <a:lnTo>
                        <a:pt x="56" y="64"/>
                      </a:lnTo>
                      <a:lnTo>
                        <a:pt x="48" y="56"/>
                      </a:lnTo>
                      <a:lnTo>
                        <a:pt x="0" y="24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32" y="16"/>
                      </a:lnTo>
                      <a:lnTo>
                        <a:pt x="4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" name="Freeform 98"/>
                <p:cNvSpPr>
                  <a:spLocks/>
                </p:cNvSpPr>
                <p:nvPr/>
              </p:nvSpPr>
              <p:spPr bwMode="auto">
                <a:xfrm>
                  <a:off x="4278313" y="4221163"/>
                  <a:ext cx="173038" cy="117475"/>
                </a:xfrm>
                <a:custGeom>
                  <a:avLst/>
                  <a:gdLst>
                    <a:gd name="T0" fmla="*/ 155734 w 80"/>
                    <a:gd name="T1" fmla="*/ 58738 h 64"/>
                    <a:gd name="T2" fmla="*/ 173038 w 80"/>
                    <a:gd name="T3" fmla="*/ 117475 h 64"/>
                    <a:gd name="T4" fmla="*/ 103823 w 80"/>
                    <a:gd name="T5" fmla="*/ 117475 h 64"/>
                    <a:gd name="T6" fmla="*/ 17304 w 80"/>
                    <a:gd name="T7" fmla="*/ 117475 h 64"/>
                    <a:gd name="T8" fmla="*/ 17304 w 80"/>
                    <a:gd name="T9" fmla="*/ 102791 h 64"/>
                    <a:gd name="T10" fmla="*/ 51911 w 80"/>
                    <a:gd name="T11" fmla="*/ 88106 h 64"/>
                    <a:gd name="T12" fmla="*/ 86519 w 80"/>
                    <a:gd name="T13" fmla="*/ 102791 h 64"/>
                    <a:gd name="T14" fmla="*/ 103823 w 80"/>
                    <a:gd name="T15" fmla="*/ 88106 h 64"/>
                    <a:gd name="T16" fmla="*/ 51911 w 80"/>
                    <a:gd name="T17" fmla="*/ 73422 h 64"/>
                    <a:gd name="T18" fmla="*/ 17304 w 80"/>
                    <a:gd name="T19" fmla="*/ 88106 h 64"/>
                    <a:gd name="T20" fmla="*/ 17304 w 80"/>
                    <a:gd name="T21" fmla="*/ 73422 h 64"/>
                    <a:gd name="T22" fmla="*/ 0 w 80"/>
                    <a:gd name="T23" fmla="*/ 58738 h 64"/>
                    <a:gd name="T24" fmla="*/ 34608 w 80"/>
                    <a:gd name="T25" fmla="*/ 29369 h 64"/>
                    <a:gd name="T26" fmla="*/ 51911 w 80"/>
                    <a:gd name="T27" fmla="*/ 14684 h 64"/>
                    <a:gd name="T28" fmla="*/ 86519 w 80"/>
                    <a:gd name="T29" fmla="*/ 0 h 64"/>
                    <a:gd name="T30" fmla="*/ 121127 w 80"/>
                    <a:gd name="T31" fmla="*/ 29369 h 64"/>
                    <a:gd name="T32" fmla="*/ 155734 w 80"/>
                    <a:gd name="T33" fmla="*/ 58738 h 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0"/>
                    <a:gd name="T52" fmla="*/ 0 h 64"/>
                    <a:gd name="T53" fmla="*/ 80 w 80"/>
                    <a:gd name="T54" fmla="*/ 64 h 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0" h="64">
                      <a:moveTo>
                        <a:pt x="72" y="32"/>
                      </a:moveTo>
                      <a:lnTo>
                        <a:pt x="80" y="64"/>
                      </a:lnTo>
                      <a:lnTo>
                        <a:pt x="48" y="64"/>
                      </a:lnTo>
                      <a:lnTo>
                        <a:pt x="8" y="64"/>
                      </a:lnTo>
                      <a:lnTo>
                        <a:pt x="8" y="56"/>
                      </a:lnTo>
                      <a:lnTo>
                        <a:pt x="24" y="48"/>
                      </a:lnTo>
                      <a:lnTo>
                        <a:pt x="40" y="56"/>
                      </a:lnTo>
                      <a:lnTo>
                        <a:pt x="48" y="48"/>
                      </a:lnTo>
                      <a:lnTo>
                        <a:pt x="24" y="40"/>
                      </a:lnTo>
                      <a:lnTo>
                        <a:pt x="8" y="48"/>
                      </a:lnTo>
                      <a:lnTo>
                        <a:pt x="8" y="40"/>
                      </a:lnTo>
                      <a:lnTo>
                        <a:pt x="0" y="32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40" y="0"/>
                      </a:lnTo>
                      <a:lnTo>
                        <a:pt x="56" y="16"/>
                      </a:lnTo>
                      <a:lnTo>
                        <a:pt x="72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Freeform 99"/>
                <p:cNvSpPr>
                  <a:spLocks/>
                </p:cNvSpPr>
                <p:nvPr/>
              </p:nvSpPr>
              <p:spPr bwMode="auto">
                <a:xfrm>
                  <a:off x="4295776" y="3925888"/>
                  <a:ext cx="346075" cy="354013"/>
                </a:xfrm>
                <a:custGeom>
                  <a:avLst/>
                  <a:gdLst>
                    <a:gd name="T0" fmla="*/ 138430 w 160"/>
                    <a:gd name="T1" fmla="*/ 354013 h 192"/>
                    <a:gd name="T2" fmla="*/ 103822 w 160"/>
                    <a:gd name="T3" fmla="*/ 324512 h 192"/>
                    <a:gd name="T4" fmla="*/ 69215 w 160"/>
                    <a:gd name="T5" fmla="*/ 295011 h 192"/>
                    <a:gd name="T6" fmla="*/ 34608 w 160"/>
                    <a:gd name="T7" fmla="*/ 309761 h 192"/>
                    <a:gd name="T8" fmla="*/ 17304 w 160"/>
                    <a:gd name="T9" fmla="*/ 324512 h 192"/>
                    <a:gd name="T10" fmla="*/ 17304 w 160"/>
                    <a:gd name="T11" fmla="*/ 265510 h 192"/>
                    <a:gd name="T12" fmla="*/ 17304 w 160"/>
                    <a:gd name="T13" fmla="*/ 221258 h 192"/>
                    <a:gd name="T14" fmla="*/ 17304 w 160"/>
                    <a:gd name="T15" fmla="*/ 191757 h 192"/>
                    <a:gd name="T16" fmla="*/ 0 w 160"/>
                    <a:gd name="T17" fmla="*/ 177007 h 192"/>
                    <a:gd name="T18" fmla="*/ 17304 w 160"/>
                    <a:gd name="T19" fmla="*/ 162256 h 192"/>
                    <a:gd name="T20" fmla="*/ 121126 w 160"/>
                    <a:gd name="T21" fmla="*/ 162256 h 192"/>
                    <a:gd name="T22" fmla="*/ 121126 w 160"/>
                    <a:gd name="T23" fmla="*/ 118004 h 192"/>
                    <a:gd name="T24" fmla="*/ 155734 w 160"/>
                    <a:gd name="T25" fmla="*/ 103254 h 192"/>
                    <a:gd name="T26" fmla="*/ 155734 w 160"/>
                    <a:gd name="T27" fmla="*/ 29501 h 192"/>
                    <a:gd name="T28" fmla="*/ 242252 w 160"/>
                    <a:gd name="T29" fmla="*/ 29501 h 192"/>
                    <a:gd name="T30" fmla="*/ 242252 w 160"/>
                    <a:gd name="T31" fmla="*/ 0 h 192"/>
                    <a:gd name="T32" fmla="*/ 346075 w 160"/>
                    <a:gd name="T33" fmla="*/ 59002 h 192"/>
                    <a:gd name="T34" fmla="*/ 294164 w 160"/>
                    <a:gd name="T35" fmla="*/ 59002 h 192"/>
                    <a:gd name="T36" fmla="*/ 328771 w 160"/>
                    <a:gd name="T37" fmla="*/ 324512 h 192"/>
                    <a:gd name="T38" fmla="*/ 190341 w 160"/>
                    <a:gd name="T39" fmla="*/ 324512 h 192"/>
                    <a:gd name="T40" fmla="*/ 173038 w 160"/>
                    <a:gd name="T41" fmla="*/ 339262 h 192"/>
                    <a:gd name="T42" fmla="*/ 155734 w 160"/>
                    <a:gd name="T43" fmla="*/ 324512 h 192"/>
                    <a:gd name="T44" fmla="*/ 138430 w 160"/>
                    <a:gd name="T45" fmla="*/ 354013 h 1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60"/>
                    <a:gd name="T70" fmla="*/ 0 h 192"/>
                    <a:gd name="T71" fmla="*/ 160 w 160"/>
                    <a:gd name="T72" fmla="*/ 192 h 192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60" h="192">
                      <a:moveTo>
                        <a:pt x="64" y="192"/>
                      </a:moveTo>
                      <a:lnTo>
                        <a:pt x="48" y="176"/>
                      </a:lnTo>
                      <a:lnTo>
                        <a:pt x="32" y="160"/>
                      </a:lnTo>
                      <a:lnTo>
                        <a:pt x="16" y="168"/>
                      </a:lnTo>
                      <a:lnTo>
                        <a:pt x="8" y="176"/>
                      </a:lnTo>
                      <a:lnTo>
                        <a:pt x="8" y="144"/>
                      </a:lnTo>
                      <a:lnTo>
                        <a:pt x="8" y="120"/>
                      </a:lnTo>
                      <a:lnTo>
                        <a:pt x="8" y="104"/>
                      </a:lnTo>
                      <a:lnTo>
                        <a:pt x="0" y="96"/>
                      </a:lnTo>
                      <a:lnTo>
                        <a:pt x="8" y="88"/>
                      </a:lnTo>
                      <a:lnTo>
                        <a:pt x="56" y="88"/>
                      </a:lnTo>
                      <a:lnTo>
                        <a:pt x="56" y="64"/>
                      </a:lnTo>
                      <a:lnTo>
                        <a:pt x="72" y="56"/>
                      </a:lnTo>
                      <a:lnTo>
                        <a:pt x="72" y="16"/>
                      </a:lnTo>
                      <a:lnTo>
                        <a:pt x="112" y="16"/>
                      </a:lnTo>
                      <a:lnTo>
                        <a:pt x="112" y="0"/>
                      </a:lnTo>
                      <a:lnTo>
                        <a:pt x="160" y="32"/>
                      </a:lnTo>
                      <a:lnTo>
                        <a:pt x="136" y="32"/>
                      </a:lnTo>
                      <a:lnTo>
                        <a:pt x="152" y="176"/>
                      </a:lnTo>
                      <a:lnTo>
                        <a:pt x="88" y="176"/>
                      </a:lnTo>
                      <a:lnTo>
                        <a:pt x="80" y="184"/>
                      </a:lnTo>
                      <a:lnTo>
                        <a:pt x="72" y="176"/>
                      </a:lnTo>
                      <a:lnTo>
                        <a:pt x="64" y="19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" name="Freeform 100"/>
                <p:cNvSpPr>
                  <a:spLocks/>
                </p:cNvSpPr>
                <p:nvPr/>
              </p:nvSpPr>
              <p:spPr bwMode="auto">
                <a:xfrm>
                  <a:off x="4295776" y="3911601"/>
                  <a:ext cx="242888" cy="192088"/>
                </a:xfrm>
                <a:custGeom>
                  <a:avLst/>
                  <a:gdLst>
                    <a:gd name="T0" fmla="*/ 242888 w 112"/>
                    <a:gd name="T1" fmla="*/ 0 h 104"/>
                    <a:gd name="T2" fmla="*/ 242888 w 112"/>
                    <a:gd name="T3" fmla="*/ 14776 h 104"/>
                    <a:gd name="T4" fmla="*/ 242888 w 112"/>
                    <a:gd name="T5" fmla="*/ 44328 h 104"/>
                    <a:gd name="T6" fmla="*/ 156142 w 112"/>
                    <a:gd name="T7" fmla="*/ 44328 h 104"/>
                    <a:gd name="T8" fmla="*/ 156142 w 112"/>
                    <a:gd name="T9" fmla="*/ 118208 h 104"/>
                    <a:gd name="T10" fmla="*/ 121444 w 112"/>
                    <a:gd name="T11" fmla="*/ 132984 h 104"/>
                    <a:gd name="T12" fmla="*/ 121444 w 112"/>
                    <a:gd name="T13" fmla="*/ 177312 h 104"/>
                    <a:gd name="T14" fmla="*/ 17349 w 112"/>
                    <a:gd name="T15" fmla="*/ 177312 h 104"/>
                    <a:gd name="T16" fmla="*/ 0 w 112"/>
                    <a:gd name="T17" fmla="*/ 192088 h 104"/>
                    <a:gd name="T18" fmla="*/ 0 w 112"/>
                    <a:gd name="T19" fmla="*/ 162536 h 104"/>
                    <a:gd name="T20" fmla="*/ 69397 w 112"/>
                    <a:gd name="T21" fmla="*/ 88656 h 104"/>
                    <a:gd name="T22" fmla="*/ 86746 w 112"/>
                    <a:gd name="T23" fmla="*/ 44328 h 104"/>
                    <a:gd name="T24" fmla="*/ 104095 w 112"/>
                    <a:gd name="T25" fmla="*/ 29552 h 104"/>
                    <a:gd name="T26" fmla="*/ 121444 w 112"/>
                    <a:gd name="T27" fmla="*/ 0 h 104"/>
                    <a:gd name="T28" fmla="*/ 242888 w 112"/>
                    <a:gd name="T29" fmla="*/ 0 h 10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12"/>
                    <a:gd name="T46" fmla="*/ 0 h 104"/>
                    <a:gd name="T47" fmla="*/ 112 w 112"/>
                    <a:gd name="T48" fmla="*/ 104 h 10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12" h="104">
                      <a:moveTo>
                        <a:pt x="112" y="0"/>
                      </a:moveTo>
                      <a:lnTo>
                        <a:pt x="112" y="8"/>
                      </a:lnTo>
                      <a:lnTo>
                        <a:pt x="112" y="24"/>
                      </a:lnTo>
                      <a:lnTo>
                        <a:pt x="72" y="24"/>
                      </a:lnTo>
                      <a:lnTo>
                        <a:pt x="72" y="64"/>
                      </a:lnTo>
                      <a:lnTo>
                        <a:pt x="56" y="72"/>
                      </a:lnTo>
                      <a:lnTo>
                        <a:pt x="56" y="96"/>
                      </a:lnTo>
                      <a:lnTo>
                        <a:pt x="8" y="96"/>
                      </a:lnTo>
                      <a:lnTo>
                        <a:pt x="0" y="104"/>
                      </a:lnTo>
                      <a:lnTo>
                        <a:pt x="0" y="88"/>
                      </a:lnTo>
                      <a:lnTo>
                        <a:pt x="32" y="48"/>
                      </a:lnTo>
                      <a:lnTo>
                        <a:pt x="40" y="24"/>
                      </a:lnTo>
                      <a:lnTo>
                        <a:pt x="48" y="16"/>
                      </a:lnTo>
                      <a:lnTo>
                        <a:pt x="56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Freeform 101"/>
                <p:cNvSpPr>
                  <a:spLocks/>
                </p:cNvSpPr>
                <p:nvPr/>
              </p:nvSpPr>
              <p:spPr bwMode="auto">
                <a:xfrm>
                  <a:off x="4987926" y="3646488"/>
                  <a:ext cx="103188" cy="190500"/>
                </a:xfrm>
                <a:custGeom>
                  <a:avLst/>
                  <a:gdLst>
                    <a:gd name="T0" fmla="*/ 103188 w 48"/>
                    <a:gd name="T1" fmla="*/ 117231 h 104"/>
                    <a:gd name="T2" fmla="*/ 103188 w 48"/>
                    <a:gd name="T3" fmla="*/ 146538 h 104"/>
                    <a:gd name="T4" fmla="*/ 68792 w 48"/>
                    <a:gd name="T5" fmla="*/ 161192 h 104"/>
                    <a:gd name="T6" fmla="*/ 68792 w 48"/>
                    <a:gd name="T7" fmla="*/ 190500 h 104"/>
                    <a:gd name="T8" fmla="*/ 51594 w 48"/>
                    <a:gd name="T9" fmla="*/ 190500 h 104"/>
                    <a:gd name="T10" fmla="*/ 51594 w 48"/>
                    <a:gd name="T11" fmla="*/ 146538 h 104"/>
                    <a:gd name="T12" fmla="*/ 17198 w 48"/>
                    <a:gd name="T13" fmla="*/ 131885 h 104"/>
                    <a:gd name="T14" fmla="*/ 0 w 48"/>
                    <a:gd name="T15" fmla="*/ 102577 h 104"/>
                    <a:gd name="T16" fmla="*/ 34396 w 48"/>
                    <a:gd name="T17" fmla="*/ 73269 h 104"/>
                    <a:gd name="T18" fmla="*/ 34396 w 48"/>
                    <a:gd name="T19" fmla="*/ 29308 h 104"/>
                    <a:gd name="T20" fmla="*/ 34396 w 48"/>
                    <a:gd name="T21" fmla="*/ 14654 h 104"/>
                    <a:gd name="T22" fmla="*/ 68792 w 48"/>
                    <a:gd name="T23" fmla="*/ 0 h 104"/>
                    <a:gd name="T24" fmla="*/ 68792 w 48"/>
                    <a:gd name="T25" fmla="*/ 14654 h 104"/>
                    <a:gd name="T26" fmla="*/ 85990 w 48"/>
                    <a:gd name="T27" fmla="*/ 14654 h 104"/>
                    <a:gd name="T28" fmla="*/ 103188 w 48"/>
                    <a:gd name="T29" fmla="*/ 14654 h 104"/>
                    <a:gd name="T30" fmla="*/ 85990 w 48"/>
                    <a:gd name="T31" fmla="*/ 29308 h 104"/>
                    <a:gd name="T32" fmla="*/ 103188 w 48"/>
                    <a:gd name="T33" fmla="*/ 58615 h 104"/>
                    <a:gd name="T34" fmla="*/ 68792 w 48"/>
                    <a:gd name="T35" fmla="*/ 87923 h 104"/>
                    <a:gd name="T36" fmla="*/ 68792 w 48"/>
                    <a:gd name="T37" fmla="*/ 102577 h 104"/>
                    <a:gd name="T38" fmla="*/ 103188 w 48"/>
                    <a:gd name="T39" fmla="*/ 102577 h 104"/>
                    <a:gd name="T40" fmla="*/ 103188 w 48"/>
                    <a:gd name="T41" fmla="*/ 117231 h 10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8"/>
                    <a:gd name="T64" fmla="*/ 0 h 104"/>
                    <a:gd name="T65" fmla="*/ 48 w 48"/>
                    <a:gd name="T66" fmla="*/ 104 h 10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8" h="104">
                      <a:moveTo>
                        <a:pt x="48" y="64"/>
                      </a:moveTo>
                      <a:lnTo>
                        <a:pt x="48" y="80"/>
                      </a:lnTo>
                      <a:lnTo>
                        <a:pt x="32" y="88"/>
                      </a:lnTo>
                      <a:lnTo>
                        <a:pt x="32" y="104"/>
                      </a:lnTo>
                      <a:lnTo>
                        <a:pt x="24" y="104"/>
                      </a:lnTo>
                      <a:lnTo>
                        <a:pt x="24" y="80"/>
                      </a:lnTo>
                      <a:lnTo>
                        <a:pt x="8" y="72"/>
                      </a:lnTo>
                      <a:lnTo>
                        <a:pt x="0" y="56"/>
                      </a:lnTo>
                      <a:lnTo>
                        <a:pt x="16" y="40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40" y="16"/>
                      </a:lnTo>
                      <a:lnTo>
                        <a:pt x="48" y="32"/>
                      </a:lnTo>
                      <a:lnTo>
                        <a:pt x="32" y="48"/>
                      </a:lnTo>
                      <a:lnTo>
                        <a:pt x="32" y="56"/>
                      </a:lnTo>
                      <a:lnTo>
                        <a:pt x="48" y="56"/>
                      </a:lnTo>
                      <a:lnTo>
                        <a:pt x="48" y="6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Freeform 102"/>
                <p:cNvSpPr>
                  <a:spLocks/>
                </p:cNvSpPr>
                <p:nvPr/>
              </p:nvSpPr>
              <p:spPr bwMode="auto">
                <a:xfrm>
                  <a:off x="4556126" y="3468688"/>
                  <a:ext cx="328613" cy="220663"/>
                </a:xfrm>
                <a:custGeom>
                  <a:avLst/>
                  <a:gdLst>
                    <a:gd name="T0" fmla="*/ 242136 w 152"/>
                    <a:gd name="T1" fmla="*/ 29422 h 120"/>
                    <a:gd name="T2" fmla="*/ 328613 w 152"/>
                    <a:gd name="T3" fmla="*/ 29422 h 120"/>
                    <a:gd name="T4" fmla="*/ 328613 w 152"/>
                    <a:gd name="T5" fmla="*/ 58843 h 120"/>
                    <a:gd name="T6" fmla="*/ 276727 w 152"/>
                    <a:gd name="T7" fmla="*/ 73554 h 120"/>
                    <a:gd name="T8" fmla="*/ 224840 w 152"/>
                    <a:gd name="T9" fmla="*/ 117687 h 120"/>
                    <a:gd name="T10" fmla="*/ 242136 w 152"/>
                    <a:gd name="T11" fmla="*/ 147109 h 120"/>
                    <a:gd name="T12" fmla="*/ 172954 w 152"/>
                    <a:gd name="T13" fmla="*/ 191241 h 120"/>
                    <a:gd name="T14" fmla="*/ 121068 w 152"/>
                    <a:gd name="T15" fmla="*/ 191241 h 120"/>
                    <a:gd name="T16" fmla="*/ 86477 w 152"/>
                    <a:gd name="T17" fmla="*/ 220663 h 120"/>
                    <a:gd name="T18" fmla="*/ 51886 w 152"/>
                    <a:gd name="T19" fmla="*/ 176530 h 120"/>
                    <a:gd name="T20" fmla="*/ 51886 w 152"/>
                    <a:gd name="T21" fmla="*/ 147109 h 120"/>
                    <a:gd name="T22" fmla="*/ 51886 w 152"/>
                    <a:gd name="T23" fmla="*/ 117687 h 120"/>
                    <a:gd name="T24" fmla="*/ 69182 w 152"/>
                    <a:gd name="T25" fmla="*/ 102976 h 120"/>
                    <a:gd name="T26" fmla="*/ 69182 w 152"/>
                    <a:gd name="T27" fmla="*/ 88265 h 120"/>
                    <a:gd name="T28" fmla="*/ 86477 w 152"/>
                    <a:gd name="T29" fmla="*/ 58843 h 120"/>
                    <a:gd name="T30" fmla="*/ 69182 w 152"/>
                    <a:gd name="T31" fmla="*/ 58843 h 120"/>
                    <a:gd name="T32" fmla="*/ 17295 w 152"/>
                    <a:gd name="T33" fmla="*/ 58843 h 120"/>
                    <a:gd name="T34" fmla="*/ 0 w 152"/>
                    <a:gd name="T35" fmla="*/ 29422 h 120"/>
                    <a:gd name="T36" fmla="*/ 17295 w 152"/>
                    <a:gd name="T37" fmla="*/ 14711 h 120"/>
                    <a:gd name="T38" fmla="*/ 34591 w 152"/>
                    <a:gd name="T39" fmla="*/ 0 h 120"/>
                    <a:gd name="T40" fmla="*/ 138363 w 152"/>
                    <a:gd name="T41" fmla="*/ 14711 h 120"/>
                    <a:gd name="T42" fmla="*/ 190250 w 152"/>
                    <a:gd name="T43" fmla="*/ 14711 h 120"/>
                    <a:gd name="T44" fmla="*/ 207545 w 152"/>
                    <a:gd name="T45" fmla="*/ 14711 h 120"/>
                    <a:gd name="T46" fmla="*/ 242136 w 152"/>
                    <a:gd name="T47" fmla="*/ 29422 h 1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2"/>
                    <a:gd name="T73" fmla="*/ 0 h 120"/>
                    <a:gd name="T74" fmla="*/ 152 w 152"/>
                    <a:gd name="T75" fmla="*/ 120 h 12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2" h="120">
                      <a:moveTo>
                        <a:pt x="112" y="16"/>
                      </a:moveTo>
                      <a:lnTo>
                        <a:pt x="152" y="16"/>
                      </a:lnTo>
                      <a:lnTo>
                        <a:pt x="152" y="32"/>
                      </a:lnTo>
                      <a:lnTo>
                        <a:pt x="128" y="40"/>
                      </a:lnTo>
                      <a:lnTo>
                        <a:pt x="104" y="64"/>
                      </a:lnTo>
                      <a:lnTo>
                        <a:pt x="112" y="80"/>
                      </a:lnTo>
                      <a:lnTo>
                        <a:pt x="80" y="104"/>
                      </a:lnTo>
                      <a:lnTo>
                        <a:pt x="56" y="104"/>
                      </a:lnTo>
                      <a:lnTo>
                        <a:pt x="40" y="120"/>
                      </a:lnTo>
                      <a:lnTo>
                        <a:pt x="24" y="96"/>
                      </a:lnTo>
                      <a:lnTo>
                        <a:pt x="24" y="80"/>
                      </a:lnTo>
                      <a:lnTo>
                        <a:pt x="24" y="64"/>
                      </a:lnTo>
                      <a:lnTo>
                        <a:pt x="32" y="56"/>
                      </a:lnTo>
                      <a:lnTo>
                        <a:pt x="32" y="48"/>
                      </a:lnTo>
                      <a:lnTo>
                        <a:pt x="40" y="32"/>
                      </a:lnTo>
                      <a:lnTo>
                        <a:pt x="32" y="32"/>
                      </a:lnTo>
                      <a:lnTo>
                        <a:pt x="8" y="32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64" y="8"/>
                      </a:lnTo>
                      <a:lnTo>
                        <a:pt x="88" y="8"/>
                      </a:lnTo>
                      <a:lnTo>
                        <a:pt x="96" y="8"/>
                      </a:lnTo>
                      <a:lnTo>
                        <a:pt x="112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" name="Freeform 103"/>
                <p:cNvSpPr>
                  <a:spLocks/>
                </p:cNvSpPr>
                <p:nvPr/>
              </p:nvSpPr>
              <p:spPr bwMode="auto">
                <a:xfrm>
                  <a:off x="4538663" y="3527426"/>
                  <a:ext cx="103188" cy="133350"/>
                </a:xfrm>
                <a:custGeom>
                  <a:avLst/>
                  <a:gdLst>
                    <a:gd name="T0" fmla="*/ 68792 w 48"/>
                    <a:gd name="T1" fmla="*/ 88900 h 72"/>
                    <a:gd name="T2" fmla="*/ 68792 w 48"/>
                    <a:gd name="T3" fmla="*/ 59267 h 72"/>
                    <a:gd name="T4" fmla="*/ 85990 w 48"/>
                    <a:gd name="T5" fmla="*/ 44450 h 72"/>
                    <a:gd name="T6" fmla="*/ 85990 w 48"/>
                    <a:gd name="T7" fmla="*/ 29633 h 72"/>
                    <a:gd name="T8" fmla="*/ 103188 w 48"/>
                    <a:gd name="T9" fmla="*/ 0 h 72"/>
                    <a:gd name="T10" fmla="*/ 85990 w 48"/>
                    <a:gd name="T11" fmla="*/ 0 h 72"/>
                    <a:gd name="T12" fmla="*/ 34396 w 48"/>
                    <a:gd name="T13" fmla="*/ 0 h 72"/>
                    <a:gd name="T14" fmla="*/ 34396 w 48"/>
                    <a:gd name="T15" fmla="*/ 14817 h 72"/>
                    <a:gd name="T16" fmla="*/ 0 w 48"/>
                    <a:gd name="T17" fmla="*/ 74083 h 72"/>
                    <a:gd name="T18" fmla="*/ 17198 w 48"/>
                    <a:gd name="T19" fmla="*/ 88900 h 72"/>
                    <a:gd name="T20" fmla="*/ 17198 w 48"/>
                    <a:gd name="T21" fmla="*/ 133350 h 72"/>
                    <a:gd name="T22" fmla="*/ 68792 w 48"/>
                    <a:gd name="T23" fmla="*/ 118533 h 72"/>
                    <a:gd name="T24" fmla="*/ 68792 w 48"/>
                    <a:gd name="T25" fmla="*/ 88900 h 7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8"/>
                    <a:gd name="T40" fmla="*/ 0 h 72"/>
                    <a:gd name="T41" fmla="*/ 48 w 48"/>
                    <a:gd name="T42" fmla="*/ 72 h 7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8" h="72">
                      <a:moveTo>
                        <a:pt x="32" y="48"/>
                      </a:moveTo>
                      <a:lnTo>
                        <a:pt x="32" y="32"/>
                      </a:lnTo>
                      <a:lnTo>
                        <a:pt x="40" y="24"/>
                      </a:lnTo>
                      <a:lnTo>
                        <a:pt x="40" y="16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0" y="40"/>
                      </a:lnTo>
                      <a:lnTo>
                        <a:pt x="8" y="48"/>
                      </a:lnTo>
                      <a:lnTo>
                        <a:pt x="8" y="72"/>
                      </a:lnTo>
                      <a:lnTo>
                        <a:pt x="32" y="64"/>
                      </a:lnTo>
                      <a:lnTo>
                        <a:pt x="32" y="4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" name="Freeform 104"/>
                <p:cNvSpPr>
                  <a:spLocks/>
                </p:cNvSpPr>
                <p:nvPr/>
              </p:nvSpPr>
              <p:spPr bwMode="auto">
                <a:xfrm>
                  <a:off x="4694238" y="3262313"/>
                  <a:ext cx="311150" cy="236538"/>
                </a:xfrm>
                <a:custGeom>
                  <a:avLst/>
                  <a:gdLst>
                    <a:gd name="T0" fmla="*/ 311150 w 144"/>
                    <a:gd name="T1" fmla="*/ 103485 h 128"/>
                    <a:gd name="T2" fmla="*/ 311150 w 144"/>
                    <a:gd name="T3" fmla="*/ 73918 h 128"/>
                    <a:gd name="T4" fmla="*/ 276578 w 144"/>
                    <a:gd name="T5" fmla="*/ 44351 h 128"/>
                    <a:gd name="T6" fmla="*/ 259292 w 144"/>
                    <a:gd name="T7" fmla="*/ 44351 h 128"/>
                    <a:gd name="T8" fmla="*/ 242006 w 144"/>
                    <a:gd name="T9" fmla="*/ 44351 h 128"/>
                    <a:gd name="T10" fmla="*/ 242006 w 144"/>
                    <a:gd name="T11" fmla="*/ 29567 h 128"/>
                    <a:gd name="T12" fmla="*/ 224719 w 144"/>
                    <a:gd name="T13" fmla="*/ 44351 h 128"/>
                    <a:gd name="T14" fmla="*/ 190147 w 144"/>
                    <a:gd name="T15" fmla="*/ 14784 h 128"/>
                    <a:gd name="T16" fmla="*/ 190147 w 144"/>
                    <a:gd name="T17" fmla="*/ 0 h 128"/>
                    <a:gd name="T18" fmla="*/ 172861 w 144"/>
                    <a:gd name="T19" fmla="*/ 14784 h 128"/>
                    <a:gd name="T20" fmla="*/ 155575 w 144"/>
                    <a:gd name="T21" fmla="*/ 29567 h 128"/>
                    <a:gd name="T22" fmla="*/ 121003 w 144"/>
                    <a:gd name="T23" fmla="*/ 44351 h 128"/>
                    <a:gd name="T24" fmla="*/ 121003 w 144"/>
                    <a:gd name="T25" fmla="*/ 59135 h 128"/>
                    <a:gd name="T26" fmla="*/ 86431 w 144"/>
                    <a:gd name="T27" fmla="*/ 59135 h 128"/>
                    <a:gd name="T28" fmla="*/ 86431 w 144"/>
                    <a:gd name="T29" fmla="*/ 44351 h 128"/>
                    <a:gd name="T30" fmla="*/ 69144 w 144"/>
                    <a:gd name="T31" fmla="*/ 44351 h 128"/>
                    <a:gd name="T32" fmla="*/ 86431 w 144"/>
                    <a:gd name="T33" fmla="*/ 73918 h 128"/>
                    <a:gd name="T34" fmla="*/ 51858 w 144"/>
                    <a:gd name="T35" fmla="*/ 73918 h 128"/>
                    <a:gd name="T36" fmla="*/ 34572 w 144"/>
                    <a:gd name="T37" fmla="*/ 73918 h 128"/>
                    <a:gd name="T38" fmla="*/ 0 w 144"/>
                    <a:gd name="T39" fmla="*/ 73918 h 128"/>
                    <a:gd name="T40" fmla="*/ 0 w 144"/>
                    <a:gd name="T41" fmla="*/ 88702 h 128"/>
                    <a:gd name="T42" fmla="*/ 51858 w 144"/>
                    <a:gd name="T43" fmla="*/ 103485 h 128"/>
                    <a:gd name="T44" fmla="*/ 86431 w 144"/>
                    <a:gd name="T45" fmla="*/ 133053 h 128"/>
                    <a:gd name="T46" fmla="*/ 86431 w 144"/>
                    <a:gd name="T47" fmla="*/ 147836 h 128"/>
                    <a:gd name="T48" fmla="*/ 69144 w 144"/>
                    <a:gd name="T49" fmla="*/ 206971 h 128"/>
                    <a:gd name="T50" fmla="*/ 69144 w 144"/>
                    <a:gd name="T51" fmla="*/ 221754 h 128"/>
                    <a:gd name="T52" fmla="*/ 103717 w 144"/>
                    <a:gd name="T53" fmla="*/ 236538 h 128"/>
                    <a:gd name="T54" fmla="*/ 190147 w 144"/>
                    <a:gd name="T55" fmla="*/ 236538 h 128"/>
                    <a:gd name="T56" fmla="*/ 207433 w 144"/>
                    <a:gd name="T57" fmla="*/ 221754 h 128"/>
                    <a:gd name="T58" fmla="*/ 276578 w 144"/>
                    <a:gd name="T59" fmla="*/ 221754 h 128"/>
                    <a:gd name="T60" fmla="*/ 311150 w 144"/>
                    <a:gd name="T61" fmla="*/ 206971 h 128"/>
                    <a:gd name="T62" fmla="*/ 276578 w 144"/>
                    <a:gd name="T63" fmla="*/ 177403 h 128"/>
                    <a:gd name="T64" fmla="*/ 293864 w 144"/>
                    <a:gd name="T65" fmla="*/ 147836 h 128"/>
                    <a:gd name="T66" fmla="*/ 276578 w 144"/>
                    <a:gd name="T67" fmla="*/ 133053 h 128"/>
                    <a:gd name="T68" fmla="*/ 276578 w 144"/>
                    <a:gd name="T69" fmla="*/ 147836 h 128"/>
                    <a:gd name="T70" fmla="*/ 259292 w 144"/>
                    <a:gd name="T71" fmla="*/ 133053 h 128"/>
                    <a:gd name="T72" fmla="*/ 293864 w 144"/>
                    <a:gd name="T73" fmla="*/ 103485 h 128"/>
                    <a:gd name="T74" fmla="*/ 311150 w 144"/>
                    <a:gd name="T75" fmla="*/ 103485 h 12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44"/>
                    <a:gd name="T115" fmla="*/ 0 h 128"/>
                    <a:gd name="T116" fmla="*/ 144 w 144"/>
                    <a:gd name="T117" fmla="*/ 128 h 12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44" h="128">
                      <a:moveTo>
                        <a:pt x="144" y="56"/>
                      </a:moveTo>
                      <a:lnTo>
                        <a:pt x="144" y="40"/>
                      </a:lnTo>
                      <a:lnTo>
                        <a:pt x="128" y="24"/>
                      </a:lnTo>
                      <a:lnTo>
                        <a:pt x="120" y="24"/>
                      </a:lnTo>
                      <a:lnTo>
                        <a:pt x="112" y="24"/>
                      </a:lnTo>
                      <a:lnTo>
                        <a:pt x="112" y="16"/>
                      </a:lnTo>
                      <a:lnTo>
                        <a:pt x="104" y="24"/>
                      </a:lnTo>
                      <a:lnTo>
                        <a:pt x="88" y="8"/>
                      </a:lnTo>
                      <a:lnTo>
                        <a:pt x="88" y="0"/>
                      </a:lnTo>
                      <a:lnTo>
                        <a:pt x="80" y="8"/>
                      </a:lnTo>
                      <a:lnTo>
                        <a:pt x="72" y="16"/>
                      </a:lnTo>
                      <a:lnTo>
                        <a:pt x="56" y="24"/>
                      </a:lnTo>
                      <a:lnTo>
                        <a:pt x="56" y="32"/>
                      </a:lnTo>
                      <a:lnTo>
                        <a:pt x="40" y="32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40" y="40"/>
                      </a:lnTo>
                      <a:lnTo>
                        <a:pt x="24" y="40"/>
                      </a:lnTo>
                      <a:lnTo>
                        <a:pt x="16" y="40"/>
                      </a:ln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24" y="56"/>
                      </a:lnTo>
                      <a:lnTo>
                        <a:pt x="40" y="72"/>
                      </a:lnTo>
                      <a:lnTo>
                        <a:pt x="40" y="80"/>
                      </a:lnTo>
                      <a:lnTo>
                        <a:pt x="32" y="112"/>
                      </a:lnTo>
                      <a:lnTo>
                        <a:pt x="32" y="120"/>
                      </a:lnTo>
                      <a:lnTo>
                        <a:pt x="48" y="128"/>
                      </a:lnTo>
                      <a:lnTo>
                        <a:pt x="88" y="128"/>
                      </a:lnTo>
                      <a:lnTo>
                        <a:pt x="96" y="120"/>
                      </a:lnTo>
                      <a:lnTo>
                        <a:pt x="128" y="120"/>
                      </a:lnTo>
                      <a:lnTo>
                        <a:pt x="144" y="112"/>
                      </a:lnTo>
                      <a:lnTo>
                        <a:pt x="128" y="96"/>
                      </a:lnTo>
                      <a:lnTo>
                        <a:pt x="136" y="80"/>
                      </a:lnTo>
                      <a:lnTo>
                        <a:pt x="128" y="72"/>
                      </a:lnTo>
                      <a:lnTo>
                        <a:pt x="128" y="80"/>
                      </a:lnTo>
                      <a:lnTo>
                        <a:pt x="120" y="72"/>
                      </a:lnTo>
                      <a:lnTo>
                        <a:pt x="136" y="56"/>
                      </a:lnTo>
                      <a:lnTo>
                        <a:pt x="144" y="5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" name="Freeform 105"/>
                <p:cNvSpPr>
                  <a:spLocks/>
                </p:cNvSpPr>
                <p:nvPr/>
              </p:nvSpPr>
              <p:spPr bwMode="auto">
                <a:xfrm>
                  <a:off x="4970463" y="3379788"/>
                  <a:ext cx="311150" cy="250825"/>
                </a:xfrm>
                <a:custGeom>
                  <a:avLst/>
                  <a:gdLst>
                    <a:gd name="T0" fmla="*/ 0 w 144"/>
                    <a:gd name="T1" fmla="*/ 59018 h 136"/>
                    <a:gd name="T2" fmla="*/ 17286 w 144"/>
                    <a:gd name="T3" fmla="*/ 29509 h 136"/>
                    <a:gd name="T4" fmla="*/ 51858 w 144"/>
                    <a:gd name="T5" fmla="*/ 14754 h 136"/>
                    <a:gd name="T6" fmla="*/ 69144 w 144"/>
                    <a:gd name="T7" fmla="*/ 29509 h 136"/>
                    <a:gd name="T8" fmla="*/ 69144 w 144"/>
                    <a:gd name="T9" fmla="*/ 14754 h 136"/>
                    <a:gd name="T10" fmla="*/ 86431 w 144"/>
                    <a:gd name="T11" fmla="*/ 14754 h 136"/>
                    <a:gd name="T12" fmla="*/ 103717 w 144"/>
                    <a:gd name="T13" fmla="*/ 0 h 136"/>
                    <a:gd name="T14" fmla="*/ 138289 w 144"/>
                    <a:gd name="T15" fmla="*/ 0 h 136"/>
                    <a:gd name="T16" fmla="*/ 155575 w 144"/>
                    <a:gd name="T17" fmla="*/ 0 h 136"/>
                    <a:gd name="T18" fmla="*/ 190147 w 144"/>
                    <a:gd name="T19" fmla="*/ 14754 h 136"/>
                    <a:gd name="T20" fmla="*/ 190147 w 144"/>
                    <a:gd name="T21" fmla="*/ 29509 h 136"/>
                    <a:gd name="T22" fmla="*/ 190147 w 144"/>
                    <a:gd name="T23" fmla="*/ 44263 h 136"/>
                    <a:gd name="T24" fmla="*/ 172861 w 144"/>
                    <a:gd name="T25" fmla="*/ 29509 h 136"/>
                    <a:gd name="T26" fmla="*/ 155575 w 144"/>
                    <a:gd name="T27" fmla="*/ 44263 h 136"/>
                    <a:gd name="T28" fmla="*/ 155575 w 144"/>
                    <a:gd name="T29" fmla="*/ 73772 h 136"/>
                    <a:gd name="T30" fmla="*/ 190147 w 144"/>
                    <a:gd name="T31" fmla="*/ 103281 h 136"/>
                    <a:gd name="T32" fmla="*/ 207433 w 144"/>
                    <a:gd name="T33" fmla="*/ 132790 h 136"/>
                    <a:gd name="T34" fmla="*/ 224719 w 144"/>
                    <a:gd name="T35" fmla="*/ 147544 h 136"/>
                    <a:gd name="T36" fmla="*/ 259292 w 144"/>
                    <a:gd name="T37" fmla="*/ 147544 h 136"/>
                    <a:gd name="T38" fmla="*/ 242006 w 144"/>
                    <a:gd name="T39" fmla="*/ 147544 h 136"/>
                    <a:gd name="T40" fmla="*/ 311150 w 144"/>
                    <a:gd name="T41" fmla="*/ 191807 h 136"/>
                    <a:gd name="T42" fmla="*/ 276578 w 144"/>
                    <a:gd name="T43" fmla="*/ 177053 h 136"/>
                    <a:gd name="T44" fmla="*/ 259292 w 144"/>
                    <a:gd name="T45" fmla="*/ 206562 h 136"/>
                    <a:gd name="T46" fmla="*/ 276578 w 144"/>
                    <a:gd name="T47" fmla="*/ 206562 h 136"/>
                    <a:gd name="T48" fmla="*/ 276578 w 144"/>
                    <a:gd name="T49" fmla="*/ 221316 h 136"/>
                    <a:gd name="T50" fmla="*/ 259292 w 144"/>
                    <a:gd name="T51" fmla="*/ 221316 h 136"/>
                    <a:gd name="T52" fmla="*/ 259292 w 144"/>
                    <a:gd name="T53" fmla="*/ 250825 h 136"/>
                    <a:gd name="T54" fmla="*/ 242006 w 144"/>
                    <a:gd name="T55" fmla="*/ 250825 h 136"/>
                    <a:gd name="T56" fmla="*/ 259292 w 144"/>
                    <a:gd name="T57" fmla="*/ 221316 h 136"/>
                    <a:gd name="T58" fmla="*/ 242006 w 144"/>
                    <a:gd name="T59" fmla="*/ 191807 h 136"/>
                    <a:gd name="T60" fmla="*/ 190147 w 144"/>
                    <a:gd name="T61" fmla="*/ 162299 h 136"/>
                    <a:gd name="T62" fmla="*/ 155575 w 144"/>
                    <a:gd name="T63" fmla="*/ 147544 h 136"/>
                    <a:gd name="T64" fmla="*/ 138289 w 144"/>
                    <a:gd name="T65" fmla="*/ 132790 h 136"/>
                    <a:gd name="T66" fmla="*/ 121003 w 144"/>
                    <a:gd name="T67" fmla="*/ 132790 h 136"/>
                    <a:gd name="T68" fmla="*/ 86431 w 144"/>
                    <a:gd name="T69" fmla="*/ 88526 h 136"/>
                    <a:gd name="T70" fmla="*/ 51858 w 144"/>
                    <a:gd name="T71" fmla="*/ 73772 h 136"/>
                    <a:gd name="T72" fmla="*/ 34572 w 144"/>
                    <a:gd name="T73" fmla="*/ 88526 h 136"/>
                    <a:gd name="T74" fmla="*/ 0 w 144"/>
                    <a:gd name="T75" fmla="*/ 59018 h 1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44"/>
                    <a:gd name="T115" fmla="*/ 0 h 136"/>
                    <a:gd name="T116" fmla="*/ 144 w 144"/>
                    <a:gd name="T117" fmla="*/ 136 h 1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44" h="136">
                      <a:moveTo>
                        <a:pt x="0" y="32"/>
                      </a:moveTo>
                      <a:lnTo>
                        <a:pt x="8" y="16"/>
                      </a:lnTo>
                      <a:lnTo>
                        <a:pt x="24" y="8"/>
                      </a:ln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72" y="0"/>
                      </a:lnTo>
                      <a:lnTo>
                        <a:pt x="88" y="8"/>
                      </a:lnTo>
                      <a:lnTo>
                        <a:pt x="88" y="16"/>
                      </a:lnTo>
                      <a:lnTo>
                        <a:pt x="88" y="24"/>
                      </a:lnTo>
                      <a:lnTo>
                        <a:pt x="80" y="16"/>
                      </a:lnTo>
                      <a:lnTo>
                        <a:pt x="72" y="24"/>
                      </a:lnTo>
                      <a:lnTo>
                        <a:pt x="72" y="40"/>
                      </a:lnTo>
                      <a:lnTo>
                        <a:pt x="88" y="56"/>
                      </a:lnTo>
                      <a:lnTo>
                        <a:pt x="96" y="72"/>
                      </a:lnTo>
                      <a:lnTo>
                        <a:pt x="104" y="80"/>
                      </a:lnTo>
                      <a:lnTo>
                        <a:pt x="120" y="80"/>
                      </a:lnTo>
                      <a:lnTo>
                        <a:pt x="112" y="80"/>
                      </a:lnTo>
                      <a:lnTo>
                        <a:pt x="144" y="104"/>
                      </a:lnTo>
                      <a:lnTo>
                        <a:pt x="128" y="96"/>
                      </a:lnTo>
                      <a:lnTo>
                        <a:pt x="120" y="112"/>
                      </a:lnTo>
                      <a:lnTo>
                        <a:pt x="128" y="112"/>
                      </a:lnTo>
                      <a:lnTo>
                        <a:pt x="128" y="120"/>
                      </a:lnTo>
                      <a:lnTo>
                        <a:pt x="120" y="120"/>
                      </a:lnTo>
                      <a:lnTo>
                        <a:pt x="120" y="136"/>
                      </a:lnTo>
                      <a:lnTo>
                        <a:pt x="112" y="136"/>
                      </a:lnTo>
                      <a:lnTo>
                        <a:pt x="120" y="120"/>
                      </a:lnTo>
                      <a:lnTo>
                        <a:pt x="112" y="104"/>
                      </a:lnTo>
                      <a:lnTo>
                        <a:pt x="88" y="88"/>
                      </a:lnTo>
                      <a:lnTo>
                        <a:pt x="72" y="80"/>
                      </a:lnTo>
                      <a:lnTo>
                        <a:pt x="64" y="72"/>
                      </a:lnTo>
                      <a:lnTo>
                        <a:pt x="56" y="72"/>
                      </a:lnTo>
                      <a:lnTo>
                        <a:pt x="40" y="48"/>
                      </a:lnTo>
                      <a:lnTo>
                        <a:pt x="24" y="40"/>
                      </a:lnTo>
                      <a:lnTo>
                        <a:pt x="16" y="4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" name="Freeform 106"/>
                <p:cNvSpPr>
                  <a:spLocks/>
                </p:cNvSpPr>
                <p:nvPr/>
              </p:nvSpPr>
              <p:spPr bwMode="auto">
                <a:xfrm>
                  <a:off x="5384801" y="3454401"/>
                  <a:ext cx="173038" cy="88900"/>
                </a:xfrm>
                <a:custGeom>
                  <a:avLst/>
                  <a:gdLst>
                    <a:gd name="T0" fmla="*/ 121127 w 80"/>
                    <a:gd name="T1" fmla="*/ 0 h 48"/>
                    <a:gd name="T2" fmla="*/ 86519 w 80"/>
                    <a:gd name="T3" fmla="*/ 14817 h 48"/>
                    <a:gd name="T4" fmla="*/ 34608 w 80"/>
                    <a:gd name="T5" fmla="*/ 14817 h 48"/>
                    <a:gd name="T6" fmla="*/ 17304 w 80"/>
                    <a:gd name="T7" fmla="*/ 0 h 48"/>
                    <a:gd name="T8" fmla="*/ 0 w 80"/>
                    <a:gd name="T9" fmla="*/ 14817 h 48"/>
                    <a:gd name="T10" fmla="*/ 0 w 80"/>
                    <a:gd name="T11" fmla="*/ 44450 h 48"/>
                    <a:gd name="T12" fmla="*/ 0 w 80"/>
                    <a:gd name="T13" fmla="*/ 59267 h 48"/>
                    <a:gd name="T14" fmla="*/ 17304 w 80"/>
                    <a:gd name="T15" fmla="*/ 88900 h 48"/>
                    <a:gd name="T16" fmla="*/ 51911 w 80"/>
                    <a:gd name="T17" fmla="*/ 74083 h 48"/>
                    <a:gd name="T18" fmla="*/ 86519 w 80"/>
                    <a:gd name="T19" fmla="*/ 88900 h 48"/>
                    <a:gd name="T20" fmla="*/ 103823 w 80"/>
                    <a:gd name="T21" fmla="*/ 74083 h 48"/>
                    <a:gd name="T22" fmla="*/ 155734 w 80"/>
                    <a:gd name="T23" fmla="*/ 74083 h 48"/>
                    <a:gd name="T24" fmla="*/ 138430 w 80"/>
                    <a:gd name="T25" fmla="*/ 44450 h 48"/>
                    <a:gd name="T26" fmla="*/ 155734 w 80"/>
                    <a:gd name="T27" fmla="*/ 29633 h 48"/>
                    <a:gd name="T28" fmla="*/ 173038 w 80"/>
                    <a:gd name="T29" fmla="*/ 14817 h 48"/>
                    <a:gd name="T30" fmla="*/ 121127 w 80"/>
                    <a:gd name="T31" fmla="*/ 0 h 4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0"/>
                    <a:gd name="T49" fmla="*/ 0 h 48"/>
                    <a:gd name="T50" fmla="*/ 80 w 80"/>
                    <a:gd name="T51" fmla="*/ 48 h 4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0" h="48">
                      <a:moveTo>
                        <a:pt x="56" y="0"/>
                      </a:moveTo>
                      <a:lnTo>
                        <a:pt x="40" y="8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8" y="48"/>
                      </a:lnTo>
                      <a:lnTo>
                        <a:pt x="24" y="40"/>
                      </a:lnTo>
                      <a:lnTo>
                        <a:pt x="40" y="48"/>
                      </a:lnTo>
                      <a:lnTo>
                        <a:pt x="48" y="40"/>
                      </a:lnTo>
                      <a:lnTo>
                        <a:pt x="72" y="40"/>
                      </a:lnTo>
                      <a:lnTo>
                        <a:pt x="64" y="24"/>
                      </a:lnTo>
                      <a:lnTo>
                        <a:pt x="72" y="16"/>
                      </a:lnTo>
                      <a:lnTo>
                        <a:pt x="80" y="8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3" name="Freeform 107"/>
                <p:cNvSpPr>
                  <a:spLocks/>
                </p:cNvSpPr>
                <p:nvPr/>
              </p:nvSpPr>
              <p:spPr bwMode="auto">
                <a:xfrm>
                  <a:off x="5334001" y="3527426"/>
                  <a:ext cx="155575" cy="119063"/>
                </a:xfrm>
                <a:custGeom>
                  <a:avLst/>
                  <a:gdLst>
                    <a:gd name="T0" fmla="*/ 155575 w 72"/>
                    <a:gd name="T1" fmla="*/ 0 h 64"/>
                    <a:gd name="T2" fmla="*/ 138289 w 72"/>
                    <a:gd name="T3" fmla="*/ 14883 h 64"/>
                    <a:gd name="T4" fmla="*/ 103717 w 72"/>
                    <a:gd name="T5" fmla="*/ 0 h 64"/>
                    <a:gd name="T6" fmla="*/ 69144 w 72"/>
                    <a:gd name="T7" fmla="*/ 14883 h 64"/>
                    <a:gd name="T8" fmla="*/ 17286 w 72"/>
                    <a:gd name="T9" fmla="*/ 29766 h 64"/>
                    <a:gd name="T10" fmla="*/ 0 w 72"/>
                    <a:gd name="T11" fmla="*/ 59532 h 64"/>
                    <a:gd name="T12" fmla="*/ 34572 w 72"/>
                    <a:gd name="T13" fmla="*/ 89297 h 64"/>
                    <a:gd name="T14" fmla="*/ 69144 w 72"/>
                    <a:gd name="T15" fmla="*/ 89297 h 64"/>
                    <a:gd name="T16" fmla="*/ 103717 w 72"/>
                    <a:gd name="T17" fmla="*/ 119063 h 64"/>
                    <a:gd name="T18" fmla="*/ 103717 w 72"/>
                    <a:gd name="T19" fmla="*/ 104180 h 64"/>
                    <a:gd name="T20" fmla="*/ 121003 w 72"/>
                    <a:gd name="T21" fmla="*/ 104180 h 64"/>
                    <a:gd name="T22" fmla="*/ 86431 w 72"/>
                    <a:gd name="T23" fmla="*/ 74414 h 64"/>
                    <a:gd name="T24" fmla="*/ 69144 w 72"/>
                    <a:gd name="T25" fmla="*/ 44649 h 64"/>
                    <a:gd name="T26" fmla="*/ 69144 w 72"/>
                    <a:gd name="T27" fmla="*/ 29766 h 64"/>
                    <a:gd name="T28" fmla="*/ 86431 w 72"/>
                    <a:gd name="T29" fmla="*/ 44649 h 64"/>
                    <a:gd name="T30" fmla="*/ 86431 w 72"/>
                    <a:gd name="T31" fmla="*/ 29766 h 64"/>
                    <a:gd name="T32" fmla="*/ 103717 w 72"/>
                    <a:gd name="T33" fmla="*/ 14883 h 64"/>
                    <a:gd name="T34" fmla="*/ 138289 w 72"/>
                    <a:gd name="T35" fmla="*/ 29766 h 64"/>
                    <a:gd name="T36" fmla="*/ 155575 w 72"/>
                    <a:gd name="T37" fmla="*/ 29766 h 64"/>
                    <a:gd name="T38" fmla="*/ 155575 w 72"/>
                    <a:gd name="T39" fmla="*/ 0 h 6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72"/>
                    <a:gd name="T61" fmla="*/ 0 h 64"/>
                    <a:gd name="T62" fmla="*/ 72 w 72"/>
                    <a:gd name="T63" fmla="*/ 64 h 6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72" h="64">
                      <a:moveTo>
                        <a:pt x="72" y="0"/>
                      </a:moveTo>
                      <a:lnTo>
                        <a:pt x="64" y="8"/>
                      </a:lnTo>
                      <a:lnTo>
                        <a:pt x="48" y="0"/>
                      </a:lnTo>
                      <a:lnTo>
                        <a:pt x="32" y="8"/>
                      </a:lnTo>
                      <a:lnTo>
                        <a:pt x="8" y="16"/>
                      </a:lnTo>
                      <a:lnTo>
                        <a:pt x="0" y="32"/>
                      </a:lnTo>
                      <a:lnTo>
                        <a:pt x="16" y="48"/>
                      </a:lnTo>
                      <a:lnTo>
                        <a:pt x="32" y="48"/>
                      </a:lnTo>
                      <a:lnTo>
                        <a:pt x="48" y="64"/>
                      </a:lnTo>
                      <a:lnTo>
                        <a:pt x="48" y="56"/>
                      </a:lnTo>
                      <a:lnTo>
                        <a:pt x="56" y="56"/>
                      </a:lnTo>
                      <a:lnTo>
                        <a:pt x="40" y="40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40" y="24"/>
                      </a:lnTo>
                      <a:lnTo>
                        <a:pt x="40" y="16"/>
                      </a:lnTo>
                      <a:lnTo>
                        <a:pt x="48" y="8"/>
                      </a:lnTo>
                      <a:lnTo>
                        <a:pt x="64" y="16"/>
                      </a:lnTo>
                      <a:lnTo>
                        <a:pt x="72" y="16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" name="Freeform 108"/>
                <p:cNvSpPr>
                  <a:spLocks/>
                </p:cNvSpPr>
                <p:nvPr/>
              </p:nvSpPr>
              <p:spPr bwMode="auto">
                <a:xfrm>
                  <a:off x="5316538" y="3351213"/>
                  <a:ext cx="258763" cy="117475"/>
                </a:xfrm>
                <a:custGeom>
                  <a:avLst/>
                  <a:gdLst>
                    <a:gd name="T0" fmla="*/ 224261 w 120"/>
                    <a:gd name="T1" fmla="*/ 73422 h 64"/>
                    <a:gd name="T2" fmla="*/ 258763 w 120"/>
                    <a:gd name="T3" fmla="*/ 73422 h 64"/>
                    <a:gd name="T4" fmla="*/ 258763 w 120"/>
                    <a:gd name="T5" fmla="*/ 88106 h 64"/>
                    <a:gd name="T6" fmla="*/ 224261 w 120"/>
                    <a:gd name="T7" fmla="*/ 102791 h 64"/>
                    <a:gd name="T8" fmla="*/ 241512 w 120"/>
                    <a:gd name="T9" fmla="*/ 117475 h 64"/>
                    <a:gd name="T10" fmla="*/ 189760 w 120"/>
                    <a:gd name="T11" fmla="*/ 102791 h 64"/>
                    <a:gd name="T12" fmla="*/ 155258 w 120"/>
                    <a:gd name="T13" fmla="*/ 117475 h 64"/>
                    <a:gd name="T14" fmla="*/ 103505 w 120"/>
                    <a:gd name="T15" fmla="*/ 117475 h 64"/>
                    <a:gd name="T16" fmla="*/ 86254 w 120"/>
                    <a:gd name="T17" fmla="*/ 102791 h 64"/>
                    <a:gd name="T18" fmla="*/ 69003 w 120"/>
                    <a:gd name="T19" fmla="*/ 88106 h 64"/>
                    <a:gd name="T20" fmla="*/ 51753 w 120"/>
                    <a:gd name="T21" fmla="*/ 88106 h 64"/>
                    <a:gd name="T22" fmla="*/ 0 w 120"/>
                    <a:gd name="T23" fmla="*/ 58738 h 64"/>
                    <a:gd name="T24" fmla="*/ 17251 w 120"/>
                    <a:gd name="T25" fmla="*/ 58738 h 64"/>
                    <a:gd name="T26" fmla="*/ 34502 w 120"/>
                    <a:gd name="T27" fmla="*/ 44053 h 64"/>
                    <a:gd name="T28" fmla="*/ 51753 w 120"/>
                    <a:gd name="T29" fmla="*/ 14684 h 64"/>
                    <a:gd name="T30" fmla="*/ 69003 w 120"/>
                    <a:gd name="T31" fmla="*/ 0 h 64"/>
                    <a:gd name="T32" fmla="*/ 120756 w 120"/>
                    <a:gd name="T33" fmla="*/ 14684 h 64"/>
                    <a:gd name="T34" fmla="*/ 172509 w 120"/>
                    <a:gd name="T35" fmla="*/ 0 h 64"/>
                    <a:gd name="T36" fmla="*/ 207010 w 120"/>
                    <a:gd name="T37" fmla="*/ 29369 h 64"/>
                    <a:gd name="T38" fmla="*/ 224261 w 120"/>
                    <a:gd name="T39" fmla="*/ 73422 h 6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20"/>
                    <a:gd name="T61" fmla="*/ 0 h 64"/>
                    <a:gd name="T62" fmla="*/ 120 w 120"/>
                    <a:gd name="T63" fmla="*/ 64 h 6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20" h="64">
                      <a:moveTo>
                        <a:pt x="104" y="40"/>
                      </a:moveTo>
                      <a:lnTo>
                        <a:pt x="120" y="40"/>
                      </a:lnTo>
                      <a:lnTo>
                        <a:pt x="120" y="48"/>
                      </a:lnTo>
                      <a:lnTo>
                        <a:pt x="104" y="56"/>
                      </a:lnTo>
                      <a:lnTo>
                        <a:pt x="112" y="64"/>
                      </a:lnTo>
                      <a:lnTo>
                        <a:pt x="88" y="56"/>
                      </a:lnTo>
                      <a:lnTo>
                        <a:pt x="72" y="64"/>
                      </a:lnTo>
                      <a:lnTo>
                        <a:pt x="48" y="64"/>
                      </a:lnTo>
                      <a:lnTo>
                        <a:pt x="40" y="56"/>
                      </a:lnTo>
                      <a:lnTo>
                        <a:pt x="32" y="48"/>
                      </a:lnTo>
                      <a:lnTo>
                        <a:pt x="24" y="48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16" y="24"/>
                      </a:lnTo>
                      <a:lnTo>
                        <a:pt x="24" y="8"/>
                      </a:lnTo>
                      <a:lnTo>
                        <a:pt x="32" y="0"/>
                      </a:lnTo>
                      <a:lnTo>
                        <a:pt x="56" y="8"/>
                      </a:lnTo>
                      <a:lnTo>
                        <a:pt x="80" y="0"/>
                      </a:lnTo>
                      <a:lnTo>
                        <a:pt x="96" y="16"/>
                      </a:lnTo>
                      <a:lnTo>
                        <a:pt x="104" y="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" name="Freeform 109"/>
                <p:cNvSpPr>
                  <a:spLocks/>
                </p:cNvSpPr>
                <p:nvPr/>
              </p:nvSpPr>
              <p:spPr bwMode="auto">
                <a:xfrm>
                  <a:off x="5160963" y="3379788"/>
                  <a:ext cx="68263" cy="44450"/>
                </a:xfrm>
                <a:custGeom>
                  <a:avLst/>
                  <a:gdLst>
                    <a:gd name="T0" fmla="*/ 0 w 32"/>
                    <a:gd name="T1" fmla="*/ 44450 h 24"/>
                    <a:gd name="T2" fmla="*/ 0 w 32"/>
                    <a:gd name="T3" fmla="*/ 29633 h 24"/>
                    <a:gd name="T4" fmla="*/ 0 w 32"/>
                    <a:gd name="T5" fmla="*/ 14817 h 24"/>
                    <a:gd name="T6" fmla="*/ 51197 w 32"/>
                    <a:gd name="T7" fmla="*/ 0 h 24"/>
                    <a:gd name="T8" fmla="*/ 68263 w 32"/>
                    <a:gd name="T9" fmla="*/ 14817 h 24"/>
                    <a:gd name="T10" fmla="*/ 34132 w 32"/>
                    <a:gd name="T11" fmla="*/ 29633 h 24"/>
                    <a:gd name="T12" fmla="*/ 34132 w 32"/>
                    <a:gd name="T13" fmla="*/ 44450 h 24"/>
                    <a:gd name="T14" fmla="*/ 17066 w 32"/>
                    <a:gd name="T15" fmla="*/ 29633 h 24"/>
                    <a:gd name="T16" fmla="*/ 0 w 32"/>
                    <a:gd name="T17" fmla="*/ 44450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"/>
                    <a:gd name="T28" fmla="*/ 0 h 24"/>
                    <a:gd name="T29" fmla="*/ 32 w 32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" h="24">
                      <a:moveTo>
                        <a:pt x="0" y="24"/>
                      </a:move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24" y="0"/>
                      </a:lnTo>
                      <a:lnTo>
                        <a:pt x="32" y="8"/>
                      </a:lnTo>
                      <a:lnTo>
                        <a:pt x="16" y="16"/>
                      </a:lnTo>
                      <a:lnTo>
                        <a:pt x="16" y="24"/>
                      </a:lnTo>
                      <a:lnTo>
                        <a:pt x="8" y="16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" name="Freeform 110"/>
                <p:cNvSpPr>
                  <a:spLocks/>
                </p:cNvSpPr>
                <p:nvPr/>
              </p:nvSpPr>
              <p:spPr bwMode="auto">
                <a:xfrm>
                  <a:off x="5160963" y="3395663"/>
                  <a:ext cx="138113" cy="103188"/>
                </a:xfrm>
                <a:custGeom>
                  <a:avLst/>
                  <a:gdLst>
                    <a:gd name="T0" fmla="*/ 120849 w 64"/>
                    <a:gd name="T1" fmla="*/ 14741 h 56"/>
                    <a:gd name="T2" fmla="*/ 103585 w 64"/>
                    <a:gd name="T3" fmla="*/ 14741 h 56"/>
                    <a:gd name="T4" fmla="*/ 69057 w 64"/>
                    <a:gd name="T5" fmla="*/ 0 h 56"/>
                    <a:gd name="T6" fmla="*/ 34528 w 64"/>
                    <a:gd name="T7" fmla="*/ 14741 h 56"/>
                    <a:gd name="T8" fmla="*/ 34528 w 64"/>
                    <a:gd name="T9" fmla="*/ 29482 h 56"/>
                    <a:gd name="T10" fmla="*/ 17264 w 64"/>
                    <a:gd name="T11" fmla="*/ 14741 h 56"/>
                    <a:gd name="T12" fmla="*/ 0 w 64"/>
                    <a:gd name="T13" fmla="*/ 29482 h 56"/>
                    <a:gd name="T14" fmla="*/ 0 w 64"/>
                    <a:gd name="T15" fmla="*/ 44223 h 56"/>
                    <a:gd name="T16" fmla="*/ 17264 w 64"/>
                    <a:gd name="T17" fmla="*/ 29482 h 56"/>
                    <a:gd name="T18" fmla="*/ 34528 w 64"/>
                    <a:gd name="T19" fmla="*/ 44223 h 56"/>
                    <a:gd name="T20" fmla="*/ 34528 w 64"/>
                    <a:gd name="T21" fmla="*/ 73706 h 56"/>
                    <a:gd name="T22" fmla="*/ 120849 w 64"/>
                    <a:gd name="T23" fmla="*/ 103188 h 56"/>
                    <a:gd name="T24" fmla="*/ 69057 w 64"/>
                    <a:gd name="T25" fmla="*/ 58965 h 56"/>
                    <a:gd name="T26" fmla="*/ 51792 w 64"/>
                    <a:gd name="T27" fmla="*/ 44223 h 56"/>
                    <a:gd name="T28" fmla="*/ 69057 w 64"/>
                    <a:gd name="T29" fmla="*/ 29482 h 56"/>
                    <a:gd name="T30" fmla="*/ 120849 w 64"/>
                    <a:gd name="T31" fmla="*/ 44223 h 56"/>
                    <a:gd name="T32" fmla="*/ 138113 w 64"/>
                    <a:gd name="T33" fmla="*/ 44223 h 56"/>
                    <a:gd name="T34" fmla="*/ 138113 w 64"/>
                    <a:gd name="T35" fmla="*/ 29482 h 56"/>
                    <a:gd name="T36" fmla="*/ 120849 w 64"/>
                    <a:gd name="T37" fmla="*/ 14741 h 5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4"/>
                    <a:gd name="T58" fmla="*/ 0 h 56"/>
                    <a:gd name="T59" fmla="*/ 64 w 64"/>
                    <a:gd name="T60" fmla="*/ 56 h 5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4" h="56">
                      <a:moveTo>
                        <a:pt x="56" y="8"/>
                      </a:moveTo>
                      <a:lnTo>
                        <a:pt x="48" y="8"/>
                      </a:ln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56" y="56"/>
                      </a:lnTo>
                      <a:lnTo>
                        <a:pt x="32" y="32"/>
                      </a:lnTo>
                      <a:lnTo>
                        <a:pt x="24" y="24"/>
                      </a:lnTo>
                      <a:lnTo>
                        <a:pt x="32" y="16"/>
                      </a:lnTo>
                      <a:lnTo>
                        <a:pt x="56" y="24"/>
                      </a:lnTo>
                      <a:lnTo>
                        <a:pt x="64" y="24"/>
                      </a:lnTo>
                      <a:lnTo>
                        <a:pt x="64" y="16"/>
                      </a:lnTo>
                      <a:lnTo>
                        <a:pt x="56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Freeform 111"/>
                <p:cNvSpPr>
                  <a:spLocks/>
                </p:cNvSpPr>
                <p:nvPr/>
              </p:nvSpPr>
              <p:spPr bwMode="auto">
                <a:xfrm>
                  <a:off x="5211763" y="3424238"/>
                  <a:ext cx="104775" cy="74613"/>
                </a:xfrm>
                <a:custGeom>
                  <a:avLst/>
                  <a:gdLst>
                    <a:gd name="T0" fmla="*/ 87313 w 48"/>
                    <a:gd name="T1" fmla="*/ 14923 h 40"/>
                    <a:gd name="T2" fmla="*/ 87313 w 48"/>
                    <a:gd name="T3" fmla="*/ 29845 h 40"/>
                    <a:gd name="T4" fmla="*/ 104775 w 48"/>
                    <a:gd name="T5" fmla="*/ 44768 h 40"/>
                    <a:gd name="T6" fmla="*/ 87313 w 48"/>
                    <a:gd name="T7" fmla="*/ 44768 h 40"/>
                    <a:gd name="T8" fmla="*/ 69850 w 48"/>
                    <a:gd name="T9" fmla="*/ 59690 h 40"/>
                    <a:gd name="T10" fmla="*/ 69850 w 48"/>
                    <a:gd name="T11" fmla="*/ 74613 h 40"/>
                    <a:gd name="T12" fmla="*/ 17463 w 48"/>
                    <a:gd name="T13" fmla="*/ 29845 h 40"/>
                    <a:gd name="T14" fmla="*/ 0 w 48"/>
                    <a:gd name="T15" fmla="*/ 14923 h 40"/>
                    <a:gd name="T16" fmla="*/ 17463 w 48"/>
                    <a:gd name="T17" fmla="*/ 0 h 40"/>
                    <a:gd name="T18" fmla="*/ 69850 w 48"/>
                    <a:gd name="T19" fmla="*/ 14923 h 40"/>
                    <a:gd name="T20" fmla="*/ 87313 w 48"/>
                    <a:gd name="T21" fmla="*/ 14923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8"/>
                    <a:gd name="T34" fmla="*/ 0 h 40"/>
                    <a:gd name="T35" fmla="*/ 48 w 48"/>
                    <a:gd name="T36" fmla="*/ 40 h 4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8" h="40">
                      <a:moveTo>
                        <a:pt x="40" y="8"/>
                      </a:moveTo>
                      <a:lnTo>
                        <a:pt x="40" y="16"/>
                      </a:lnTo>
                      <a:lnTo>
                        <a:pt x="48" y="24"/>
                      </a:lnTo>
                      <a:lnTo>
                        <a:pt x="40" y="24"/>
                      </a:lnTo>
                      <a:lnTo>
                        <a:pt x="32" y="32"/>
                      </a:lnTo>
                      <a:lnTo>
                        <a:pt x="32" y="40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32" y="8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Freeform 112"/>
                <p:cNvSpPr>
                  <a:spLocks/>
                </p:cNvSpPr>
                <p:nvPr/>
              </p:nvSpPr>
              <p:spPr bwMode="auto">
                <a:xfrm>
                  <a:off x="5281613" y="3468688"/>
                  <a:ext cx="52388" cy="58738"/>
                </a:xfrm>
                <a:custGeom>
                  <a:avLst/>
                  <a:gdLst>
                    <a:gd name="T0" fmla="*/ 0 w 24"/>
                    <a:gd name="T1" fmla="*/ 29369 h 32"/>
                    <a:gd name="T2" fmla="*/ 34925 w 24"/>
                    <a:gd name="T3" fmla="*/ 58738 h 32"/>
                    <a:gd name="T4" fmla="*/ 34925 w 24"/>
                    <a:gd name="T5" fmla="*/ 29369 h 32"/>
                    <a:gd name="T6" fmla="*/ 52388 w 24"/>
                    <a:gd name="T7" fmla="*/ 29369 h 32"/>
                    <a:gd name="T8" fmla="*/ 17463 w 24"/>
                    <a:gd name="T9" fmla="*/ 0 h 32"/>
                    <a:gd name="T10" fmla="*/ 0 w 24"/>
                    <a:gd name="T11" fmla="*/ 14685 h 32"/>
                    <a:gd name="T12" fmla="*/ 0 w 24"/>
                    <a:gd name="T13" fmla="*/ 29369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32"/>
                    <a:gd name="T23" fmla="*/ 24 w 2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32">
                      <a:moveTo>
                        <a:pt x="0" y="16"/>
                      </a:moveTo>
                      <a:lnTo>
                        <a:pt x="16" y="32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" name="Freeform 113"/>
                <p:cNvSpPr>
                  <a:spLocks/>
                </p:cNvSpPr>
                <p:nvPr/>
              </p:nvSpPr>
              <p:spPr bwMode="auto">
                <a:xfrm>
                  <a:off x="5281613" y="3409951"/>
                  <a:ext cx="120650" cy="117475"/>
                </a:xfrm>
                <a:custGeom>
                  <a:avLst/>
                  <a:gdLst>
                    <a:gd name="T0" fmla="*/ 51707 w 56"/>
                    <a:gd name="T1" fmla="*/ 117475 h 64"/>
                    <a:gd name="T2" fmla="*/ 51707 w 56"/>
                    <a:gd name="T3" fmla="*/ 88106 h 64"/>
                    <a:gd name="T4" fmla="*/ 34471 w 56"/>
                    <a:gd name="T5" fmla="*/ 88106 h 64"/>
                    <a:gd name="T6" fmla="*/ 51707 w 56"/>
                    <a:gd name="T7" fmla="*/ 88106 h 64"/>
                    <a:gd name="T8" fmla="*/ 17236 w 56"/>
                    <a:gd name="T9" fmla="*/ 58738 h 64"/>
                    <a:gd name="T10" fmla="*/ 34471 w 56"/>
                    <a:gd name="T11" fmla="*/ 58738 h 64"/>
                    <a:gd name="T12" fmla="*/ 17236 w 56"/>
                    <a:gd name="T13" fmla="*/ 44053 h 64"/>
                    <a:gd name="T14" fmla="*/ 17236 w 56"/>
                    <a:gd name="T15" fmla="*/ 29369 h 64"/>
                    <a:gd name="T16" fmla="*/ 17236 w 56"/>
                    <a:gd name="T17" fmla="*/ 14684 h 64"/>
                    <a:gd name="T18" fmla="*/ 0 w 56"/>
                    <a:gd name="T19" fmla="*/ 0 h 64"/>
                    <a:gd name="T20" fmla="*/ 34471 w 56"/>
                    <a:gd name="T21" fmla="*/ 0 h 64"/>
                    <a:gd name="T22" fmla="*/ 86179 w 56"/>
                    <a:gd name="T23" fmla="*/ 29369 h 64"/>
                    <a:gd name="T24" fmla="*/ 103414 w 56"/>
                    <a:gd name="T25" fmla="*/ 29369 h 64"/>
                    <a:gd name="T26" fmla="*/ 120650 w 56"/>
                    <a:gd name="T27" fmla="*/ 44053 h 64"/>
                    <a:gd name="T28" fmla="*/ 103414 w 56"/>
                    <a:gd name="T29" fmla="*/ 58738 h 64"/>
                    <a:gd name="T30" fmla="*/ 103414 w 56"/>
                    <a:gd name="T31" fmla="*/ 88106 h 64"/>
                    <a:gd name="T32" fmla="*/ 103414 w 56"/>
                    <a:gd name="T33" fmla="*/ 102791 h 64"/>
                    <a:gd name="T34" fmla="*/ 86179 w 56"/>
                    <a:gd name="T35" fmla="*/ 102791 h 64"/>
                    <a:gd name="T36" fmla="*/ 51707 w 56"/>
                    <a:gd name="T37" fmla="*/ 117475 h 6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6"/>
                    <a:gd name="T58" fmla="*/ 0 h 64"/>
                    <a:gd name="T59" fmla="*/ 56 w 56"/>
                    <a:gd name="T60" fmla="*/ 64 h 6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6" h="64">
                      <a:moveTo>
                        <a:pt x="24" y="64"/>
                      </a:moveTo>
                      <a:lnTo>
                        <a:pt x="24" y="48"/>
                      </a:lnTo>
                      <a:lnTo>
                        <a:pt x="16" y="48"/>
                      </a:lnTo>
                      <a:lnTo>
                        <a:pt x="24" y="48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8" y="24"/>
                      </a:ln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40" y="16"/>
                      </a:lnTo>
                      <a:lnTo>
                        <a:pt x="48" y="16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48" y="48"/>
                      </a:lnTo>
                      <a:lnTo>
                        <a:pt x="48" y="56"/>
                      </a:lnTo>
                      <a:lnTo>
                        <a:pt x="40" y="56"/>
                      </a:lnTo>
                      <a:lnTo>
                        <a:pt x="24" y="6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" name="Freeform 114"/>
                <p:cNvSpPr>
                  <a:spLocks/>
                </p:cNvSpPr>
                <p:nvPr/>
              </p:nvSpPr>
              <p:spPr bwMode="auto">
                <a:xfrm>
                  <a:off x="5334001" y="3513138"/>
                  <a:ext cx="68263" cy="44450"/>
                </a:xfrm>
                <a:custGeom>
                  <a:avLst/>
                  <a:gdLst>
                    <a:gd name="T0" fmla="*/ 68263 w 32"/>
                    <a:gd name="T1" fmla="*/ 29633 h 24"/>
                    <a:gd name="T2" fmla="*/ 51197 w 32"/>
                    <a:gd name="T3" fmla="*/ 0 h 24"/>
                    <a:gd name="T4" fmla="*/ 34132 w 32"/>
                    <a:gd name="T5" fmla="*/ 0 h 24"/>
                    <a:gd name="T6" fmla="*/ 0 w 32"/>
                    <a:gd name="T7" fmla="*/ 14817 h 24"/>
                    <a:gd name="T8" fmla="*/ 17066 w 32"/>
                    <a:gd name="T9" fmla="*/ 44450 h 24"/>
                    <a:gd name="T10" fmla="*/ 68263 w 32"/>
                    <a:gd name="T11" fmla="*/ 29633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24"/>
                    <a:gd name="T20" fmla="*/ 32 w 32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24">
                      <a:moveTo>
                        <a:pt x="32" y="16"/>
                      </a:move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24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" name="Freeform 115"/>
                <p:cNvSpPr>
                  <a:spLocks/>
                </p:cNvSpPr>
                <p:nvPr/>
              </p:nvSpPr>
              <p:spPr bwMode="auto">
                <a:xfrm>
                  <a:off x="5160963" y="3173413"/>
                  <a:ext cx="258763" cy="147638"/>
                </a:xfrm>
                <a:custGeom>
                  <a:avLst/>
                  <a:gdLst>
                    <a:gd name="T0" fmla="*/ 241512 w 120"/>
                    <a:gd name="T1" fmla="*/ 88583 h 80"/>
                    <a:gd name="T2" fmla="*/ 224261 w 120"/>
                    <a:gd name="T3" fmla="*/ 73819 h 80"/>
                    <a:gd name="T4" fmla="*/ 241512 w 120"/>
                    <a:gd name="T5" fmla="*/ 44291 h 80"/>
                    <a:gd name="T6" fmla="*/ 224261 w 120"/>
                    <a:gd name="T7" fmla="*/ 14764 h 80"/>
                    <a:gd name="T8" fmla="*/ 207010 w 120"/>
                    <a:gd name="T9" fmla="*/ 14764 h 80"/>
                    <a:gd name="T10" fmla="*/ 138007 w 120"/>
                    <a:gd name="T11" fmla="*/ 0 h 80"/>
                    <a:gd name="T12" fmla="*/ 120756 w 120"/>
                    <a:gd name="T13" fmla="*/ 14764 h 80"/>
                    <a:gd name="T14" fmla="*/ 103505 w 120"/>
                    <a:gd name="T15" fmla="*/ 0 h 80"/>
                    <a:gd name="T16" fmla="*/ 0 w 120"/>
                    <a:gd name="T17" fmla="*/ 29528 h 80"/>
                    <a:gd name="T18" fmla="*/ 17251 w 120"/>
                    <a:gd name="T19" fmla="*/ 103347 h 80"/>
                    <a:gd name="T20" fmla="*/ 51753 w 120"/>
                    <a:gd name="T21" fmla="*/ 103347 h 80"/>
                    <a:gd name="T22" fmla="*/ 69003 w 120"/>
                    <a:gd name="T23" fmla="*/ 118110 h 80"/>
                    <a:gd name="T24" fmla="*/ 103505 w 120"/>
                    <a:gd name="T25" fmla="*/ 132874 h 80"/>
                    <a:gd name="T26" fmla="*/ 155258 w 120"/>
                    <a:gd name="T27" fmla="*/ 147638 h 80"/>
                    <a:gd name="T28" fmla="*/ 189760 w 120"/>
                    <a:gd name="T29" fmla="*/ 147638 h 80"/>
                    <a:gd name="T30" fmla="*/ 207010 w 120"/>
                    <a:gd name="T31" fmla="*/ 147638 h 80"/>
                    <a:gd name="T32" fmla="*/ 258763 w 120"/>
                    <a:gd name="T33" fmla="*/ 118110 h 80"/>
                    <a:gd name="T34" fmla="*/ 241512 w 120"/>
                    <a:gd name="T35" fmla="*/ 88583 h 8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0"/>
                    <a:gd name="T55" fmla="*/ 0 h 80"/>
                    <a:gd name="T56" fmla="*/ 120 w 120"/>
                    <a:gd name="T57" fmla="*/ 80 h 8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0" h="80">
                      <a:moveTo>
                        <a:pt x="112" y="48"/>
                      </a:moveTo>
                      <a:lnTo>
                        <a:pt x="104" y="40"/>
                      </a:lnTo>
                      <a:lnTo>
                        <a:pt x="112" y="24"/>
                      </a:lnTo>
                      <a:lnTo>
                        <a:pt x="104" y="8"/>
                      </a:lnTo>
                      <a:lnTo>
                        <a:pt x="96" y="8"/>
                      </a:lnTo>
                      <a:lnTo>
                        <a:pt x="64" y="0"/>
                      </a:lnTo>
                      <a:lnTo>
                        <a:pt x="56" y="8"/>
                      </a:lnTo>
                      <a:lnTo>
                        <a:pt x="48" y="0"/>
                      </a:lnTo>
                      <a:lnTo>
                        <a:pt x="0" y="16"/>
                      </a:lnTo>
                      <a:lnTo>
                        <a:pt x="8" y="56"/>
                      </a:lnTo>
                      <a:lnTo>
                        <a:pt x="24" y="56"/>
                      </a:lnTo>
                      <a:lnTo>
                        <a:pt x="32" y="64"/>
                      </a:lnTo>
                      <a:lnTo>
                        <a:pt x="48" y="72"/>
                      </a:lnTo>
                      <a:lnTo>
                        <a:pt x="72" y="80"/>
                      </a:lnTo>
                      <a:lnTo>
                        <a:pt x="88" y="80"/>
                      </a:lnTo>
                      <a:lnTo>
                        <a:pt x="96" y="80"/>
                      </a:lnTo>
                      <a:lnTo>
                        <a:pt x="120" y="64"/>
                      </a:lnTo>
                      <a:lnTo>
                        <a:pt x="112" y="4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Freeform 116"/>
                <p:cNvSpPr>
                  <a:spLocks/>
                </p:cNvSpPr>
                <p:nvPr/>
              </p:nvSpPr>
              <p:spPr bwMode="auto">
                <a:xfrm>
                  <a:off x="4970463" y="3173413"/>
                  <a:ext cx="207963" cy="192088"/>
                </a:xfrm>
                <a:custGeom>
                  <a:avLst/>
                  <a:gdLst>
                    <a:gd name="T0" fmla="*/ 121312 w 96"/>
                    <a:gd name="T1" fmla="*/ 14776 h 104"/>
                    <a:gd name="T2" fmla="*/ 86651 w 96"/>
                    <a:gd name="T3" fmla="*/ 0 h 104"/>
                    <a:gd name="T4" fmla="*/ 69321 w 96"/>
                    <a:gd name="T5" fmla="*/ 0 h 104"/>
                    <a:gd name="T6" fmla="*/ 51991 w 96"/>
                    <a:gd name="T7" fmla="*/ 29552 h 104"/>
                    <a:gd name="T8" fmla="*/ 34661 w 96"/>
                    <a:gd name="T9" fmla="*/ 29552 h 104"/>
                    <a:gd name="T10" fmla="*/ 17330 w 96"/>
                    <a:gd name="T11" fmla="*/ 59104 h 104"/>
                    <a:gd name="T12" fmla="*/ 0 w 96"/>
                    <a:gd name="T13" fmla="*/ 73880 h 104"/>
                    <a:gd name="T14" fmla="*/ 0 w 96"/>
                    <a:gd name="T15" fmla="*/ 103432 h 104"/>
                    <a:gd name="T16" fmla="*/ 0 w 96"/>
                    <a:gd name="T17" fmla="*/ 118208 h 104"/>
                    <a:gd name="T18" fmla="*/ 0 w 96"/>
                    <a:gd name="T19" fmla="*/ 132984 h 104"/>
                    <a:gd name="T20" fmla="*/ 34661 w 96"/>
                    <a:gd name="T21" fmla="*/ 162536 h 104"/>
                    <a:gd name="T22" fmla="*/ 34661 w 96"/>
                    <a:gd name="T23" fmla="*/ 192088 h 104"/>
                    <a:gd name="T24" fmla="*/ 86651 w 96"/>
                    <a:gd name="T25" fmla="*/ 192088 h 104"/>
                    <a:gd name="T26" fmla="*/ 173303 w 96"/>
                    <a:gd name="T27" fmla="*/ 192088 h 104"/>
                    <a:gd name="T28" fmla="*/ 155972 w 96"/>
                    <a:gd name="T29" fmla="*/ 177312 h 104"/>
                    <a:gd name="T30" fmla="*/ 190633 w 96"/>
                    <a:gd name="T31" fmla="*/ 162536 h 104"/>
                    <a:gd name="T32" fmla="*/ 155972 w 96"/>
                    <a:gd name="T33" fmla="*/ 132984 h 104"/>
                    <a:gd name="T34" fmla="*/ 138642 w 96"/>
                    <a:gd name="T35" fmla="*/ 118208 h 104"/>
                    <a:gd name="T36" fmla="*/ 207963 w 96"/>
                    <a:gd name="T37" fmla="*/ 88656 h 104"/>
                    <a:gd name="T38" fmla="*/ 207963 w 96"/>
                    <a:gd name="T39" fmla="*/ 103432 h 104"/>
                    <a:gd name="T40" fmla="*/ 190633 w 96"/>
                    <a:gd name="T41" fmla="*/ 29552 h 104"/>
                    <a:gd name="T42" fmla="*/ 173303 w 96"/>
                    <a:gd name="T43" fmla="*/ 14776 h 104"/>
                    <a:gd name="T44" fmla="*/ 190633 w 96"/>
                    <a:gd name="T45" fmla="*/ 14776 h 104"/>
                    <a:gd name="T46" fmla="*/ 173303 w 96"/>
                    <a:gd name="T47" fmla="*/ 0 h 104"/>
                    <a:gd name="T48" fmla="*/ 121312 w 96"/>
                    <a:gd name="T49" fmla="*/ 29552 h 104"/>
                    <a:gd name="T50" fmla="*/ 121312 w 96"/>
                    <a:gd name="T51" fmla="*/ 14776 h 10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96"/>
                    <a:gd name="T79" fmla="*/ 0 h 104"/>
                    <a:gd name="T80" fmla="*/ 96 w 96"/>
                    <a:gd name="T81" fmla="*/ 104 h 10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96" h="104">
                      <a:moveTo>
                        <a:pt x="56" y="8"/>
                      </a:move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16"/>
                      </a:lnTo>
                      <a:lnTo>
                        <a:pt x="16" y="16"/>
                      </a:lnTo>
                      <a:lnTo>
                        <a:pt x="8" y="32"/>
                      </a:lnTo>
                      <a:lnTo>
                        <a:pt x="0" y="40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16" y="88"/>
                      </a:lnTo>
                      <a:lnTo>
                        <a:pt x="16" y="104"/>
                      </a:lnTo>
                      <a:lnTo>
                        <a:pt x="40" y="104"/>
                      </a:lnTo>
                      <a:lnTo>
                        <a:pt x="80" y="104"/>
                      </a:lnTo>
                      <a:lnTo>
                        <a:pt x="72" y="96"/>
                      </a:lnTo>
                      <a:lnTo>
                        <a:pt x="88" y="88"/>
                      </a:lnTo>
                      <a:lnTo>
                        <a:pt x="72" y="72"/>
                      </a:lnTo>
                      <a:lnTo>
                        <a:pt x="64" y="64"/>
                      </a:lnTo>
                      <a:lnTo>
                        <a:pt x="96" y="48"/>
                      </a:lnTo>
                      <a:lnTo>
                        <a:pt x="96" y="56"/>
                      </a:lnTo>
                      <a:lnTo>
                        <a:pt x="88" y="16"/>
                      </a:lnTo>
                      <a:lnTo>
                        <a:pt x="80" y="8"/>
                      </a:lnTo>
                      <a:lnTo>
                        <a:pt x="88" y="8"/>
                      </a:lnTo>
                      <a:lnTo>
                        <a:pt x="80" y="0"/>
                      </a:lnTo>
                      <a:lnTo>
                        <a:pt x="56" y="16"/>
                      </a:lnTo>
                      <a:lnTo>
                        <a:pt x="56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Freeform 117"/>
                <p:cNvSpPr>
                  <a:spLocks/>
                </p:cNvSpPr>
                <p:nvPr/>
              </p:nvSpPr>
              <p:spPr bwMode="auto">
                <a:xfrm>
                  <a:off x="4884738" y="3262313"/>
                  <a:ext cx="85725" cy="44450"/>
                </a:xfrm>
                <a:custGeom>
                  <a:avLst/>
                  <a:gdLst>
                    <a:gd name="T0" fmla="*/ 17145 w 40"/>
                    <a:gd name="T1" fmla="*/ 0 h 24"/>
                    <a:gd name="T2" fmla="*/ 51435 w 40"/>
                    <a:gd name="T3" fmla="*/ 0 h 24"/>
                    <a:gd name="T4" fmla="*/ 85725 w 40"/>
                    <a:gd name="T5" fmla="*/ 14817 h 24"/>
                    <a:gd name="T6" fmla="*/ 85725 w 40"/>
                    <a:gd name="T7" fmla="*/ 29633 h 24"/>
                    <a:gd name="T8" fmla="*/ 68580 w 40"/>
                    <a:gd name="T9" fmla="*/ 44450 h 24"/>
                    <a:gd name="T10" fmla="*/ 51435 w 40"/>
                    <a:gd name="T11" fmla="*/ 44450 h 24"/>
                    <a:gd name="T12" fmla="*/ 51435 w 40"/>
                    <a:gd name="T13" fmla="*/ 29633 h 24"/>
                    <a:gd name="T14" fmla="*/ 34290 w 40"/>
                    <a:gd name="T15" fmla="*/ 44450 h 24"/>
                    <a:gd name="T16" fmla="*/ 0 w 40"/>
                    <a:gd name="T17" fmla="*/ 14817 h 24"/>
                    <a:gd name="T18" fmla="*/ 17145 w 40"/>
                    <a:gd name="T19" fmla="*/ 0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4"/>
                    <a:gd name="T32" fmla="*/ 40 w 40"/>
                    <a:gd name="T33" fmla="*/ 24 h 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4">
                      <a:moveTo>
                        <a:pt x="8" y="0"/>
                      </a:moveTo>
                      <a:lnTo>
                        <a:pt x="24" y="0"/>
                      </a:lnTo>
                      <a:lnTo>
                        <a:pt x="40" y="8"/>
                      </a:lnTo>
                      <a:lnTo>
                        <a:pt x="40" y="16"/>
                      </a:lnTo>
                      <a:lnTo>
                        <a:pt x="32" y="24"/>
                      </a:lnTo>
                      <a:lnTo>
                        <a:pt x="24" y="24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0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" name="Freeform 118"/>
                <p:cNvSpPr>
                  <a:spLocks/>
                </p:cNvSpPr>
                <p:nvPr/>
              </p:nvSpPr>
              <p:spPr bwMode="auto">
                <a:xfrm>
                  <a:off x="4953001" y="2760663"/>
                  <a:ext cx="554038" cy="323850"/>
                </a:xfrm>
                <a:custGeom>
                  <a:avLst/>
                  <a:gdLst>
                    <a:gd name="T0" fmla="*/ 328960 w 256"/>
                    <a:gd name="T1" fmla="*/ 73602 h 176"/>
                    <a:gd name="T2" fmla="*/ 277019 w 256"/>
                    <a:gd name="T3" fmla="*/ 73602 h 176"/>
                    <a:gd name="T4" fmla="*/ 242392 w 256"/>
                    <a:gd name="T5" fmla="*/ 103043 h 176"/>
                    <a:gd name="T6" fmla="*/ 190451 w 256"/>
                    <a:gd name="T7" fmla="*/ 161925 h 176"/>
                    <a:gd name="T8" fmla="*/ 155823 w 256"/>
                    <a:gd name="T9" fmla="*/ 176645 h 176"/>
                    <a:gd name="T10" fmla="*/ 173137 w 256"/>
                    <a:gd name="T11" fmla="*/ 250248 h 176"/>
                    <a:gd name="T12" fmla="*/ 173137 w 256"/>
                    <a:gd name="T13" fmla="*/ 279689 h 176"/>
                    <a:gd name="T14" fmla="*/ 138510 w 256"/>
                    <a:gd name="T15" fmla="*/ 309130 h 176"/>
                    <a:gd name="T16" fmla="*/ 121196 w 256"/>
                    <a:gd name="T17" fmla="*/ 294409 h 176"/>
                    <a:gd name="T18" fmla="*/ 17314 w 256"/>
                    <a:gd name="T19" fmla="*/ 323850 h 176"/>
                    <a:gd name="T20" fmla="*/ 17314 w 256"/>
                    <a:gd name="T21" fmla="*/ 294409 h 176"/>
                    <a:gd name="T22" fmla="*/ 17314 w 256"/>
                    <a:gd name="T23" fmla="*/ 279689 h 176"/>
                    <a:gd name="T24" fmla="*/ 0 w 256"/>
                    <a:gd name="T25" fmla="*/ 250248 h 176"/>
                    <a:gd name="T26" fmla="*/ 51941 w 256"/>
                    <a:gd name="T27" fmla="*/ 206086 h 176"/>
                    <a:gd name="T28" fmla="*/ 86568 w 256"/>
                    <a:gd name="T29" fmla="*/ 176645 h 176"/>
                    <a:gd name="T30" fmla="*/ 155823 w 256"/>
                    <a:gd name="T31" fmla="*/ 147205 h 176"/>
                    <a:gd name="T32" fmla="*/ 242392 w 256"/>
                    <a:gd name="T33" fmla="*/ 73602 h 176"/>
                    <a:gd name="T34" fmla="*/ 225078 w 256"/>
                    <a:gd name="T35" fmla="*/ 73602 h 176"/>
                    <a:gd name="T36" fmla="*/ 242392 w 256"/>
                    <a:gd name="T37" fmla="*/ 44161 h 176"/>
                    <a:gd name="T38" fmla="*/ 259705 w 256"/>
                    <a:gd name="T39" fmla="*/ 58882 h 176"/>
                    <a:gd name="T40" fmla="*/ 259705 w 256"/>
                    <a:gd name="T41" fmla="*/ 58882 h 176"/>
                    <a:gd name="T42" fmla="*/ 294333 w 256"/>
                    <a:gd name="T43" fmla="*/ 29441 h 176"/>
                    <a:gd name="T44" fmla="*/ 380901 w 256"/>
                    <a:gd name="T45" fmla="*/ 14720 h 176"/>
                    <a:gd name="T46" fmla="*/ 432842 w 256"/>
                    <a:gd name="T47" fmla="*/ 0 h 176"/>
                    <a:gd name="T48" fmla="*/ 450156 w 256"/>
                    <a:gd name="T49" fmla="*/ 14720 h 176"/>
                    <a:gd name="T50" fmla="*/ 484783 w 256"/>
                    <a:gd name="T51" fmla="*/ 0 h 176"/>
                    <a:gd name="T52" fmla="*/ 554038 w 256"/>
                    <a:gd name="T53" fmla="*/ 14720 h 176"/>
                    <a:gd name="T54" fmla="*/ 554038 w 256"/>
                    <a:gd name="T55" fmla="*/ 44161 h 176"/>
                    <a:gd name="T56" fmla="*/ 519411 w 256"/>
                    <a:gd name="T57" fmla="*/ 44161 h 176"/>
                    <a:gd name="T58" fmla="*/ 450156 w 256"/>
                    <a:gd name="T59" fmla="*/ 29441 h 176"/>
                    <a:gd name="T60" fmla="*/ 432842 w 256"/>
                    <a:gd name="T61" fmla="*/ 58882 h 176"/>
                    <a:gd name="T62" fmla="*/ 346274 w 256"/>
                    <a:gd name="T63" fmla="*/ 44161 h 17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56"/>
                    <a:gd name="T97" fmla="*/ 0 h 176"/>
                    <a:gd name="T98" fmla="*/ 256 w 256"/>
                    <a:gd name="T99" fmla="*/ 176 h 17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56" h="176">
                      <a:moveTo>
                        <a:pt x="152" y="32"/>
                      </a:moveTo>
                      <a:lnTo>
                        <a:pt x="152" y="40"/>
                      </a:lnTo>
                      <a:lnTo>
                        <a:pt x="136" y="32"/>
                      </a:lnTo>
                      <a:lnTo>
                        <a:pt x="128" y="40"/>
                      </a:lnTo>
                      <a:lnTo>
                        <a:pt x="120" y="40"/>
                      </a:lnTo>
                      <a:lnTo>
                        <a:pt x="112" y="56"/>
                      </a:lnTo>
                      <a:lnTo>
                        <a:pt x="96" y="64"/>
                      </a:lnTo>
                      <a:lnTo>
                        <a:pt x="88" y="88"/>
                      </a:lnTo>
                      <a:lnTo>
                        <a:pt x="96" y="96"/>
                      </a:lnTo>
                      <a:lnTo>
                        <a:pt x="72" y="96"/>
                      </a:lnTo>
                      <a:lnTo>
                        <a:pt x="72" y="112"/>
                      </a:lnTo>
                      <a:lnTo>
                        <a:pt x="80" y="136"/>
                      </a:lnTo>
                      <a:lnTo>
                        <a:pt x="72" y="136"/>
                      </a:lnTo>
                      <a:lnTo>
                        <a:pt x="80" y="152"/>
                      </a:lnTo>
                      <a:lnTo>
                        <a:pt x="72" y="152"/>
                      </a:lnTo>
                      <a:lnTo>
                        <a:pt x="64" y="168"/>
                      </a:lnTo>
                      <a:lnTo>
                        <a:pt x="64" y="160"/>
                      </a:lnTo>
                      <a:lnTo>
                        <a:pt x="56" y="160"/>
                      </a:lnTo>
                      <a:lnTo>
                        <a:pt x="24" y="176"/>
                      </a:lnTo>
                      <a:lnTo>
                        <a:pt x="8" y="176"/>
                      </a:lnTo>
                      <a:lnTo>
                        <a:pt x="8" y="168"/>
                      </a:lnTo>
                      <a:lnTo>
                        <a:pt x="8" y="160"/>
                      </a:lnTo>
                      <a:lnTo>
                        <a:pt x="0" y="160"/>
                      </a:lnTo>
                      <a:lnTo>
                        <a:pt x="8" y="152"/>
                      </a:lnTo>
                      <a:lnTo>
                        <a:pt x="0" y="144"/>
                      </a:lnTo>
                      <a:lnTo>
                        <a:pt x="0" y="136"/>
                      </a:lnTo>
                      <a:lnTo>
                        <a:pt x="0" y="128"/>
                      </a:lnTo>
                      <a:lnTo>
                        <a:pt x="24" y="112"/>
                      </a:lnTo>
                      <a:lnTo>
                        <a:pt x="32" y="112"/>
                      </a:lnTo>
                      <a:lnTo>
                        <a:pt x="40" y="96"/>
                      </a:lnTo>
                      <a:lnTo>
                        <a:pt x="48" y="104"/>
                      </a:lnTo>
                      <a:lnTo>
                        <a:pt x="72" y="80"/>
                      </a:lnTo>
                      <a:lnTo>
                        <a:pt x="88" y="56"/>
                      </a:lnTo>
                      <a:lnTo>
                        <a:pt x="112" y="40"/>
                      </a:lnTo>
                      <a:lnTo>
                        <a:pt x="80" y="48"/>
                      </a:lnTo>
                      <a:lnTo>
                        <a:pt x="104" y="40"/>
                      </a:lnTo>
                      <a:lnTo>
                        <a:pt x="96" y="32"/>
                      </a:lnTo>
                      <a:lnTo>
                        <a:pt x="112" y="24"/>
                      </a:lnTo>
                      <a:lnTo>
                        <a:pt x="112" y="32"/>
                      </a:lnTo>
                      <a:lnTo>
                        <a:pt x="120" y="32"/>
                      </a:lnTo>
                      <a:lnTo>
                        <a:pt x="128" y="32"/>
                      </a:lnTo>
                      <a:lnTo>
                        <a:pt x="120" y="32"/>
                      </a:lnTo>
                      <a:lnTo>
                        <a:pt x="120" y="24"/>
                      </a:lnTo>
                      <a:lnTo>
                        <a:pt x="136" y="16"/>
                      </a:lnTo>
                      <a:lnTo>
                        <a:pt x="160" y="16"/>
                      </a:lnTo>
                      <a:lnTo>
                        <a:pt x="176" y="8"/>
                      </a:lnTo>
                      <a:lnTo>
                        <a:pt x="192" y="8"/>
                      </a:lnTo>
                      <a:lnTo>
                        <a:pt x="200" y="0"/>
                      </a:lnTo>
                      <a:lnTo>
                        <a:pt x="200" y="8"/>
                      </a:lnTo>
                      <a:lnTo>
                        <a:pt x="208" y="8"/>
                      </a:lnTo>
                      <a:lnTo>
                        <a:pt x="216" y="8"/>
                      </a:lnTo>
                      <a:lnTo>
                        <a:pt x="224" y="0"/>
                      </a:lnTo>
                      <a:lnTo>
                        <a:pt x="232" y="8"/>
                      </a:lnTo>
                      <a:lnTo>
                        <a:pt x="256" y="8"/>
                      </a:lnTo>
                      <a:lnTo>
                        <a:pt x="232" y="16"/>
                      </a:lnTo>
                      <a:lnTo>
                        <a:pt x="256" y="24"/>
                      </a:lnTo>
                      <a:lnTo>
                        <a:pt x="240" y="32"/>
                      </a:lnTo>
                      <a:lnTo>
                        <a:pt x="240" y="24"/>
                      </a:lnTo>
                      <a:lnTo>
                        <a:pt x="224" y="16"/>
                      </a:lnTo>
                      <a:lnTo>
                        <a:pt x="208" y="16"/>
                      </a:lnTo>
                      <a:lnTo>
                        <a:pt x="208" y="32"/>
                      </a:lnTo>
                      <a:lnTo>
                        <a:pt x="200" y="32"/>
                      </a:lnTo>
                      <a:lnTo>
                        <a:pt x="176" y="32"/>
                      </a:lnTo>
                      <a:lnTo>
                        <a:pt x="160" y="24"/>
                      </a:lnTo>
                      <a:lnTo>
                        <a:pt x="152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" name="Freeform 119"/>
                <p:cNvSpPr>
                  <a:spLocks/>
                </p:cNvSpPr>
                <p:nvPr/>
              </p:nvSpPr>
              <p:spPr bwMode="auto">
                <a:xfrm>
                  <a:off x="5091113" y="2819401"/>
                  <a:ext cx="277813" cy="339725"/>
                </a:xfrm>
                <a:custGeom>
                  <a:avLst/>
                  <a:gdLst>
                    <a:gd name="T0" fmla="*/ 0 w 128"/>
                    <a:gd name="T1" fmla="*/ 251101 h 184"/>
                    <a:gd name="T2" fmla="*/ 17363 w 128"/>
                    <a:gd name="T3" fmla="*/ 221560 h 184"/>
                    <a:gd name="T4" fmla="*/ 34727 w 128"/>
                    <a:gd name="T5" fmla="*/ 221560 h 184"/>
                    <a:gd name="T6" fmla="*/ 17363 w 128"/>
                    <a:gd name="T7" fmla="*/ 192018 h 184"/>
                    <a:gd name="T8" fmla="*/ 34727 w 128"/>
                    <a:gd name="T9" fmla="*/ 192018 h 184"/>
                    <a:gd name="T10" fmla="*/ 17363 w 128"/>
                    <a:gd name="T11" fmla="*/ 147707 h 184"/>
                    <a:gd name="T12" fmla="*/ 17363 w 128"/>
                    <a:gd name="T13" fmla="*/ 118165 h 184"/>
                    <a:gd name="T14" fmla="*/ 69453 w 128"/>
                    <a:gd name="T15" fmla="*/ 118165 h 184"/>
                    <a:gd name="T16" fmla="*/ 52090 w 128"/>
                    <a:gd name="T17" fmla="*/ 103395 h 184"/>
                    <a:gd name="T18" fmla="*/ 69453 w 128"/>
                    <a:gd name="T19" fmla="*/ 59083 h 184"/>
                    <a:gd name="T20" fmla="*/ 104180 w 128"/>
                    <a:gd name="T21" fmla="*/ 44312 h 184"/>
                    <a:gd name="T22" fmla="*/ 121543 w 128"/>
                    <a:gd name="T23" fmla="*/ 14771 h 184"/>
                    <a:gd name="T24" fmla="*/ 138907 w 128"/>
                    <a:gd name="T25" fmla="*/ 14771 h 184"/>
                    <a:gd name="T26" fmla="*/ 156270 w 128"/>
                    <a:gd name="T27" fmla="*/ 0 h 184"/>
                    <a:gd name="T28" fmla="*/ 190996 w 128"/>
                    <a:gd name="T29" fmla="*/ 14771 h 184"/>
                    <a:gd name="T30" fmla="*/ 190996 w 128"/>
                    <a:gd name="T31" fmla="*/ 0 h 184"/>
                    <a:gd name="T32" fmla="*/ 260450 w 128"/>
                    <a:gd name="T33" fmla="*/ 14771 h 184"/>
                    <a:gd name="T34" fmla="*/ 277813 w 128"/>
                    <a:gd name="T35" fmla="*/ 73853 h 184"/>
                    <a:gd name="T36" fmla="*/ 243086 w 128"/>
                    <a:gd name="T37" fmla="*/ 73853 h 184"/>
                    <a:gd name="T38" fmla="*/ 225723 w 128"/>
                    <a:gd name="T39" fmla="*/ 103395 h 184"/>
                    <a:gd name="T40" fmla="*/ 138907 w 128"/>
                    <a:gd name="T41" fmla="*/ 162477 h 184"/>
                    <a:gd name="T42" fmla="*/ 138907 w 128"/>
                    <a:gd name="T43" fmla="*/ 192018 h 184"/>
                    <a:gd name="T44" fmla="*/ 173633 w 128"/>
                    <a:gd name="T45" fmla="*/ 221560 h 184"/>
                    <a:gd name="T46" fmla="*/ 156270 w 128"/>
                    <a:gd name="T47" fmla="*/ 236330 h 184"/>
                    <a:gd name="T48" fmla="*/ 173633 w 128"/>
                    <a:gd name="T49" fmla="*/ 236330 h 184"/>
                    <a:gd name="T50" fmla="*/ 138907 w 128"/>
                    <a:gd name="T51" fmla="*/ 251101 h 184"/>
                    <a:gd name="T52" fmla="*/ 121543 w 128"/>
                    <a:gd name="T53" fmla="*/ 310184 h 184"/>
                    <a:gd name="T54" fmla="*/ 86817 w 128"/>
                    <a:gd name="T55" fmla="*/ 310184 h 184"/>
                    <a:gd name="T56" fmla="*/ 69453 w 128"/>
                    <a:gd name="T57" fmla="*/ 339725 h 184"/>
                    <a:gd name="T58" fmla="*/ 52090 w 128"/>
                    <a:gd name="T59" fmla="*/ 339725 h 184"/>
                    <a:gd name="T60" fmla="*/ 34727 w 128"/>
                    <a:gd name="T61" fmla="*/ 310184 h 184"/>
                    <a:gd name="T62" fmla="*/ 0 w 128"/>
                    <a:gd name="T63" fmla="*/ 236330 h 184"/>
                    <a:gd name="T64" fmla="*/ 0 w 128"/>
                    <a:gd name="T65" fmla="*/ 251101 h 18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28"/>
                    <a:gd name="T100" fmla="*/ 0 h 184"/>
                    <a:gd name="T101" fmla="*/ 128 w 128"/>
                    <a:gd name="T102" fmla="*/ 184 h 18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28" h="184">
                      <a:moveTo>
                        <a:pt x="0" y="136"/>
                      </a:moveTo>
                      <a:lnTo>
                        <a:pt x="8" y="120"/>
                      </a:lnTo>
                      <a:lnTo>
                        <a:pt x="16" y="120"/>
                      </a:lnTo>
                      <a:lnTo>
                        <a:pt x="8" y="104"/>
                      </a:lnTo>
                      <a:lnTo>
                        <a:pt x="16" y="104"/>
                      </a:lnTo>
                      <a:lnTo>
                        <a:pt x="8" y="80"/>
                      </a:lnTo>
                      <a:lnTo>
                        <a:pt x="8" y="64"/>
                      </a:lnTo>
                      <a:lnTo>
                        <a:pt x="32" y="64"/>
                      </a:lnTo>
                      <a:lnTo>
                        <a:pt x="24" y="56"/>
                      </a:lnTo>
                      <a:lnTo>
                        <a:pt x="32" y="32"/>
                      </a:lnTo>
                      <a:lnTo>
                        <a:pt x="48" y="24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72" y="0"/>
                      </a:lnTo>
                      <a:lnTo>
                        <a:pt x="88" y="8"/>
                      </a:lnTo>
                      <a:lnTo>
                        <a:pt x="88" y="0"/>
                      </a:lnTo>
                      <a:lnTo>
                        <a:pt x="120" y="8"/>
                      </a:lnTo>
                      <a:lnTo>
                        <a:pt x="128" y="40"/>
                      </a:lnTo>
                      <a:lnTo>
                        <a:pt x="112" y="40"/>
                      </a:lnTo>
                      <a:lnTo>
                        <a:pt x="104" y="56"/>
                      </a:lnTo>
                      <a:lnTo>
                        <a:pt x="64" y="88"/>
                      </a:lnTo>
                      <a:lnTo>
                        <a:pt x="64" y="104"/>
                      </a:lnTo>
                      <a:lnTo>
                        <a:pt x="80" y="120"/>
                      </a:lnTo>
                      <a:lnTo>
                        <a:pt x="72" y="128"/>
                      </a:lnTo>
                      <a:lnTo>
                        <a:pt x="80" y="128"/>
                      </a:lnTo>
                      <a:lnTo>
                        <a:pt x="64" y="136"/>
                      </a:lnTo>
                      <a:lnTo>
                        <a:pt x="56" y="168"/>
                      </a:lnTo>
                      <a:lnTo>
                        <a:pt x="40" y="168"/>
                      </a:lnTo>
                      <a:lnTo>
                        <a:pt x="32" y="184"/>
                      </a:lnTo>
                      <a:lnTo>
                        <a:pt x="24" y="184"/>
                      </a:lnTo>
                      <a:lnTo>
                        <a:pt x="16" y="168"/>
                      </a:lnTo>
                      <a:lnTo>
                        <a:pt x="0" y="128"/>
                      </a:lnTo>
                      <a:lnTo>
                        <a:pt x="0" y="13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Freeform 120"/>
                <p:cNvSpPr>
                  <a:spLocks/>
                </p:cNvSpPr>
                <p:nvPr/>
              </p:nvSpPr>
              <p:spPr bwMode="auto">
                <a:xfrm>
                  <a:off x="5281613" y="2790826"/>
                  <a:ext cx="258763" cy="250825"/>
                </a:xfrm>
                <a:custGeom>
                  <a:avLst/>
                  <a:gdLst>
                    <a:gd name="T0" fmla="*/ 189760 w 120"/>
                    <a:gd name="T1" fmla="*/ 29509 h 136"/>
                    <a:gd name="T2" fmla="*/ 172509 w 120"/>
                    <a:gd name="T3" fmla="*/ 29509 h 136"/>
                    <a:gd name="T4" fmla="*/ 172509 w 120"/>
                    <a:gd name="T5" fmla="*/ 44263 h 136"/>
                    <a:gd name="T6" fmla="*/ 207010 w 120"/>
                    <a:gd name="T7" fmla="*/ 59018 h 136"/>
                    <a:gd name="T8" fmla="*/ 207010 w 120"/>
                    <a:gd name="T9" fmla="*/ 73772 h 136"/>
                    <a:gd name="T10" fmla="*/ 224261 w 120"/>
                    <a:gd name="T11" fmla="*/ 103281 h 136"/>
                    <a:gd name="T12" fmla="*/ 224261 w 120"/>
                    <a:gd name="T13" fmla="*/ 118035 h 136"/>
                    <a:gd name="T14" fmla="*/ 241512 w 120"/>
                    <a:gd name="T15" fmla="*/ 132790 h 136"/>
                    <a:gd name="T16" fmla="*/ 241512 w 120"/>
                    <a:gd name="T17" fmla="*/ 147544 h 136"/>
                    <a:gd name="T18" fmla="*/ 258763 w 120"/>
                    <a:gd name="T19" fmla="*/ 177053 h 136"/>
                    <a:gd name="T20" fmla="*/ 189760 w 120"/>
                    <a:gd name="T21" fmla="*/ 236071 h 136"/>
                    <a:gd name="T22" fmla="*/ 103505 w 120"/>
                    <a:gd name="T23" fmla="*/ 250825 h 136"/>
                    <a:gd name="T24" fmla="*/ 51753 w 120"/>
                    <a:gd name="T25" fmla="*/ 236071 h 136"/>
                    <a:gd name="T26" fmla="*/ 51753 w 120"/>
                    <a:gd name="T27" fmla="*/ 206562 h 136"/>
                    <a:gd name="T28" fmla="*/ 34502 w 120"/>
                    <a:gd name="T29" fmla="*/ 177053 h 136"/>
                    <a:gd name="T30" fmla="*/ 51753 w 120"/>
                    <a:gd name="T31" fmla="*/ 177053 h 136"/>
                    <a:gd name="T32" fmla="*/ 120756 w 120"/>
                    <a:gd name="T33" fmla="*/ 118035 h 136"/>
                    <a:gd name="T34" fmla="*/ 120756 w 120"/>
                    <a:gd name="T35" fmla="*/ 103281 h 136"/>
                    <a:gd name="T36" fmla="*/ 103505 w 120"/>
                    <a:gd name="T37" fmla="*/ 103281 h 136"/>
                    <a:gd name="T38" fmla="*/ 86254 w 120"/>
                    <a:gd name="T39" fmla="*/ 103281 h 136"/>
                    <a:gd name="T40" fmla="*/ 69003 w 120"/>
                    <a:gd name="T41" fmla="*/ 44263 h 136"/>
                    <a:gd name="T42" fmla="*/ 0 w 120"/>
                    <a:gd name="T43" fmla="*/ 29509 h 136"/>
                    <a:gd name="T44" fmla="*/ 17251 w 120"/>
                    <a:gd name="T45" fmla="*/ 14754 h 136"/>
                    <a:gd name="T46" fmla="*/ 51753 w 120"/>
                    <a:gd name="T47" fmla="*/ 29509 h 136"/>
                    <a:gd name="T48" fmla="*/ 103505 w 120"/>
                    <a:gd name="T49" fmla="*/ 29509 h 136"/>
                    <a:gd name="T50" fmla="*/ 120756 w 120"/>
                    <a:gd name="T51" fmla="*/ 29509 h 136"/>
                    <a:gd name="T52" fmla="*/ 120756 w 120"/>
                    <a:gd name="T53" fmla="*/ 0 h 136"/>
                    <a:gd name="T54" fmla="*/ 155258 w 120"/>
                    <a:gd name="T55" fmla="*/ 0 h 136"/>
                    <a:gd name="T56" fmla="*/ 189760 w 120"/>
                    <a:gd name="T57" fmla="*/ 14754 h 136"/>
                    <a:gd name="T58" fmla="*/ 189760 w 120"/>
                    <a:gd name="T59" fmla="*/ 29509 h 1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20"/>
                    <a:gd name="T91" fmla="*/ 0 h 136"/>
                    <a:gd name="T92" fmla="*/ 120 w 120"/>
                    <a:gd name="T93" fmla="*/ 136 h 1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20" h="136">
                      <a:moveTo>
                        <a:pt x="88" y="16"/>
                      </a:moveTo>
                      <a:lnTo>
                        <a:pt x="80" y="16"/>
                      </a:lnTo>
                      <a:lnTo>
                        <a:pt x="80" y="24"/>
                      </a:lnTo>
                      <a:lnTo>
                        <a:pt x="96" y="32"/>
                      </a:lnTo>
                      <a:lnTo>
                        <a:pt x="96" y="40"/>
                      </a:lnTo>
                      <a:lnTo>
                        <a:pt x="104" y="56"/>
                      </a:lnTo>
                      <a:lnTo>
                        <a:pt x="104" y="64"/>
                      </a:lnTo>
                      <a:lnTo>
                        <a:pt x="112" y="72"/>
                      </a:lnTo>
                      <a:lnTo>
                        <a:pt x="112" y="80"/>
                      </a:lnTo>
                      <a:lnTo>
                        <a:pt x="120" y="96"/>
                      </a:lnTo>
                      <a:lnTo>
                        <a:pt x="88" y="128"/>
                      </a:lnTo>
                      <a:lnTo>
                        <a:pt x="48" y="136"/>
                      </a:lnTo>
                      <a:lnTo>
                        <a:pt x="24" y="128"/>
                      </a:lnTo>
                      <a:lnTo>
                        <a:pt x="24" y="112"/>
                      </a:lnTo>
                      <a:lnTo>
                        <a:pt x="16" y="96"/>
                      </a:lnTo>
                      <a:lnTo>
                        <a:pt x="24" y="96"/>
                      </a:lnTo>
                      <a:lnTo>
                        <a:pt x="56" y="64"/>
                      </a:lnTo>
                      <a:lnTo>
                        <a:pt x="56" y="56"/>
                      </a:lnTo>
                      <a:lnTo>
                        <a:pt x="48" y="56"/>
                      </a:lnTo>
                      <a:lnTo>
                        <a:pt x="40" y="56"/>
                      </a:lnTo>
                      <a:lnTo>
                        <a:pt x="32" y="24"/>
                      </a:ln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24" y="16"/>
                      </a:lnTo>
                      <a:lnTo>
                        <a:pt x="48" y="16"/>
                      </a:lnTo>
                      <a:lnTo>
                        <a:pt x="56" y="16"/>
                      </a:lnTo>
                      <a:lnTo>
                        <a:pt x="56" y="0"/>
                      </a:lnTo>
                      <a:lnTo>
                        <a:pt x="72" y="0"/>
                      </a:lnTo>
                      <a:lnTo>
                        <a:pt x="88" y="8"/>
                      </a:lnTo>
                      <a:lnTo>
                        <a:pt x="88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Freeform 121"/>
                <p:cNvSpPr>
                  <a:spLocks/>
                </p:cNvSpPr>
                <p:nvPr/>
              </p:nvSpPr>
              <p:spPr bwMode="auto">
                <a:xfrm>
                  <a:off x="1598613" y="2701926"/>
                  <a:ext cx="1851025" cy="825500"/>
                </a:xfrm>
                <a:custGeom>
                  <a:avLst/>
                  <a:gdLst>
                    <a:gd name="T0" fmla="*/ 1522338 w 856"/>
                    <a:gd name="T1" fmla="*/ 722313 h 448"/>
                    <a:gd name="T2" fmla="*/ 1487740 w 856"/>
                    <a:gd name="T3" fmla="*/ 781277 h 448"/>
                    <a:gd name="T4" fmla="*/ 1660733 w 856"/>
                    <a:gd name="T5" fmla="*/ 707571 h 448"/>
                    <a:gd name="T6" fmla="*/ 1626134 w 856"/>
                    <a:gd name="T7" fmla="*/ 707571 h 448"/>
                    <a:gd name="T8" fmla="*/ 1556937 w 856"/>
                    <a:gd name="T9" fmla="*/ 663348 h 448"/>
                    <a:gd name="T10" fmla="*/ 1591536 w 856"/>
                    <a:gd name="T11" fmla="*/ 633866 h 448"/>
                    <a:gd name="T12" fmla="*/ 1383944 w 856"/>
                    <a:gd name="T13" fmla="*/ 678089 h 448"/>
                    <a:gd name="T14" fmla="*/ 1522338 w 856"/>
                    <a:gd name="T15" fmla="*/ 619125 h 448"/>
                    <a:gd name="T16" fmla="*/ 1712631 w 856"/>
                    <a:gd name="T17" fmla="*/ 589643 h 448"/>
                    <a:gd name="T18" fmla="*/ 1851025 w 856"/>
                    <a:gd name="T19" fmla="*/ 515938 h 448"/>
                    <a:gd name="T20" fmla="*/ 1833726 w 856"/>
                    <a:gd name="T21" fmla="*/ 486455 h 448"/>
                    <a:gd name="T22" fmla="*/ 1799127 w 856"/>
                    <a:gd name="T23" fmla="*/ 471714 h 448"/>
                    <a:gd name="T24" fmla="*/ 1781828 w 856"/>
                    <a:gd name="T25" fmla="*/ 442232 h 448"/>
                    <a:gd name="T26" fmla="*/ 1747229 w 856"/>
                    <a:gd name="T27" fmla="*/ 324304 h 448"/>
                    <a:gd name="T28" fmla="*/ 1643433 w 856"/>
                    <a:gd name="T29" fmla="*/ 383268 h 448"/>
                    <a:gd name="T30" fmla="*/ 1608835 w 856"/>
                    <a:gd name="T31" fmla="*/ 309563 h 448"/>
                    <a:gd name="T32" fmla="*/ 1505039 w 856"/>
                    <a:gd name="T33" fmla="*/ 265339 h 448"/>
                    <a:gd name="T34" fmla="*/ 1453141 w 856"/>
                    <a:gd name="T35" fmla="*/ 309563 h 448"/>
                    <a:gd name="T36" fmla="*/ 1401243 w 856"/>
                    <a:gd name="T37" fmla="*/ 368527 h 448"/>
                    <a:gd name="T38" fmla="*/ 1297448 w 856"/>
                    <a:gd name="T39" fmla="*/ 471714 h 448"/>
                    <a:gd name="T40" fmla="*/ 1228250 w 856"/>
                    <a:gd name="T41" fmla="*/ 574902 h 448"/>
                    <a:gd name="T42" fmla="*/ 1176353 w 856"/>
                    <a:gd name="T43" fmla="*/ 456973 h 448"/>
                    <a:gd name="T44" fmla="*/ 1055257 w 856"/>
                    <a:gd name="T45" fmla="*/ 368527 h 448"/>
                    <a:gd name="T46" fmla="*/ 1089856 w 856"/>
                    <a:gd name="T47" fmla="*/ 309563 h 448"/>
                    <a:gd name="T48" fmla="*/ 1210951 w 856"/>
                    <a:gd name="T49" fmla="*/ 265339 h 448"/>
                    <a:gd name="T50" fmla="*/ 1332046 w 856"/>
                    <a:gd name="T51" fmla="*/ 206375 h 448"/>
                    <a:gd name="T52" fmla="*/ 1435842 w 856"/>
                    <a:gd name="T53" fmla="*/ 176893 h 448"/>
                    <a:gd name="T54" fmla="*/ 1505039 w 856"/>
                    <a:gd name="T55" fmla="*/ 147411 h 448"/>
                    <a:gd name="T56" fmla="*/ 1539638 w 856"/>
                    <a:gd name="T57" fmla="*/ 103188 h 448"/>
                    <a:gd name="T58" fmla="*/ 1383944 w 856"/>
                    <a:gd name="T59" fmla="*/ 162152 h 448"/>
                    <a:gd name="T60" fmla="*/ 1401243 w 856"/>
                    <a:gd name="T61" fmla="*/ 103188 h 448"/>
                    <a:gd name="T62" fmla="*/ 1332046 w 856"/>
                    <a:gd name="T63" fmla="*/ 88446 h 448"/>
                    <a:gd name="T64" fmla="*/ 1383944 w 856"/>
                    <a:gd name="T65" fmla="*/ 44223 h 448"/>
                    <a:gd name="T66" fmla="*/ 1487740 w 856"/>
                    <a:gd name="T67" fmla="*/ 0 h 448"/>
                    <a:gd name="T68" fmla="*/ 1332046 w 856"/>
                    <a:gd name="T69" fmla="*/ 44223 h 448"/>
                    <a:gd name="T70" fmla="*/ 1297448 w 856"/>
                    <a:gd name="T71" fmla="*/ 103188 h 448"/>
                    <a:gd name="T72" fmla="*/ 1193652 w 856"/>
                    <a:gd name="T73" fmla="*/ 147411 h 448"/>
                    <a:gd name="T74" fmla="*/ 1245550 w 856"/>
                    <a:gd name="T75" fmla="*/ 103188 h 448"/>
                    <a:gd name="T76" fmla="*/ 1193652 w 856"/>
                    <a:gd name="T77" fmla="*/ 117929 h 448"/>
                    <a:gd name="T78" fmla="*/ 1037958 w 856"/>
                    <a:gd name="T79" fmla="*/ 132670 h 448"/>
                    <a:gd name="T80" fmla="*/ 968761 w 856"/>
                    <a:gd name="T81" fmla="*/ 132670 h 448"/>
                    <a:gd name="T82" fmla="*/ 847666 w 856"/>
                    <a:gd name="T83" fmla="*/ 147411 h 448"/>
                    <a:gd name="T84" fmla="*/ 847666 w 856"/>
                    <a:gd name="T85" fmla="*/ 117929 h 448"/>
                    <a:gd name="T86" fmla="*/ 709271 w 856"/>
                    <a:gd name="T87" fmla="*/ 88446 h 448"/>
                    <a:gd name="T88" fmla="*/ 674673 w 856"/>
                    <a:gd name="T89" fmla="*/ 88446 h 448"/>
                    <a:gd name="T90" fmla="*/ 640074 w 856"/>
                    <a:gd name="T91" fmla="*/ 88446 h 448"/>
                    <a:gd name="T92" fmla="*/ 467081 w 856"/>
                    <a:gd name="T93" fmla="*/ 103188 h 448"/>
                    <a:gd name="T94" fmla="*/ 328687 w 856"/>
                    <a:gd name="T95" fmla="*/ 103188 h 448"/>
                    <a:gd name="T96" fmla="*/ 17299 w 856"/>
                    <a:gd name="T97" fmla="*/ 339045 h 448"/>
                    <a:gd name="T98" fmla="*/ 103796 w 856"/>
                    <a:gd name="T99" fmla="*/ 368527 h 448"/>
                    <a:gd name="T100" fmla="*/ 86497 w 856"/>
                    <a:gd name="T101" fmla="*/ 471714 h 448"/>
                    <a:gd name="T102" fmla="*/ 51898 w 856"/>
                    <a:gd name="T103" fmla="*/ 530679 h 448"/>
                    <a:gd name="T104" fmla="*/ 103796 w 856"/>
                    <a:gd name="T105" fmla="*/ 619125 h 448"/>
                    <a:gd name="T106" fmla="*/ 830366 w 856"/>
                    <a:gd name="T107" fmla="*/ 633866 h 448"/>
                    <a:gd name="T108" fmla="*/ 986060 w 856"/>
                    <a:gd name="T109" fmla="*/ 619125 h 448"/>
                    <a:gd name="T110" fmla="*/ 1055257 w 856"/>
                    <a:gd name="T111" fmla="*/ 648607 h 448"/>
                    <a:gd name="T112" fmla="*/ 1141754 w 856"/>
                    <a:gd name="T113" fmla="*/ 737054 h 448"/>
                    <a:gd name="T114" fmla="*/ 1055257 w 856"/>
                    <a:gd name="T115" fmla="*/ 781277 h 448"/>
                    <a:gd name="T116" fmla="*/ 1055257 w 856"/>
                    <a:gd name="T117" fmla="*/ 796018 h 448"/>
                    <a:gd name="T118" fmla="*/ 1107155 w 856"/>
                    <a:gd name="T119" fmla="*/ 781277 h 448"/>
                    <a:gd name="T120" fmla="*/ 1228250 w 856"/>
                    <a:gd name="T121" fmla="*/ 751795 h 448"/>
                    <a:gd name="T122" fmla="*/ 1383944 w 856"/>
                    <a:gd name="T123" fmla="*/ 722313 h 448"/>
                    <a:gd name="T124" fmla="*/ 1453141 w 856"/>
                    <a:gd name="T125" fmla="*/ 722313 h 44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856"/>
                    <a:gd name="T190" fmla="*/ 0 h 448"/>
                    <a:gd name="T191" fmla="*/ 856 w 856"/>
                    <a:gd name="T192" fmla="*/ 448 h 44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856" h="448">
                      <a:moveTo>
                        <a:pt x="680" y="392"/>
                      </a:moveTo>
                      <a:lnTo>
                        <a:pt x="712" y="392"/>
                      </a:lnTo>
                      <a:lnTo>
                        <a:pt x="704" y="392"/>
                      </a:lnTo>
                      <a:lnTo>
                        <a:pt x="712" y="392"/>
                      </a:lnTo>
                      <a:lnTo>
                        <a:pt x="688" y="408"/>
                      </a:lnTo>
                      <a:lnTo>
                        <a:pt x="688" y="424"/>
                      </a:lnTo>
                      <a:lnTo>
                        <a:pt x="712" y="408"/>
                      </a:lnTo>
                      <a:lnTo>
                        <a:pt x="752" y="392"/>
                      </a:lnTo>
                      <a:lnTo>
                        <a:pt x="768" y="384"/>
                      </a:lnTo>
                      <a:lnTo>
                        <a:pt x="768" y="376"/>
                      </a:lnTo>
                      <a:lnTo>
                        <a:pt x="768" y="368"/>
                      </a:lnTo>
                      <a:lnTo>
                        <a:pt x="752" y="384"/>
                      </a:lnTo>
                      <a:lnTo>
                        <a:pt x="728" y="384"/>
                      </a:lnTo>
                      <a:lnTo>
                        <a:pt x="712" y="376"/>
                      </a:lnTo>
                      <a:lnTo>
                        <a:pt x="720" y="360"/>
                      </a:lnTo>
                      <a:lnTo>
                        <a:pt x="712" y="360"/>
                      </a:lnTo>
                      <a:lnTo>
                        <a:pt x="704" y="352"/>
                      </a:lnTo>
                      <a:lnTo>
                        <a:pt x="736" y="344"/>
                      </a:lnTo>
                      <a:lnTo>
                        <a:pt x="728" y="336"/>
                      </a:lnTo>
                      <a:lnTo>
                        <a:pt x="680" y="344"/>
                      </a:lnTo>
                      <a:lnTo>
                        <a:pt x="640" y="368"/>
                      </a:lnTo>
                      <a:lnTo>
                        <a:pt x="672" y="344"/>
                      </a:lnTo>
                      <a:lnTo>
                        <a:pt x="696" y="336"/>
                      </a:lnTo>
                      <a:lnTo>
                        <a:pt x="704" y="336"/>
                      </a:lnTo>
                      <a:lnTo>
                        <a:pt x="712" y="320"/>
                      </a:lnTo>
                      <a:lnTo>
                        <a:pt x="744" y="320"/>
                      </a:lnTo>
                      <a:lnTo>
                        <a:pt x="792" y="320"/>
                      </a:lnTo>
                      <a:lnTo>
                        <a:pt x="816" y="304"/>
                      </a:lnTo>
                      <a:lnTo>
                        <a:pt x="856" y="296"/>
                      </a:lnTo>
                      <a:lnTo>
                        <a:pt x="856" y="280"/>
                      </a:lnTo>
                      <a:lnTo>
                        <a:pt x="856" y="272"/>
                      </a:lnTo>
                      <a:lnTo>
                        <a:pt x="848" y="272"/>
                      </a:lnTo>
                      <a:lnTo>
                        <a:pt x="848" y="264"/>
                      </a:lnTo>
                      <a:lnTo>
                        <a:pt x="832" y="264"/>
                      </a:lnTo>
                      <a:lnTo>
                        <a:pt x="848" y="256"/>
                      </a:lnTo>
                      <a:lnTo>
                        <a:pt x="832" y="256"/>
                      </a:lnTo>
                      <a:lnTo>
                        <a:pt x="832" y="248"/>
                      </a:lnTo>
                      <a:lnTo>
                        <a:pt x="816" y="248"/>
                      </a:lnTo>
                      <a:lnTo>
                        <a:pt x="824" y="240"/>
                      </a:lnTo>
                      <a:lnTo>
                        <a:pt x="808" y="232"/>
                      </a:lnTo>
                      <a:lnTo>
                        <a:pt x="824" y="224"/>
                      </a:lnTo>
                      <a:lnTo>
                        <a:pt x="808" y="176"/>
                      </a:lnTo>
                      <a:lnTo>
                        <a:pt x="792" y="184"/>
                      </a:lnTo>
                      <a:lnTo>
                        <a:pt x="792" y="192"/>
                      </a:lnTo>
                      <a:lnTo>
                        <a:pt x="760" y="208"/>
                      </a:lnTo>
                      <a:lnTo>
                        <a:pt x="752" y="192"/>
                      </a:lnTo>
                      <a:lnTo>
                        <a:pt x="760" y="168"/>
                      </a:lnTo>
                      <a:lnTo>
                        <a:pt x="744" y="168"/>
                      </a:lnTo>
                      <a:lnTo>
                        <a:pt x="744" y="160"/>
                      </a:lnTo>
                      <a:lnTo>
                        <a:pt x="728" y="152"/>
                      </a:lnTo>
                      <a:lnTo>
                        <a:pt x="696" y="144"/>
                      </a:lnTo>
                      <a:lnTo>
                        <a:pt x="680" y="152"/>
                      </a:lnTo>
                      <a:lnTo>
                        <a:pt x="680" y="160"/>
                      </a:lnTo>
                      <a:lnTo>
                        <a:pt x="672" y="168"/>
                      </a:lnTo>
                      <a:lnTo>
                        <a:pt x="672" y="176"/>
                      </a:lnTo>
                      <a:lnTo>
                        <a:pt x="664" y="184"/>
                      </a:lnTo>
                      <a:lnTo>
                        <a:pt x="648" y="200"/>
                      </a:lnTo>
                      <a:lnTo>
                        <a:pt x="656" y="208"/>
                      </a:lnTo>
                      <a:lnTo>
                        <a:pt x="640" y="240"/>
                      </a:lnTo>
                      <a:lnTo>
                        <a:pt x="600" y="256"/>
                      </a:lnTo>
                      <a:lnTo>
                        <a:pt x="592" y="296"/>
                      </a:lnTo>
                      <a:lnTo>
                        <a:pt x="568" y="304"/>
                      </a:lnTo>
                      <a:lnTo>
                        <a:pt x="568" y="312"/>
                      </a:lnTo>
                      <a:lnTo>
                        <a:pt x="552" y="280"/>
                      </a:lnTo>
                      <a:lnTo>
                        <a:pt x="576" y="256"/>
                      </a:lnTo>
                      <a:lnTo>
                        <a:pt x="544" y="248"/>
                      </a:lnTo>
                      <a:lnTo>
                        <a:pt x="496" y="224"/>
                      </a:lnTo>
                      <a:lnTo>
                        <a:pt x="480" y="224"/>
                      </a:lnTo>
                      <a:lnTo>
                        <a:pt x="488" y="200"/>
                      </a:lnTo>
                      <a:lnTo>
                        <a:pt x="472" y="200"/>
                      </a:lnTo>
                      <a:lnTo>
                        <a:pt x="472" y="192"/>
                      </a:lnTo>
                      <a:lnTo>
                        <a:pt x="504" y="168"/>
                      </a:lnTo>
                      <a:lnTo>
                        <a:pt x="528" y="152"/>
                      </a:lnTo>
                      <a:lnTo>
                        <a:pt x="536" y="144"/>
                      </a:lnTo>
                      <a:lnTo>
                        <a:pt x="560" y="144"/>
                      </a:lnTo>
                      <a:lnTo>
                        <a:pt x="576" y="128"/>
                      </a:lnTo>
                      <a:lnTo>
                        <a:pt x="592" y="128"/>
                      </a:lnTo>
                      <a:lnTo>
                        <a:pt x="616" y="112"/>
                      </a:lnTo>
                      <a:lnTo>
                        <a:pt x="640" y="96"/>
                      </a:lnTo>
                      <a:lnTo>
                        <a:pt x="648" y="96"/>
                      </a:lnTo>
                      <a:lnTo>
                        <a:pt x="664" y="96"/>
                      </a:lnTo>
                      <a:lnTo>
                        <a:pt x="696" y="88"/>
                      </a:lnTo>
                      <a:lnTo>
                        <a:pt x="704" y="80"/>
                      </a:lnTo>
                      <a:lnTo>
                        <a:pt x="696" y="80"/>
                      </a:lnTo>
                      <a:lnTo>
                        <a:pt x="720" y="56"/>
                      </a:lnTo>
                      <a:lnTo>
                        <a:pt x="704" y="56"/>
                      </a:lnTo>
                      <a:lnTo>
                        <a:pt x="712" y="56"/>
                      </a:lnTo>
                      <a:lnTo>
                        <a:pt x="688" y="48"/>
                      </a:lnTo>
                      <a:lnTo>
                        <a:pt x="672" y="72"/>
                      </a:lnTo>
                      <a:lnTo>
                        <a:pt x="640" y="88"/>
                      </a:lnTo>
                      <a:lnTo>
                        <a:pt x="640" y="80"/>
                      </a:lnTo>
                      <a:lnTo>
                        <a:pt x="648" y="64"/>
                      </a:lnTo>
                      <a:lnTo>
                        <a:pt x="648" y="56"/>
                      </a:lnTo>
                      <a:lnTo>
                        <a:pt x="632" y="64"/>
                      </a:lnTo>
                      <a:lnTo>
                        <a:pt x="624" y="56"/>
                      </a:lnTo>
                      <a:lnTo>
                        <a:pt x="616" y="48"/>
                      </a:lnTo>
                      <a:lnTo>
                        <a:pt x="632" y="48"/>
                      </a:lnTo>
                      <a:lnTo>
                        <a:pt x="624" y="24"/>
                      </a:lnTo>
                      <a:lnTo>
                        <a:pt x="640" y="24"/>
                      </a:lnTo>
                      <a:lnTo>
                        <a:pt x="640" y="16"/>
                      </a:lnTo>
                      <a:lnTo>
                        <a:pt x="656" y="16"/>
                      </a:lnTo>
                      <a:lnTo>
                        <a:pt x="688" y="0"/>
                      </a:lnTo>
                      <a:lnTo>
                        <a:pt x="664" y="0"/>
                      </a:lnTo>
                      <a:lnTo>
                        <a:pt x="640" y="8"/>
                      </a:lnTo>
                      <a:lnTo>
                        <a:pt x="616" y="24"/>
                      </a:lnTo>
                      <a:lnTo>
                        <a:pt x="584" y="40"/>
                      </a:lnTo>
                      <a:lnTo>
                        <a:pt x="584" y="48"/>
                      </a:lnTo>
                      <a:lnTo>
                        <a:pt x="600" y="56"/>
                      </a:lnTo>
                      <a:lnTo>
                        <a:pt x="584" y="64"/>
                      </a:lnTo>
                      <a:lnTo>
                        <a:pt x="560" y="80"/>
                      </a:lnTo>
                      <a:lnTo>
                        <a:pt x="552" y="80"/>
                      </a:lnTo>
                      <a:lnTo>
                        <a:pt x="560" y="72"/>
                      </a:lnTo>
                      <a:lnTo>
                        <a:pt x="576" y="64"/>
                      </a:lnTo>
                      <a:lnTo>
                        <a:pt x="576" y="56"/>
                      </a:lnTo>
                      <a:lnTo>
                        <a:pt x="568" y="48"/>
                      </a:lnTo>
                      <a:lnTo>
                        <a:pt x="536" y="64"/>
                      </a:lnTo>
                      <a:lnTo>
                        <a:pt x="552" y="64"/>
                      </a:lnTo>
                      <a:lnTo>
                        <a:pt x="528" y="80"/>
                      </a:lnTo>
                      <a:lnTo>
                        <a:pt x="504" y="80"/>
                      </a:lnTo>
                      <a:lnTo>
                        <a:pt x="480" y="72"/>
                      </a:lnTo>
                      <a:lnTo>
                        <a:pt x="480" y="64"/>
                      </a:lnTo>
                      <a:lnTo>
                        <a:pt x="440" y="72"/>
                      </a:lnTo>
                      <a:lnTo>
                        <a:pt x="448" y="72"/>
                      </a:lnTo>
                      <a:lnTo>
                        <a:pt x="440" y="80"/>
                      </a:lnTo>
                      <a:lnTo>
                        <a:pt x="424" y="72"/>
                      </a:lnTo>
                      <a:lnTo>
                        <a:pt x="392" y="80"/>
                      </a:lnTo>
                      <a:lnTo>
                        <a:pt x="368" y="80"/>
                      </a:lnTo>
                      <a:lnTo>
                        <a:pt x="392" y="72"/>
                      </a:lnTo>
                      <a:lnTo>
                        <a:pt x="392" y="64"/>
                      </a:lnTo>
                      <a:lnTo>
                        <a:pt x="352" y="56"/>
                      </a:lnTo>
                      <a:lnTo>
                        <a:pt x="344" y="48"/>
                      </a:lnTo>
                      <a:lnTo>
                        <a:pt x="328" y="48"/>
                      </a:lnTo>
                      <a:lnTo>
                        <a:pt x="312" y="56"/>
                      </a:lnTo>
                      <a:lnTo>
                        <a:pt x="304" y="56"/>
                      </a:lnTo>
                      <a:lnTo>
                        <a:pt x="312" y="48"/>
                      </a:lnTo>
                      <a:lnTo>
                        <a:pt x="296" y="56"/>
                      </a:lnTo>
                      <a:lnTo>
                        <a:pt x="288" y="56"/>
                      </a:lnTo>
                      <a:lnTo>
                        <a:pt x="296" y="48"/>
                      </a:lnTo>
                      <a:lnTo>
                        <a:pt x="288" y="40"/>
                      </a:lnTo>
                      <a:lnTo>
                        <a:pt x="264" y="48"/>
                      </a:lnTo>
                      <a:lnTo>
                        <a:pt x="216" y="56"/>
                      </a:lnTo>
                      <a:lnTo>
                        <a:pt x="200" y="56"/>
                      </a:lnTo>
                      <a:lnTo>
                        <a:pt x="184" y="64"/>
                      </a:lnTo>
                      <a:lnTo>
                        <a:pt x="152" y="56"/>
                      </a:lnTo>
                      <a:lnTo>
                        <a:pt x="0" y="176"/>
                      </a:lnTo>
                      <a:lnTo>
                        <a:pt x="16" y="176"/>
                      </a:lnTo>
                      <a:lnTo>
                        <a:pt x="8" y="184"/>
                      </a:lnTo>
                      <a:lnTo>
                        <a:pt x="16" y="192"/>
                      </a:lnTo>
                      <a:lnTo>
                        <a:pt x="48" y="184"/>
                      </a:lnTo>
                      <a:lnTo>
                        <a:pt x="48" y="200"/>
                      </a:lnTo>
                      <a:lnTo>
                        <a:pt x="40" y="232"/>
                      </a:lnTo>
                      <a:lnTo>
                        <a:pt x="48" y="240"/>
                      </a:lnTo>
                      <a:lnTo>
                        <a:pt x="40" y="256"/>
                      </a:lnTo>
                      <a:lnTo>
                        <a:pt x="16" y="264"/>
                      </a:lnTo>
                      <a:lnTo>
                        <a:pt x="16" y="288"/>
                      </a:lnTo>
                      <a:lnTo>
                        <a:pt x="24" y="288"/>
                      </a:lnTo>
                      <a:lnTo>
                        <a:pt x="16" y="304"/>
                      </a:lnTo>
                      <a:lnTo>
                        <a:pt x="32" y="320"/>
                      </a:lnTo>
                      <a:lnTo>
                        <a:pt x="48" y="336"/>
                      </a:lnTo>
                      <a:lnTo>
                        <a:pt x="368" y="336"/>
                      </a:lnTo>
                      <a:lnTo>
                        <a:pt x="376" y="336"/>
                      </a:lnTo>
                      <a:lnTo>
                        <a:pt x="384" y="344"/>
                      </a:lnTo>
                      <a:lnTo>
                        <a:pt x="432" y="352"/>
                      </a:lnTo>
                      <a:lnTo>
                        <a:pt x="424" y="352"/>
                      </a:lnTo>
                      <a:lnTo>
                        <a:pt x="456" y="336"/>
                      </a:lnTo>
                      <a:lnTo>
                        <a:pt x="472" y="344"/>
                      </a:lnTo>
                      <a:lnTo>
                        <a:pt x="472" y="352"/>
                      </a:lnTo>
                      <a:lnTo>
                        <a:pt x="488" y="352"/>
                      </a:lnTo>
                      <a:lnTo>
                        <a:pt x="480" y="376"/>
                      </a:lnTo>
                      <a:lnTo>
                        <a:pt x="520" y="384"/>
                      </a:lnTo>
                      <a:lnTo>
                        <a:pt x="528" y="400"/>
                      </a:lnTo>
                      <a:lnTo>
                        <a:pt x="520" y="408"/>
                      </a:lnTo>
                      <a:lnTo>
                        <a:pt x="504" y="392"/>
                      </a:lnTo>
                      <a:lnTo>
                        <a:pt x="488" y="424"/>
                      </a:lnTo>
                      <a:lnTo>
                        <a:pt x="480" y="424"/>
                      </a:lnTo>
                      <a:lnTo>
                        <a:pt x="464" y="448"/>
                      </a:lnTo>
                      <a:lnTo>
                        <a:pt x="488" y="432"/>
                      </a:lnTo>
                      <a:lnTo>
                        <a:pt x="528" y="432"/>
                      </a:lnTo>
                      <a:lnTo>
                        <a:pt x="520" y="424"/>
                      </a:lnTo>
                      <a:lnTo>
                        <a:pt x="512" y="424"/>
                      </a:lnTo>
                      <a:lnTo>
                        <a:pt x="520" y="416"/>
                      </a:lnTo>
                      <a:lnTo>
                        <a:pt x="552" y="416"/>
                      </a:lnTo>
                      <a:lnTo>
                        <a:pt x="568" y="408"/>
                      </a:lnTo>
                      <a:lnTo>
                        <a:pt x="584" y="400"/>
                      </a:lnTo>
                      <a:lnTo>
                        <a:pt x="624" y="400"/>
                      </a:lnTo>
                      <a:lnTo>
                        <a:pt x="640" y="392"/>
                      </a:lnTo>
                      <a:lnTo>
                        <a:pt x="664" y="360"/>
                      </a:lnTo>
                      <a:lnTo>
                        <a:pt x="680" y="368"/>
                      </a:lnTo>
                      <a:lnTo>
                        <a:pt x="672" y="392"/>
                      </a:lnTo>
                      <a:lnTo>
                        <a:pt x="680" y="39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Freeform 122"/>
                <p:cNvSpPr>
                  <a:spLocks/>
                </p:cNvSpPr>
                <p:nvPr/>
              </p:nvSpPr>
              <p:spPr bwMode="auto">
                <a:xfrm>
                  <a:off x="820738" y="2760663"/>
                  <a:ext cx="1106488" cy="428625"/>
                </a:xfrm>
                <a:custGeom>
                  <a:avLst/>
                  <a:gdLst>
                    <a:gd name="T0" fmla="*/ 812577 w 512"/>
                    <a:gd name="T1" fmla="*/ 266043 h 232"/>
                    <a:gd name="T2" fmla="*/ 812577 w 512"/>
                    <a:gd name="T3" fmla="*/ 295603 h 232"/>
                    <a:gd name="T4" fmla="*/ 881732 w 512"/>
                    <a:gd name="T5" fmla="*/ 310384 h 232"/>
                    <a:gd name="T6" fmla="*/ 881732 w 512"/>
                    <a:gd name="T7" fmla="*/ 384284 h 232"/>
                    <a:gd name="T8" fmla="*/ 847155 w 512"/>
                    <a:gd name="T9" fmla="*/ 413845 h 232"/>
                    <a:gd name="T10" fmla="*/ 829866 w 512"/>
                    <a:gd name="T11" fmla="*/ 384284 h 232"/>
                    <a:gd name="T12" fmla="*/ 829866 w 512"/>
                    <a:gd name="T13" fmla="*/ 369504 h 232"/>
                    <a:gd name="T14" fmla="*/ 812577 w 512"/>
                    <a:gd name="T15" fmla="*/ 413845 h 232"/>
                    <a:gd name="T16" fmla="*/ 812577 w 512"/>
                    <a:gd name="T17" fmla="*/ 369504 h 232"/>
                    <a:gd name="T18" fmla="*/ 812577 w 512"/>
                    <a:gd name="T19" fmla="*/ 354724 h 232"/>
                    <a:gd name="T20" fmla="*/ 847155 w 512"/>
                    <a:gd name="T21" fmla="*/ 354724 h 232"/>
                    <a:gd name="T22" fmla="*/ 812577 w 512"/>
                    <a:gd name="T23" fmla="*/ 354724 h 232"/>
                    <a:gd name="T24" fmla="*/ 829866 w 512"/>
                    <a:gd name="T25" fmla="*/ 325164 h 232"/>
                    <a:gd name="T26" fmla="*/ 812577 w 512"/>
                    <a:gd name="T27" fmla="*/ 325164 h 232"/>
                    <a:gd name="T28" fmla="*/ 795288 w 512"/>
                    <a:gd name="T29" fmla="*/ 280823 h 232"/>
                    <a:gd name="T30" fmla="*/ 691555 w 512"/>
                    <a:gd name="T31" fmla="*/ 280823 h 232"/>
                    <a:gd name="T32" fmla="*/ 622399 w 512"/>
                    <a:gd name="T33" fmla="*/ 251263 h 232"/>
                    <a:gd name="T34" fmla="*/ 484088 w 512"/>
                    <a:gd name="T35" fmla="*/ 295603 h 232"/>
                    <a:gd name="T36" fmla="*/ 605111 w 512"/>
                    <a:gd name="T37" fmla="*/ 251263 h 232"/>
                    <a:gd name="T38" fmla="*/ 449511 w 512"/>
                    <a:gd name="T39" fmla="*/ 295603 h 232"/>
                    <a:gd name="T40" fmla="*/ 432222 w 512"/>
                    <a:gd name="T41" fmla="*/ 310384 h 232"/>
                    <a:gd name="T42" fmla="*/ 293911 w 512"/>
                    <a:gd name="T43" fmla="*/ 354724 h 232"/>
                    <a:gd name="T44" fmla="*/ 0 w 512"/>
                    <a:gd name="T45" fmla="*/ 428625 h 232"/>
                    <a:gd name="T46" fmla="*/ 328489 w 512"/>
                    <a:gd name="T47" fmla="*/ 310384 h 232"/>
                    <a:gd name="T48" fmla="*/ 242044 w 512"/>
                    <a:gd name="T49" fmla="*/ 310384 h 232"/>
                    <a:gd name="T50" fmla="*/ 224755 w 512"/>
                    <a:gd name="T51" fmla="*/ 280823 h 232"/>
                    <a:gd name="T52" fmla="*/ 328489 w 512"/>
                    <a:gd name="T53" fmla="*/ 206922 h 232"/>
                    <a:gd name="T54" fmla="*/ 484088 w 512"/>
                    <a:gd name="T55" fmla="*/ 147802 h 232"/>
                    <a:gd name="T56" fmla="*/ 380355 w 512"/>
                    <a:gd name="T57" fmla="*/ 162582 h 232"/>
                    <a:gd name="T58" fmla="*/ 380355 w 512"/>
                    <a:gd name="T59" fmla="*/ 147802 h 232"/>
                    <a:gd name="T60" fmla="*/ 466800 w 512"/>
                    <a:gd name="T61" fmla="*/ 118241 h 232"/>
                    <a:gd name="T62" fmla="*/ 466800 w 512"/>
                    <a:gd name="T63" fmla="*/ 118241 h 232"/>
                    <a:gd name="T64" fmla="*/ 518666 w 512"/>
                    <a:gd name="T65" fmla="*/ 103461 h 232"/>
                    <a:gd name="T66" fmla="*/ 518666 w 512"/>
                    <a:gd name="T67" fmla="*/ 73901 h 232"/>
                    <a:gd name="T68" fmla="*/ 605111 w 512"/>
                    <a:gd name="T69" fmla="*/ 59121 h 232"/>
                    <a:gd name="T70" fmla="*/ 847155 w 512"/>
                    <a:gd name="T71" fmla="*/ 0 h 232"/>
                    <a:gd name="T72" fmla="*/ 864444 w 512"/>
                    <a:gd name="T73" fmla="*/ 14780 h 232"/>
                    <a:gd name="T74" fmla="*/ 916310 w 512"/>
                    <a:gd name="T75" fmla="*/ 14780 h 232"/>
                    <a:gd name="T76" fmla="*/ 1106488 w 512"/>
                    <a:gd name="T77" fmla="*/ 44341 h 23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512"/>
                    <a:gd name="T118" fmla="*/ 0 h 232"/>
                    <a:gd name="T119" fmla="*/ 512 w 512"/>
                    <a:gd name="T120" fmla="*/ 232 h 23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512" h="232">
                      <a:moveTo>
                        <a:pt x="360" y="144"/>
                      </a:moveTo>
                      <a:lnTo>
                        <a:pt x="376" y="144"/>
                      </a:lnTo>
                      <a:lnTo>
                        <a:pt x="368" y="152"/>
                      </a:lnTo>
                      <a:lnTo>
                        <a:pt x="376" y="160"/>
                      </a:lnTo>
                      <a:lnTo>
                        <a:pt x="408" y="152"/>
                      </a:lnTo>
                      <a:lnTo>
                        <a:pt x="408" y="168"/>
                      </a:lnTo>
                      <a:lnTo>
                        <a:pt x="400" y="200"/>
                      </a:lnTo>
                      <a:lnTo>
                        <a:pt x="408" y="208"/>
                      </a:lnTo>
                      <a:lnTo>
                        <a:pt x="400" y="224"/>
                      </a:lnTo>
                      <a:lnTo>
                        <a:pt x="392" y="224"/>
                      </a:lnTo>
                      <a:lnTo>
                        <a:pt x="384" y="224"/>
                      </a:lnTo>
                      <a:lnTo>
                        <a:pt x="384" y="208"/>
                      </a:lnTo>
                      <a:lnTo>
                        <a:pt x="392" y="208"/>
                      </a:lnTo>
                      <a:lnTo>
                        <a:pt x="384" y="200"/>
                      </a:lnTo>
                      <a:lnTo>
                        <a:pt x="384" y="216"/>
                      </a:lnTo>
                      <a:lnTo>
                        <a:pt x="376" y="224"/>
                      </a:lnTo>
                      <a:lnTo>
                        <a:pt x="368" y="216"/>
                      </a:lnTo>
                      <a:lnTo>
                        <a:pt x="376" y="200"/>
                      </a:lnTo>
                      <a:lnTo>
                        <a:pt x="368" y="200"/>
                      </a:lnTo>
                      <a:lnTo>
                        <a:pt x="376" y="192"/>
                      </a:lnTo>
                      <a:lnTo>
                        <a:pt x="384" y="192"/>
                      </a:lnTo>
                      <a:lnTo>
                        <a:pt x="392" y="192"/>
                      </a:lnTo>
                      <a:lnTo>
                        <a:pt x="392" y="184"/>
                      </a:lnTo>
                      <a:lnTo>
                        <a:pt x="376" y="192"/>
                      </a:lnTo>
                      <a:lnTo>
                        <a:pt x="392" y="168"/>
                      </a:lnTo>
                      <a:lnTo>
                        <a:pt x="384" y="176"/>
                      </a:lnTo>
                      <a:lnTo>
                        <a:pt x="360" y="200"/>
                      </a:lnTo>
                      <a:lnTo>
                        <a:pt x="376" y="176"/>
                      </a:lnTo>
                      <a:lnTo>
                        <a:pt x="360" y="160"/>
                      </a:lnTo>
                      <a:lnTo>
                        <a:pt x="368" y="152"/>
                      </a:lnTo>
                      <a:lnTo>
                        <a:pt x="352" y="152"/>
                      </a:lnTo>
                      <a:lnTo>
                        <a:pt x="320" y="152"/>
                      </a:lnTo>
                      <a:lnTo>
                        <a:pt x="304" y="136"/>
                      </a:lnTo>
                      <a:lnTo>
                        <a:pt x="288" y="136"/>
                      </a:lnTo>
                      <a:lnTo>
                        <a:pt x="264" y="152"/>
                      </a:lnTo>
                      <a:lnTo>
                        <a:pt x="224" y="160"/>
                      </a:lnTo>
                      <a:lnTo>
                        <a:pt x="256" y="136"/>
                      </a:lnTo>
                      <a:lnTo>
                        <a:pt x="280" y="136"/>
                      </a:lnTo>
                      <a:lnTo>
                        <a:pt x="272" y="136"/>
                      </a:lnTo>
                      <a:lnTo>
                        <a:pt x="208" y="160"/>
                      </a:lnTo>
                      <a:lnTo>
                        <a:pt x="200" y="160"/>
                      </a:lnTo>
                      <a:lnTo>
                        <a:pt x="200" y="168"/>
                      </a:lnTo>
                      <a:lnTo>
                        <a:pt x="192" y="168"/>
                      </a:lnTo>
                      <a:lnTo>
                        <a:pt x="136" y="192"/>
                      </a:lnTo>
                      <a:lnTo>
                        <a:pt x="96" y="208"/>
                      </a:lnTo>
                      <a:lnTo>
                        <a:pt x="0" y="232"/>
                      </a:lnTo>
                      <a:lnTo>
                        <a:pt x="136" y="184"/>
                      </a:lnTo>
                      <a:lnTo>
                        <a:pt x="152" y="168"/>
                      </a:lnTo>
                      <a:lnTo>
                        <a:pt x="136" y="168"/>
                      </a:lnTo>
                      <a:lnTo>
                        <a:pt x="112" y="168"/>
                      </a:lnTo>
                      <a:lnTo>
                        <a:pt x="128" y="152"/>
                      </a:lnTo>
                      <a:lnTo>
                        <a:pt x="104" y="152"/>
                      </a:lnTo>
                      <a:lnTo>
                        <a:pt x="112" y="128"/>
                      </a:lnTo>
                      <a:lnTo>
                        <a:pt x="152" y="112"/>
                      </a:lnTo>
                      <a:lnTo>
                        <a:pt x="200" y="104"/>
                      </a:lnTo>
                      <a:lnTo>
                        <a:pt x="224" y="80"/>
                      </a:lnTo>
                      <a:lnTo>
                        <a:pt x="200" y="88"/>
                      </a:lnTo>
                      <a:lnTo>
                        <a:pt x="176" y="88"/>
                      </a:lnTo>
                      <a:lnTo>
                        <a:pt x="168" y="88"/>
                      </a:lnTo>
                      <a:lnTo>
                        <a:pt x="176" y="80"/>
                      </a:lnTo>
                      <a:lnTo>
                        <a:pt x="168" y="72"/>
                      </a:lnTo>
                      <a:lnTo>
                        <a:pt x="216" y="64"/>
                      </a:lnTo>
                      <a:lnTo>
                        <a:pt x="224" y="64"/>
                      </a:lnTo>
                      <a:lnTo>
                        <a:pt x="216" y="64"/>
                      </a:lnTo>
                      <a:lnTo>
                        <a:pt x="248" y="64"/>
                      </a:lnTo>
                      <a:lnTo>
                        <a:pt x="240" y="56"/>
                      </a:lnTo>
                      <a:lnTo>
                        <a:pt x="248" y="48"/>
                      </a:lnTo>
                      <a:lnTo>
                        <a:pt x="240" y="40"/>
                      </a:lnTo>
                      <a:lnTo>
                        <a:pt x="248" y="32"/>
                      </a:lnTo>
                      <a:lnTo>
                        <a:pt x="280" y="32"/>
                      </a:lnTo>
                      <a:lnTo>
                        <a:pt x="320" y="16"/>
                      </a:lnTo>
                      <a:lnTo>
                        <a:pt x="392" y="0"/>
                      </a:lnTo>
                      <a:lnTo>
                        <a:pt x="400" y="0"/>
                      </a:lnTo>
                      <a:lnTo>
                        <a:pt x="400" y="8"/>
                      </a:lnTo>
                      <a:lnTo>
                        <a:pt x="416" y="8"/>
                      </a:lnTo>
                      <a:lnTo>
                        <a:pt x="424" y="8"/>
                      </a:lnTo>
                      <a:lnTo>
                        <a:pt x="496" y="16"/>
                      </a:lnTo>
                      <a:lnTo>
                        <a:pt x="512" y="24"/>
                      </a:lnTo>
                      <a:lnTo>
                        <a:pt x="360" y="14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" name="Freeform 123"/>
                <p:cNvSpPr>
                  <a:spLocks/>
                </p:cNvSpPr>
                <p:nvPr/>
              </p:nvSpPr>
              <p:spPr bwMode="auto">
                <a:xfrm>
                  <a:off x="1563688" y="3778251"/>
                  <a:ext cx="762000" cy="501650"/>
                </a:xfrm>
                <a:custGeom>
                  <a:avLst/>
                  <a:gdLst>
                    <a:gd name="T0" fmla="*/ 0 w 352"/>
                    <a:gd name="T1" fmla="*/ 88526 h 272"/>
                    <a:gd name="T2" fmla="*/ 17318 w 352"/>
                    <a:gd name="T3" fmla="*/ 132790 h 272"/>
                    <a:gd name="T4" fmla="*/ 17318 w 352"/>
                    <a:gd name="T5" fmla="*/ 147544 h 272"/>
                    <a:gd name="T6" fmla="*/ 69273 w 352"/>
                    <a:gd name="T7" fmla="*/ 191807 h 272"/>
                    <a:gd name="T8" fmla="*/ 103909 w 352"/>
                    <a:gd name="T9" fmla="*/ 250825 h 272"/>
                    <a:gd name="T10" fmla="*/ 121227 w 352"/>
                    <a:gd name="T11" fmla="*/ 265579 h 272"/>
                    <a:gd name="T12" fmla="*/ 86591 w 352"/>
                    <a:gd name="T13" fmla="*/ 177053 h 272"/>
                    <a:gd name="T14" fmla="*/ 51955 w 352"/>
                    <a:gd name="T15" fmla="*/ 29509 h 272"/>
                    <a:gd name="T16" fmla="*/ 86591 w 352"/>
                    <a:gd name="T17" fmla="*/ 44263 h 272"/>
                    <a:gd name="T18" fmla="*/ 121227 w 352"/>
                    <a:gd name="T19" fmla="*/ 132790 h 272"/>
                    <a:gd name="T20" fmla="*/ 155864 w 352"/>
                    <a:gd name="T21" fmla="*/ 177053 h 272"/>
                    <a:gd name="T22" fmla="*/ 173182 w 352"/>
                    <a:gd name="T23" fmla="*/ 206562 h 272"/>
                    <a:gd name="T24" fmla="*/ 242455 w 352"/>
                    <a:gd name="T25" fmla="*/ 309843 h 272"/>
                    <a:gd name="T26" fmla="*/ 225136 w 352"/>
                    <a:gd name="T27" fmla="*/ 354106 h 272"/>
                    <a:gd name="T28" fmla="*/ 311727 w 352"/>
                    <a:gd name="T29" fmla="*/ 413123 h 272"/>
                    <a:gd name="T30" fmla="*/ 415636 w 352"/>
                    <a:gd name="T31" fmla="*/ 457387 h 272"/>
                    <a:gd name="T32" fmla="*/ 484909 w 352"/>
                    <a:gd name="T33" fmla="*/ 457387 h 272"/>
                    <a:gd name="T34" fmla="*/ 571500 w 352"/>
                    <a:gd name="T35" fmla="*/ 501650 h 272"/>
                    <a:gd name="T36" fmla="*/ 623455 w 352"/>
                    <a:gd name="T37" fmla="*/ 457387 h 272"/>
                    <a:gd name="T38" fmla="*/ 623455 w 352"/>
                    <a:gd name="T39" fmla="*/ 413123 h 272"/>
                    <a:gd name="T40" fmla="*/ 692727 w 352"/>
                    <a:gd name="T41" fmla="*/ 398369 h 272"/>
                    <a:gd name="T42" fmla="*/ 710045 w 352"/>
                    <a:gd name="T43" fmla="*/ 398369 h 272"/>
                    <a:gd name="T44" fmla="*/ 727364 w 352"/>
                    <a:gd name="T45" fmla="*/ 309843 h 272"/>
                    <a:gd name="T46" fmla="*/ 640773 w 352"/>
                    <a:gd name="T47" fmla="*/ 368860 h 272"/>
                    <a:gd name="T48" fmla="*/ 623455 w 352"/>
                    <a:gd name="T49" fmla="*/ 398369 h 272"/>
                    <a:gd name="T50" fmla="*/ 588818 w 352"/>
                    <a:gd name="T51" fmla="*/ 398369 h 272"/>
                    <a:gd name="T52" fmla="*/ 484909 w 352"/>
                    <a:gd name="T53" fmla="*/ 368860 h 272"/>
                    <a:gd name="T54" fmla="*/ 467591 w 352"/>
                    <a:gd name="T55" fmla="*/ 236071 h 272"/>
                    <a:gd name="T56" fmla="*/ 432955 w 352"/>
                    <a:gd name="T57" fmla="*/ 177053 h 272"/>
                    <a:gd name="T58" fmla="*/ 363682 w 352"/>
                    <a:gd name="T59" fmla="*/ 73772 h 272"/>
                    <a:gd name="T60" fmla="*/ 329045 w 352"/>
                    <a:gd name="T61" fmla="*/ 103281 h 272"/>
                    <a:gd name="T62" fmla="*/ 311727 w 352"/>
                    <a:gd name="T63" fmla="*/ 59018 h 272"/>
                    <a:gd name="T64" fmla="*/ 155864 w 352"/>
                    <a:gd name="T65" fmla="*/ 44263 h 272"/>
                    <a:gd name="T66" fmla="*/ 0 w 352"/>
                    <a:gd name="T67" fmla="*/ 0 h 272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52"/>
                    <a:gd name="T103" fmla="*/ 0 h 272"/>
                    <a:gd name="T104" fmla="*/ 352 w 352"/>
                    <a:gd name="T105" fmla="*/ 272 h 272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52" h="272">
                      <a:moveTo>
                        <a:pt x="0" y="0"/>
                      </a:moveTo>
                      <a:lnTo>
                        <a:pt x="0" y="48"/>
                      </a:lnTo>
                      <a:lnTo>
                        <a:pt x="16" y="64"/>
                      </a:lnTo>
                      <a:lnTo>
                        <a:pt x="8" y="72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32" y="96"/>
                      </a:lnTo>
                      <a:lnTo>
                        <a:pt x="32" y="104"/>
                      </a:lnTo>
                      <a:lnTo>
                        <a:pt x="24" y="120"/>
                      </a:lnTo>
                      <a:lnTo>
                        <a:pt x="48" y="136"/>
                      </a:lnTo>
                      <a:lnTo>
                        <a:pt x="48" y="152"/>
                      </a:lnTo>
                      <a:lnTo>
                        <a:pt x="56" y="144"/>
                      </a:lnTo>
                      <a:lnTo>
                        <a:pt x="48" y="128"/>
                      </a:lnTo>
                      <a:lnTo>
                        <a:pt x="40" y="96"/>
                      </a:lnTo>
                      <a:lnTo>
                        <a:pt x="16" y="40"/>
                      </a:lnTo>
                      <a:lnTo>
                        <a:pt x="24" y="16"/>
                      </a:lnTo>
                      <a:lnTo>
                        <a:pt x="40" y="16"/>
                      </a:lnTo>
                      <a:lnTo>
                        <a:pt x="40" y="24"/>
                      </a:lnTo>
                      <a:lnTo>
                        <a:pt x="48" y="56"/>
                      </a:lnTo>
                      <a:lnTo>
                        <a:pt x="56" y="72"/>
                      </a:lnTo>
                      <a:lnTo>
                        <a:pt x="56" y="80"/>
                      </a:lnTo>
                      <a:lnTo>
                        <a:pt x="72" y="96"/>
                      </a:lnTo>
                      <a:lnTo>
                        <a:pt x="64" y="104"/>
                      </a:lnTo>
                      <a:lnTo>
                        <a:pt x="80" y="112"/>
                      </a:lnTo>
                      <a:lnTo>
                        <a:pt x="104" y="152"/>
                      </a:lnTo>
                      <a:lnTo>
                        <a:pt x="112" y="168"/>
                      </a:lnTo>
                      <a:lnTo>
                        <a:pt x="96" y="184"/>
                      </a:lnTo>
                      <a:lnTo>
                        <a:pt x="104" y="192"/>
                      </a:lnTo>
                      <a:lnTo>
                        <a:pt x="120" y="216"/>
                      </a:lnTo>
                      <a:lnTo>
                        <a:pt x="144" y="224"/>
                      </a:lnTo>
                      <a:lnTo>
                        <a:pt x="152" y="232"/>
                      </a:lnTo>
                      <a:lnTo>
                        <a:pt x="192" y="248"/>
                      </a:lnTo>
                      <a:lnTo>
                        <a:pt x="208" y="256"/>
                      </a:lnTo>
                      <a:lnTo>
                        <a:pt x="224" y="248"/>
                      </a:lnTo>
                      <a:lnTo>
                        <a:pt x="240" y="248"/>
                      </a:lnTo>
                      <a:lnTo>
                        <a:pt x="264" y="272"/>
                      </a:lnTo>
                      <a:lnTo>
                        <a:pt x="280" y="248"/>
                      </a:lnTo>
                      <a:lnTo>
                        <a:pt x="288" y="248"/>
                      </a:lnTo>
                      <a:lnTo>
                        <a:pt x="280" y="232"/>
                      </a:lnTo>
                      <a:lnTo>
                        <a:pt x="288" y="224"/>
                      </a:lnTo>
                      <a:lnTo>
                        <a:pt x="312" y="224"/>
                      </a:lnTo>
                      <a:lnTo>
                        <a:pt x="320" y="216"/>
                      </a:lnTo>
                      <a:lnTo>
                        <a:pt x="328" y="224"/>
                      </a:lnTo>
                      <a:lnTo>
                        <a:pt x="328" y="216"/>
                      </a:lnTo>
                      <a:lnTo>
                        <a:pt x="352" y="168"/>
                      </a:lnTo>
                      <a:lnTo>
                        <a:pt x="336" y="168"/>
                      </a:lnTo>
                      <a:lnTo>
                        <a:pt x="304" y="176"/>
                      </a:lnTo>
                      <a:lnTo>
                        <a:pt x="296" y="200"/>
                      </a:lnTo>
                      <a:lnTo>
                        <a:pt x="280" y="208"/>
                      </a:lnTo>
                      <a:lnTo>
                        <a:pt x="288" y="216"/>
                      </a:lnTo>
                      <a:lnTo>
                        <a:pt x="280" y="216"/>
                      </a:lnTo>
                      <a:lnTo>
                        <a:pt x="272" y="216"/>
                      </a:lnTo>
                      <a:lnTo>
                        <a:pt x="240" y="216"/>
                      </a:lnTo>
                      <a:lnTo>
                        <a:pt x="224" y="200"/>
                      </a:lnTo>
                      <a:lnTo>
                        <a:pt x="208" y="152"/>
                      </a:lnTo>
                      <a:lnTo>
                        <a:pt x="216" y="128"/>
                      </a:lnTo>
                      <a:lnTo>
                        <a:pt x="224" y="104"/>
                      </a:lnTo>
                      <a:lnTo>
                        <a:pt x="200" y="96"/>
                      </a:lnTo>
                      <a:lnTo>
                        <a:pt x="184" y="48"/>
                      </a:lnTo>
                      <a:lnTo>
                        <a:pt x="168" y="40"/>
                      </a:lnTo>
                      <a:lnTo>
                        <a:pt x="160" y="56"/>
                      </a:lnTo>
                      <a:lnTo>
                        <a:pt x="152" y="56"/>
                      </a:lnTo>
                      <a:lnTo>
                        <a:pt x="144" y="40"/>
                      </a:lnTo>
                      <a:lnTo>
                        <a:pt x="144" y="32"/>
                      </a:lnTo>
                      <a:lnTo>
                        <a:pt x="136" y="16"/>
                      </a:lnTo>
                      <a:lnTo>
                        <a:pt x="72" y="24"/>
                      </a:lnTo>
                      <a:lnTo>
                        <a:pt x="3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" name="Freeform 124"/>
                <p:cNvSpPr>
                  <a:spLocks/>
                </p:cNvSpPr>
                <p:nvPr/>
              </p:nvSpPr>
              <p:spPr bwMode="auto">
                <a:xfrm>
                  <a:off x="1477963" y="3321051"/>
                  <a:ext cx="1590675" cy="663575"/>
                </a:xfrm>
                <a:custGeom>
                  <a:avLst/>
                  <a:gdLst>
                    <a:gd name="T0" fmla="*/ 657018 w 736"/>
                    <a:gd name="T1" fmla="*/ 545606 h 360"/>
                    <a:gd name="T2" fmla="*/ 691598 w 736"/>
                    <a:gd name="T3" fmla="*/ 545606 h 360"/>
                    <a:gd name="T4" fmla="*/ 760758 w 736"/>
                    <a:gd name="T5" fmla="*/ 560352 h 360"/>
                    <a:gd name="T6" fmla="*/ 829917 w 736"/>
                    <a:gd name="T7" fmla="*/ 560352 h 360"/>
                    <a:gd name="T8" fmla="*/ 795338 w 736"/>
                    <a:gd name="T9" fmla="*/ 530860 h 360"/>
                    <a:gd name="T10" fmla="*/ 864497 w 736"/>
                    <a:gd name="T11" fmla="*/ 516114 h 360"/>
                    <a:gd name="T12" fmla="*/ 933657 w 736"/>
                    <a:gd name="T13" fmla="*/ 545606 h 360"/>
                    <a:gd name="T14" fmla="*/ 1002817 w 736"/>
                    <a:gd name="T15" fmla="*/ 619337 h 360"/>
                    <a:gd name="T16" fmla="*/ 1054687 w 736"/>
                    <a:gd name="T17" fmla="*/ 648829 h 360"/>
                    <a:gd name="T18" fmla="*/ 1089266 w 736"/>
                    <a:gd name="T19" fmla="*/ 457129 h 360"/>
                    <a:gd name="T20" fmla="*/ 1227586 w 736"/>
                    <a:gd name="T21" fmla="*/ 368653 h 360"/>
                    <a:gd name="T22" fmla="*/ 1244876 w 736"/>
                    <a:gd name="T23" fmla="*/ 339161 h 360"/>
                    <a:gd name="T24" fmla="*/ 1262166 w 736"/>
                    <a:gd name="T25" fmla="*/ 309668 h 360"/>
                    <a:gd name="T26" fmla="*/ 1279456 w 736"/>
                    <a:gd name="T27" fmla="*/ 294922 h 360"/>
                    <a:gd name="T28" fmla="*/ 1296746 w 736"/>
                    <a:gd name="T29" fmla="*/ 294922 h 360"/>
                    <a:gd name="T30" fmla="*/ 1331326 w 736"/>
                    <a:gd name="T31" fmla="*/ 265430 h 360"/>
                    <a:gd name="T32" fmla="*/ 1435066 w 736"/>
                    <a:gd name="T33" fmla="*/ 206446 h 360"/>
                    <a:gd name="T34" fmla="*/ 1452355 w 736"/>
                    <a:gd name="T35" fmla="*/ 206446 h 360"/>
                    <a:gd name="T36" fmla="*/ 1538805 w 736"/>
                    <a:gd name="T37" fmla="*/ 132715 h 360"/>
                    <a:gd name="T38" fmla="*/ 1573385 w 736"/>
                    <a:gd name="T39" fmla="*/ 103223 h 360"/>
                    <a:gd name="T40" fmla="*/ 1504225 w 736"/>
                    <a:gd name="T41" fmla="*/ 103223 h 360"/>
                    <a:gd name="T42" fmla="*/ 1348616 w 736"/>
                    <a:gd name="T43" fmla="*/ 132715 h 360"/>
                    <a:gd name="T44" fmla="*/ 1262166 w 736"/>
                    <a:gd name="T45" fmla="*/ 176953 h 360"/>
                    <a:gd name="T46" fmla="*/ 1158427 w 736"/>
                    <a:gd name="T47" fmla="*/ 162207 h 360"/>
                    <a:gd name="T48" fmla="*/ 1158427 w 736"/>
                    <a:gd name="T49" fmla="*/ 132715 h 360"/>
                    <a:gd name="T50" fmla="*/ 1089266 w 736"/>
                    <a:gd name="T51" fmla="*/ 117969 h 360"/>
                    <a:gd name="T52" fmla="*/ 1020107 w 736"/>
                    <a:gd name="T53" fmla="*/ 206446 h 360"/>
                    <a:gd name="T54" fmla="*/ 1020107 w 736"/>
                    <a:gd name="T55" fmla="*/ 162207 h 360"/>
                    <a:gd name="T56" fmla="*/ 1089266 w 736"/>
                    <a:gd name="T57" fmla="*/ 88477 h 360"/>
                    <a:gd name="T58" fmla="*/ 1141137 w 736"/>
                    <a:gd name="T59" fmla="*/ 73731 h 360"/>
                    <a:gd name="T60" fmla="*/ 1089266 w 736"/>
                    <a:gd name="T61" fmla="*/ 58984 h 360"/>
                    <a:gd name="T62" fmla="*/ 1002817 w 736"/>
                    <a:gd name="T63" fmla="*/ 73731 h 360"/>
                    <a:gd name="T64" fmla="*/ 1037397 w 736"/>
                    <a:gd name="T65" fmla="*/ 29492 h 360"/>
                    <a:gd name="T66" fmla="*/ 933657 w 736"/>
                    <a:gd name="T67" fmla="*/ 0 h 360"/>
                    <a:gd name="T68" fmla="*/ 224769 w 736"/>
                    <a:gd name="T69" fmla="*/ 14746 h 360"/>
                    <a:gd name="T70" fmla="*/ 207479 w 736"/>
                    <a:gd name="T71" fmla="*/ 29492 h 360"/>
                    <a:gd name="T72" fmla="*/ 138320 w 736"/>
                    <a:gd name="T73" fmla="*/ 88477 h 360"/>
                    <a:gd name="T74" fmla="*/ 17290 w 736"/>
                    <a:gd name="T75" fmla="*/ 250684 h 360"/>
                    <a:gd name="T76" fmla="*/ 17290 w 736"/>
                    <a:gd name="T77" fmla="*/ 294922 h 360"/>
                    <a:gd name="T78" fmla="*/ 17290 w 736"/>
                    <a:gd name="T79" fmla="*/ 324414 h 360"/>
                    <a:gd name="T80" fmla="*/ 34580 w 736"/>
                    <a:gd name="T81" fmla="*/ 383399 h 360"/>
                    <a:gd name="T82" fmla="*/ 69160 w 736"/>
                    <a:gd name="T83" fmla="*/ 427637 h 360"/>
                    <a:gd name="T84" fmla="*/ 155610 w 736"/>
                    <a:gd name="T85" fmla="*/ 457129 h 360"/>
                    <a:gd name="T86" fmla="*/ 397669 w 736"/>
                    <a:gd name="T87" fmla="*/ 516114 h 360"/>
                    <a:gd name="T88" fmla="*/ 432249 w 736"/>
                    <a:gd name="T89" fmla="*/ 560352 h 360"/>
                    <a:gd name="T90" fmla="*/ 518698 w 736"/>
                    <a:gd name="T91" fmla="*/ 634083 h 360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736"/>
                    <a:gd name="T139" fmla="*/ 0 h 360"/>
                    <a:gd name="T140" fmla="*/ 736 w 736"/>
                    <a:gd name="T141" fmla="*/ 360 h 360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736" h="360">
                      <a:moveTo>
                        <a:pt x="272" y="320"/>
                      </a:moveTo>
                      <a:lnTo>
                        <a:pt x="312" y="296"/>
                      </a:lnTo>
                      <a:lnTo>
                        <a:pt x="304" y="296"/>
                      </a:lnTo>
                      <a:lnTo>
                        <a:pt x="312" y="288"/>
                      </a:lnTo>
                      <a:lnTo>
                        <a:pt x="312" y="296"/>
                      </a:lnTo>
                      <a:lnTo>
                        <a:pt x="320" y="296"/>
                      </a:lnTo>
                      <a:lnTo>
                        <a:pt x="344" y="296"/>
                      </a:lnTo>
                      <a:lnTo>
                        <a:pt x="352" y="288"/>
                      </a:lnTo>
                      <a:lnTo>
                        <a:pt x="352" y="304"/>
                      </a:lnTo>
                      <a:lnTo>
                        <a:pt x="376" y="296"/>
                      </a:lnTo>
                      <a:lnTo>
                        <a:pt x="376" y="304"/>
                      </a:lnTo>
                      <a:lnTo>
                        <a:pt x="384" y="304"/>
                      </a:lnTo>
                      <a:lnTo>
                        <a:pt x="376" y="296"/>
                      </a:lnTo>
                      <a:lnTo>
                        <a:pt x="384" y="288"/>
                      </a:lnTo>
                      <a:lnTo>
                        <a:pt x="368" y="288"/>
                      </a:lnTo>
                      <a:lnTo>
                        <a:pt x="376" y="280"/>
                      </a:lnTo>
                      <a:lnTo>
                        <a:pt x="376" y="288"/>
                      </a:lnTo>
                      <a:lnTo>
                        <a:pt x="400" y="280"/>
                      </a:lnTo>
                      <a:lnTo>
                        <a:pt x="424" y="280"/>
                      </a:lnTo>
                      <a:lnTo>
                        <a:pt x="432" y="288"/>
                      </a:lnTo>
                      <a:lnTo>
                        <a:pt x="432" y="296"/>
                      </a:lnTo>
                      <a:lnTo>
                        <a:pt x="456" y="288"/>
                      </a:lnTo>
                      <a:lnTo>
                        <a:pt x="464" y="304"/>
                      </a:lnTo>
                      <a:lnTo>
                        <a:pt x="464" y="336"/>
                      </a:lnTo>
                      <a:lnTo>
                        <a:pt x="472" y="360"/>
                      </a:lnTo>
                      <a:lnTo>
                        <a:pt x="480" y="360"/>
                      </a:lnTo>
                      <a:lnTo>
                        <a:pt x="488" y="352"/>
                      </a:lnTo>
                      <a:lnTo>
                        <a:pt x="488" y="336"/>
                      </a:lnTo>
                      <a:lnTo>
                        <a:pt x="488" y="272"/>
                      </a:lnTo>
                      <a:lnTo>
                        <a:pt x="504" y="248"/>
                      </a:lnTo>
                      <a:lnTo>
                        <a:pt x="576" y="208"/>
                      </a:lnTo>
                      <a:lnTo>
                        <a:pt x="584" y="200"/>
                      </a:lnTo>
                      <a:lnTo>
                        <a:pt x="568" y="200"/>
                      </a:lnTo>
                      <a:lnTo>
                        <a:pt x="576" y="192"/>
                      </a:lnTo>
                      <a:lnTo>
                        <a:pt x="584" y="200"/>
                      </a:lnTo>
                      <a:lnTo>
                        <a:pt x="576" y="184"/>
                      </a:lnTo>
                      <a:lnTo>
                        <a:pt x="584" y="168"/>
                      </a:lnTo>
                      <a:lnTo>
                        <a:pt x="576" y="160"/>
                      </a:lnTo>
                      <a:lnTo>
                        <a:pt x="584" y="168"/>
                      </a:lnTo>
                      <a:lnTo>
                        <a:pt x="592" y="144"/>
                      </a:lnTo>
                      <a:lnTo>
                        <a:pt x="584" y="160"/>
                      </a:lnTo>
                      <a:lnTo>
                        <a:pt x="592" y="160"/>
                      </a:lnTo>
                      <a:lnTo>
                        <a:pt x="592" y="168"/>
                      </a:lnTo>
                      <a:lnTo>
                        <a:pt x="584" y="176"/>
                      </a:lnTo>
                      <a:lnTo>
                        <a:pt x="600" y="160"/>
                      </a:lnTo>
                      <a:lnTo>
                        <a:pt x="600" y="144"/>
                      </a:lnTo>
                      <a:lnTo>
                        <a:pt x="608" y="152"/>
                      </a:lnTo>
                      <a:lnTo>
                        <a:pt x="616" y="144"/>
                      </a:lnTo>
                      <a:lnTo>
                        <a:pt x="624" y="128"/>
                      </a:lnTo>
                      <a:lnTo>
                        <a:pt x="664" y="120"/>
                      </a:lnTo>
                      <a:lnTo>
                        <a:pt x="664" y="112"/>
                      </a:lnTo>
                      <a:lnTo>
                        <a:pt x="680" y="112"/>
                      </a:lnTo>
                      <a:lnTo>
                        <a:pt x="680" y="104"/>
                      </a:lnTo>
                      <a:lnTo>
                        <a:pt x="672" y="112"/>
                      </a:lnTo>
                      <a:lnTo>
                        <a:pt x="672" y="104"/>
                      </a:lnTo>
                      <a:lnTo>
                        <a:pt x="688" y="80"/>
                      </a:lnTo>
                      <a:lnTo>
                        <a:pt x="712" y="72"/>
                      </a:lnTo>
                      <a:lnTo>
                        <a:pt x="728" y="72"/>
                      </a:lnTo>
                      <a:lnTo>
                        <a:pt x="736" y="56"/>
                      </a:lnTo>
                      <a:lnTo>
                        <a:pt x="728" y="56"/>
                      </a:lnTo>
                      <a:lnTo>
                        <a:pt x="736" y="32"/>
                      </a:lnTo>
                      <a:lnTo>
                        <a:pt x="720" y="24"/>
                      </a:lnTo>
                      <a:lnTo>
                        <a:pt x="696" y="56"/>
                      </a:lnTo>
                      <a:lnTo>
                        <a:pt x="680" y="64"/>
                      </a:lnTo>
                      <a:lnTo>
                        <a:pt x="640" y="64"/>
                      </a:lnTo>
                      <a:lnTo>
                        <a:pt x="624" y="72"/>
                      </a:lnTo>
                      <a:lnTo>
                        <a:pt x="616" y="88"/>
                      </a:lnTo>
                      <a:lnTo>
                        <a:pt x="576" y="88"/>
                      </a:lnTo>
                      <a:lnTo>
                        <a:pt x="584" y="96"/>
                      </a:lnTo>
                      <a:lnTo>
                        <a:pt x="536" y="112"/>
                      </a:lnTo>
                      <a:lnTo>
                        <a:pt x="520" y="112"/>
                      </a:lnTo>
                      <a:lnTo>
                        <a:pt x="536" y="88"/>
                      </a:lnTo>
                      <a:lnTo>
                        <a:pt x="536" y="80"/>
                      </a:lnTo>
                      <a:lnTo>
                        <a:pt x="528" y="80"/>
                      </a:lnTo>
                      <a:lnTo>
                        <a:pt x="536" y="72"/>
                      </a:lnTo>
                      <a:lnTo>
                        <a:pt x="536" y="56"/>
                      </a:lnTo>
                      <a:lnTo>
                        <a:pt x="528" y="56"/>
                      </a:lnTo>
                      <a:lnTo>
                        <a:pt x="504" y="64"/>
                      </a:lnTo>
                      <a:lnTo>
                        <a:pt x="496" y="80"/>
                      </a:lnTo>
                      <a:lnTo>
                        <a:pt x="480" y="104"/>
                      </a:lnTo>
                      <a:lnTo>
                        <a:pt x="472" y="112"/>
                      </a:lnTo>
                      <a:lnTo>
                        <a:pt x="464" y="112"/>
                      </a:lnTo>
                      <a:lnTo>
                        <a:pt x="464" y="104"/>
                      </a:lnTo>
                      <a:lnTo>
                        <a:pt x="472" y="88"/>
                      </a:lnTo>
                      <a:lnTo>
                        <a:pt x="496" y="64"/>
                      </a:lnTo>
                      <a:lnTo>
                        <a:pt x="480" y="72"/>
                      </a:lnTo>
                      <a:lnTo>
                        <a:pt x="504" y="48"/>
                      </a:lnTo>
                      <a:lnTo>
                        <a:pt x="536" y="48"/>
                      </a:lnTo>
                      <a:lnTo>
                        <a:pt x="536" y="40"/>
                      </a:lnTo>
                      <a:lnTo>
                        <a:pt x="528" y="40"/>
                      </a:lnTo>
                      <a:lnTo>
                        <a:pt x="536" y="40"/>
                      </a:lnTo>
                      <a:lnTo>
                        <a:pt x="504" y="40"/>
                      </a:lnTo>
                      <a:lnTo>
                        <a:pt x="504" y="32"/>
                      </a:lnTo>
                      <a:lnTo>
                        <a:pt x="488" y="40"/>
                      </a:lnTo>
                      <a:lnTo>
                        <a:pt x="504" y="24"/>
                      </a:lnTo>
                      <a:lnTo>
                        <a:pt x="464" y="40"/>
                      </a:lnTo>
                      <a:lnTo>
                        <a:pt x="464" y="32"/>
                      </a:lnTo>
                      <a:lnTo>
                        <a:pt x="448" y="40"/>
                      </a:lnTo>
                      <a:lnTo>
                        <a:pt x="480" y="16"/>
                      </a:lnTo>
                      <a:lnTo>
                        <a:pt x="488" y="16"/>
                      </a:lnTo>
                      <a:lnTo>
                        <a:pt x="440" y="8"/>
                      </a:lnTo>
                      <a:lnTo>
                        <a:pt x="432" y="0"/>
                      </a:lnTo>
                      <a:lnTo>
                        <a:pt x="424" y="0"/>
                      </a:lnTo>
                      <a:lnTo>
                        <a:pt x="104" y="0"/>
                      </a:lnTo>
                      <a:lnTo>
                        <a:pt x="104" y="8"/>
                      </a:lnTo>
                      <a:lnTo>
                        <a:pt x="96" y="24"/>
                      </a:lnTo>
                      <a:lnTo>
                        <a:pt x="88" y="24"/>
                      </a:lnTo>
                      <a:lnTo>
                        <a:pt x="96" y="16"/>
                      </a:lnTo>
                      <a:lnTo>
                        <a:pt x="80" y="8"/>
                      </a:lnTo>
                      <a:lnTo>
                        <a:pt x="72" y="16"/>
                      </a:lnTo>
                      <a:lnTo>
                        <a:pt x="64" y="48"/>
                      </a:lnTo>
                      <a:lnTo>
                        <a:pt x="24" y="96"/>
                      </a:lnTo>
                      <a:lnTo>
                        <a:pt x="16" y="112"/>
                      </a:lnTo>
                      <a:lnTo>
                        <a:pt x="8" y="136"/>
                      </a:lnTo>
                      <a:lnTo>
                        <a:pt x="8" y="144"/>
                      </a:lnTo>
                      <a:lnTo>
                        <a:pt x="0" y="152"/>
                      </a:lnTo>
                      <a:lnTo>
                        <a:pt x="8" y="160"/>
                      </a:lnTo>
                      <a:lnTo>
                        <a:pt x="0" y="168"/>
                      </a:lnTo>
                      <a:lnTo>
                        <a:pt x="16" y="168"/>
                      </a:lnTo>
                      <a:lnTo>
                        <a:pt x="8" y="176"/>
                      </a:lnTo>
                      <a:lnTo>
                        <a:pt x="8" y="184"/>
                      </a:lnTo>
                      <a:lnTo>
                        <a:pt x="8" y="192"/>
                      </a:lnTo>
                      <a:lnTo>
                        <a:pt x="16" y="208"/>
                      </a:lnTo>
                      <a:lnTo>
                        <a:pt x="8" y="216"/>
                      </a:lnTo>
                      <a:lnTo>
                        <a:pt x="32" y="224"/>
                      </a:lnTo>
                      <a:lnTo>
                        <a:pt x="32" y="232"/>
                      </a:lnTo>
                      <a:lnTo>
                        <a:pt x="40" y="240"/>
                      </a:lnTo>
                      <a:lnTo>
                        <a:pt x="40" y="248"/>
                      </a:lnTo>
                      <a:lnTo>
                        <a:pt x="72" y="248"/>
                      </a:lnTo>
                      <a:lnTo>
                        <a:pt x="112" y="272"/>
                      </a:lnTo>
                      <a:lnTo>
                        <a:pt x="176" y="264"/>
                      </a:lnTo>
                      <a:lnTo>
                        <a:pt x="184" y="280"/>
                      </a:lnTo>
                      <a:lnTo>
                        <a:pt x="184" y="288"/>
                      </a:lnTo>
                      <a:lnTo>
                        <a:pt x="192" y="304"/>
                      </a:lnTo>
                      <a:lnTo>
                        <a:pt x="200" y="304"/>
                      </a:lnTo>
                      <a:lnTo>
                        <a:pt x="208" y="288"/>
                      </a:lnTo>
                      <a:lnTo>
                        <a:pt x="224" y="296"/>
                      </a:lnTo>
                      <a:lnTo>
                        <a:pt x="240" y="344"/>
                      </a:lnTo>
                      <a:lnTo>
                        <a:pt x="264" y="352"/>
                      </a:lnTo>
                      <a:lnTo>
                        <a:pt x="272" y="32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Freeform 125"/>
                <p:cNvSpPr>
                  <a:spLocks/>
                </p:cNvSpPr>
                <p:nvPr/>
              </p:nvSpPr>
              <p:spPr bwMode="auto">
                <a:xfrm>
                  <a:off x="2135188" y="4191001"/>
                  <a:ext cx="120650" cy="119063"/>
                </a:xfrm>
                <a:custGeom>
                  <a:avLst/>
                  <a:gdLst>
                    <a:gd name="T0" fmla="*/ 68943 w 56"/>
                    <a:gd name="T1" fmla="*/ 89297 h 64"/>
                    <a:gd name="T2" fmla="*/ 51707 w 56"/>
                    <a:gd name="T3" fmla="*/ 119063 h 64"/>
                    <a:gd name="T4" fmla="*/ 0 w 56"/>
                    <a:gd name="T5" fmla="*/ 104180 h 64"/>
                    <a:gd name="T6" fmla="*/ 0 w 56"/>
                    <a:gd name="T7" fmla="*/ 89297 h 64"/>
                    <a:gd name="T8" fmla="*/ 34471 w 56"/>
                    <a:gd name="T9" fmla="*/ 44649 h 64"/>
                    <a:gd name="T10" fmla="*/ 51707 w 56"/>
                    <a:gd name="T11" fmla="*/ 44649 h 64"/>
                    <a:gd name="T12" fmla="*/ 34471 w 56"/>
                    <a:gd name="T13" fmla="*/ 14883 h 64"/>
                    <a:gd name="T14" fmla="*/ 51707 w 56"/>
                    <a:gd name="T15" fmla="*/ 0 h 64"/>
                    <a:gd name="T16" fmla="*/ 103414 w 56"/>
                    <a:gd name="T17" fmla="*/ 0 h 64"/>
                    <a:gd name="T18" fmla="*/ 86179 w 56"/>
                    <a:gd name="T19" fmla="*/ 44649 h 64"/>
                    <a:gd name="T20" fmla="*/ 103414 w 56"/>
                    <a:gd name="T21" fmla="*/ 59532 h 64"/>
                    <a:gd name="T22" fmla="*/ 120650 w 56"/>
                    <a:gd name="T23" fmla="*/ 59532 h 64"/>
                    <a:gd name="T24" fmla="*/ 68943 w 56"/>
                    <a:gd name="T25" fmla="*/ 89297 h 6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64"/>
                    <a:gd name="T41" fmla="*/ 56 w 56"/>
                    <a:gd name="T42" fmla="*/ 64 h 6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64">
                      <a:moveTo>
                        <a:pt x="32" y="48"/>
                      </a:moveTo>
                      <a:lnTo>
                        <a:pt x="24" y="64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48" y="0"/>
                      </a:lnTo>
                      <a:lnTo>
                        <a:pt x="40" y="24"/>
                      </a:lnTo>
                      <a:lnTo>
                        <a:pt x="48" y="32"/>
                      </a:lnTo>
                      <a:lnTo>
                        <a:pt x="56" y="32"/>
                      </a:lnTo>
                      <a:lnTo>
                        <a:pt x="32" y="4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Freeform 126"/>
                <p:cNvSpPr>
                  <a:spLocks/>
                </p:cNvSpPr>
                <p:nvPr/>
              </p:nvSpPr>
              <p:spPr bwMode="auto">
                <a:xfrm>
                  <a:off x="2185988" y="4279901"/>
                  <a:ext cx="69850" cy="44450"/>
                </a:xfrm>
                <a:custGeom>
                  <a:avLst/>
                  <a:gdLst>
                    <a:gd name="T0" fmla="*/ 69850 w 32"/>
                    <a:gd name="T1" fmla="*/ 29633 h 24"/>
                    <a:gd name="T2" fmla="*/ 17463 w 32"/>
                    <a:gd name="T3" fmla="*/ 0 h 24"/>
                    <a:gd name="T4" fmla="*/ 0 w 32"/>
                    <a:gd name="T5" fmla="*/ 29633 h 24"/>
                    <a:gd name="T6" fmla="*/ 17463 w 32"/>
                    <a:gd name="T7" fmla="*/ 29633 h 24"/>
                    <a:gd name="T8" fmla="*/ 69850 w 32"/>
                    <a:gd name="T9" fmla="*/ 44450 h 24"/>
                    <a:gd name="T10" fmla="*/ 69850 w 32"/>
                    <a:gd name="T11" fmla="*/ 29633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24"/>
                    <a:gd name="T20" fmla="*/ 32 w 32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24">
                      <a:moveTo>
                        <a:pt x="32" y="16"/>
                      </a:move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32" y="24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Freeform 127"/>
                <p:cNvSpPr>
                  <a:spLocks/>
                </p:cNvSpPr>
                <p:nvPr/>
              </p:nvSpPr>
              <p:spPr bwMode="auto">
                <a:xfrm>
                  <a:off x="2463801" y="4427538"/>
                  <a:ext cx="17463" cy="14288"/>
                </a:xfrm>
                <a:custGeom>
                  <a:avLst/>
                  <a:gdLst>
                    <a:gd name="T0" fmla="*/ 0 w 8"/>
                    <a:gd name="T1" fmla="*/ 0 h 8"/>
                    <a:gd name="T2" fmla="*/ 17463 w 8"/>
                    <a:gd name="T3" fmla="*/ 0 h 8"/>
                    <a:gd name="T4" fmla="*/ 17463 w 8"/>
                    <a:gd name="T5" fmla="*/ 14288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Freeform 128"/>
                <p:cNvSpPr>
                  <a:spLocks/>
                </p:cNvSpPr>
                <p:nvPr/>
              </p:nvSpPr>
              <p:spPr bwMode="auto">
                <a:xfrm>
                  <a:off x="2463801" y="4427538"/>
                  <a:ext cx="17463" cy="14288"/>
                </a:xfrm>
                <a:custGeom>
                  <a:avLst/>
                  <a:gdLst>
                    <a:gd name="T0" fmla="*/ 0 w 8"/>
                    <a:gd name="T1" fmla="*/ 0 h 8"/>
                    <a:gd name="T2" fmla="*/ 17463 w 8"/>
                    <a:gd name="T3" fmla="*/ 0 h 8"/>
                    <a:gd name="T4" fmla="*/ 17463 w 8"/>
                    <a:gd name="T5" fmla="*/ 14288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" name="Freeform 129"/>
                <p:cNvSpPr>
                  <a:spLocks/>
                </p:cNvSpPr>
                <p:nvPr/>
              </p:nvSpPr>
              <p:spPr bwMode="auto">
                <a:xfrm>
                  <a:off x="2481263" y="4427538"/>
                  <a:ext cx="68263" cy="58738"/>
                </a:xfrm>
                <a:custGeom>
                  <a:avLst/>
                  <a:gdLst>
                    <a:gd name="T0" fmla="*/ 68263 w 32"/>
                    <a:gd name="T1" fmla="*/ 29369 h 32"/>
                    <a:gd name="T2" fmla="*/ 34132 w 32"/>
                    <a:gd name="T3" fmla="*/ 0 h 32"/>
                    <a:gd name="T4" fmla="*/ 17066 w 32"/>
                    <a:gd name="T5" fmla="*/ 0 h 32"/>
                    <a:gd name="T6" fmla="*/ 0 w 32"/>
                    <a:gd name="T7" fmla="*/ 0 h 32"/>
                    <a:gd name="T8" fmla="*/ 0 w 32"/>
                    <a:gd name="T9" fmla="*/ 14685 h 32"/>
                    <a:gd name="T10" fmla="*/ 34132 w 32"/>
                    <a:gd name="T11" fmla="*/ 29369 h 32"/>
                    <a:gd name="T12" fmla="*/ 34132 w 32"/>
                    <a:gd name="T13" fmla="*/ 44053 h 32"/>
                    <a:gd name="T14" fmla="*/ 51197 w 32"/>
                    <a:gd name="T15" fmla="*/ 58738 h 32"/>
                    <a:gd name="T16" fmla="*/ 68263 w 32"/>
                    <a:gd name="T17" fmla="*/ 44053 h 32"/>
                    <a:gd name="T18" fmla="*/ 68263 w 32"/>
                    <a:gd name="T19" fmla="*/ 29369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32"/>
                    <a:gd name="T32" fmla="*/ 32 w 32"/>
                    <a:gd name="T33" fmla="*/ 32 h 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32">
                      <a:moveTo>
                        <a:pt x="32" y="16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6" y="16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32" y="24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" name="Freeform 130"/>
                <p:cNvSpPr>
                  <a:spLocks/>
                </p:cNvSpPr>
                <p:nvPr/>
              </p:nvSpPr>
              <p:spPr bwMode="auto">
                <a:xfrm>
                  <a:off x="2376488" y="4427538"/>
                  <a:ext cx="104775" cy="58738"/>
                </a:xfrm>
                <a:custGeom>
                  <a:avLst/>
                  <a:gdLst>
                    <a:gd name="T0" fmla="*/ 17463 w 48"/>
                    <a:gd name="T1" fmla="*/ 0 h 32"/>
                    <a:gd name="T2" fmla="*/ 34925 w 48"/>
                    <a:gd name="T3" fmla="*/ 14685 h 32"/>
                    <a:gd name="T4" fmla="*/ 52387 w 48"/>
                    <a:gd name="T5" fmla="*/ 14685 h 32"/>
                    <a:gd name="T6" fmla="*/ 87313 w 48"/>
                    <a:gd name="T7" fmla="*/ 0 h 32"/>
                    <a:gd name="T8" fmla="*/ 104775 w 48"/>
                    <a:gd name="T9" fmla="*/ 14685 h 32"/>
                    <a:gd name="T10" fmla="*/ 69850 w 48"/>
                    <a:gd name="T11" fmla="*/ 29369 h 32"/>
                    <a:gd name="T12" fmla="*/ 87313 w 48"/>
                    <a:gd name="T13" fmla="*/ 58738 h 32"/>
                    <a:gd name="T14" fmla="*/ 69850 w 48"/>
                    <a:gd name="T15" fmla="*/ 58738 h 32"/>
                    <a:gd name="T16" fmla="*/ 52387 w 48"/>
                    <a:gd name="T17" fmla="*/ 44053 h 32"/>
                    <a:gd name="T18" fmla="*/ 0 w 48"/>
                    <a:gd name="T19" fmla="*/ 29369 h 32"/>
                    <a:gd name="T20" fmla="*/ 17463 w 48"/>
                    <a:gd name="T21" fmla="*/ 0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8"/>
                    <a:gd name="T34" fmla="*/ 0 h 32"/>
                    <a:gd name="T35" fmla="*/ 48 w 48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8" h="32">
                      <a:moveTo>
                        <a:pt x="8" y="0"/>
                      </a:move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40" y="0"/>
                      </a:lnTo>
                      <a:lnTo>
                        <a:pt x="48" y="8"/>
                      </a:lnTo>
                      <a:lnTo>
                        <a:pt x="32" y="16"/>
                      </a:lnTo>
                      <a:lnTo>
                        <a:pt x="40" y="32"/>
                      </a:lnTo>
                      <a:lnTo>
                        <a:pt x="32" y="32"/>
                      </a:lnTo>
                      <a:lnTo>
                        <a:pt x="24" y="24"/>
                      </a:lnTo>
                      <a:lnTo>
                        <a:pt x="0" y="1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Freeform 131"/>
                <p:cNvSpPr>
                  <a:spLocks/>
                </p:cNvSpPr>
                <p:nvPr/>
              </p:nvSpPr>
              <p:spPr bwMode="auto">
                <a:xfrm>
                  <a:off x="2308226" y="4383088"/>
                  <a:ext cx="85725" cy="74613"/>
                </a:xfrm>
                <a:custGeom>
                  <a:avLst/>
                  <a:gdLst>
                    <a:gd name="T0" fmla="*/ 85725 w 40"/>
                    <a:gd name="T1" fmla="*/ 44768 h 40"/>
                    <a:gd name="T2" fmla="*/ 68580 w 40"/>
                    <a:gd name="T3" fmla="*/ 29845 h 40"/>
                    <a:gd name="T4" fmla="*/ 51435 w 40"/>
                    <a:gd name="T5" fmla="*/ 0 h 40"/>
                    <a:gd name="T6" fmla="*/ 0 w 40"/>
                    <a:gd name="T7" fmla="*/ 0 h 40"/>
                    <a:gd name="T8" fmla="*/ 0 w 40"/>
                    <a:gd name="T9" fmla="*/ 29845 h 40"/>
                    <a:gd name="T10" fmla="*/ 17145 w 40"/>
                    <a:gd name="T11" fmla="*/ 44768 h 40"/>
                    <a:gd name="T12" fmla="*/ 17145 w 40"/>
                    <a:gd name="T13" fmla="*/ 29845 h 40"/>
                    <a:gd name="T14" fmla="*/ 51435 w 40"/>
                    <a:gd name="T15" fmla="*/ 59690 h 40"/>
                    <a:gd name="T16" fmla="*/ 51435 w 40"/>
                    <a:gd name="T17" fmla="*/ 74613 h 40"/>
                    <a:gd name="T18" fmla="*/ 68580 w 40"/>
                    <a:gd name="T19" fmla="*/ 74613 h 40"/>
                    <a:gd name="T20" fmla="*/ 85725 w 40"/>
                    <a:gd name="T21" fmla="*/ 44768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0"/>
                    <a:gd name="T34" fmla="*/ 0 h 40"/>
                    <a:gd name="T35" fmla="*/ 40 w 40"/>
                    <a:gd name="T36" fmla="*/ 40 h 4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0" h="40">
                      <a:moveTo>
                        <a:pt x="40" y="24"/>
                      </a:moveTo>
                      <a:lnTo>
                        <a:pt x="32" y="16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16"/>
                      </a:lnTo>
                      <a:lnTo>
                        <a:pt x="24" y="32"/>
                      </a:lnTo>
                      <a:lnTo>
                        <a:pt x="24" y="40"/>
                      </a:lnTo>
                      <a:lnTo>
                        <a:pt x="32" y="40"/>
                      </a:lnTo>
                      <a:lnTo>
                        <a:pt x="4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Freeform 132"/>
                <p:cNvSpPr>
                  <a:spLocks/>
                </p:cNvSpPr>
                <p:nvPr/>
              </p:nvSpPr>
              <p:spPr bwMode="auto">
                <a:xfrm>
                  <a:off x="2273301" y="4265613"/>
                  <a:ext cx="120650" cy="117475"/>
                </a:xfrm>
                <a:custGeom>
                  <a:avLst/>
                  <a:gdLst>
                    <a:gd name="T0" fmla="*/ 86179 w 56"/>
                    <a:gd name="T1" fmla="*/ 117475 h 64"/>
                    <a:gd name="T2" fmla="*/ 120650 w 56"/>
                    <a:gd name="T3" fmla="*/ 29369 h 64"/>
                    <a:gd name="T4" fmla="*/ 120650 w 56"/>
                    <a:gd name="T5" fmla="*/ 0 h 64"/>
                    <a:gd name="T6" fmla="*/ 68943 w 56"/>
                    <a:gd name="T7" fmla="*/ 14684 h 64"/>
                    <a:gd name="T8" fmla="*/ 0 w 56"/>
                    <a:gd name="T9" fmla="*/ 58738 h 64"/>
                    <a:gd name="T10" fmla="*/ 0 w 56"/>
                    <a:gd name="T11" fmla="*/ 73422 h 64"/>
                    <a:gd name="T12" fmla="*/ 34471 w 56"/>
                    <a:gd name="T13" fmla="*/ 117475 h 64"/>
                    <a:gd name="T14" fmla="*/ 86179 w 56"/>
                    <a:gd name="T15" fmla="*/ 117475 h 6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6"/>
                    <a:gd name="T25" fmla="*/ 0 h 64"/>
                    <a:gd name="T26" fmla="*/ 56 w 56"/>
                    <a:gd name="T27" fmla="*/ 64 h 6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6" h="64">
                      <a:moveTo>
                        <a:pt x="40" y="64"/>
                      </a:moveTo>
                      <a:lnTo>
                        <a:pt x="56" y="16"/>
                      </a:lnTo>
                      <a:lnTo>
                        <a:pt x="56" y="0"/>
                      </a:lnTo>
                      <a:lnTo>
                        <a:pt x="32" y="8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16" y="64"/>
                      </a:lnTo>
                      <a:lnTo>
                        <a:pt x="40" y="6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Freeform 133"/>
                <p:cNvSpPr>
                  <a:spLocks/>
                </p:cNvSpPr>
                <p:nvPr/>
              </p:nvSpPr>
              <p:spPr bwMode="auto">
                <a:xfrm>
                  <a:off x="2203451" y="4251326"/>
                  <a:ext cx="190500" cy="73025"/>
                </a:xfrm>
                <a:custGeom>
                  <a:avLst/>
                  <a:gdLst>
                    <a:gd name="T0" fmla="*/ 51955 w 88"/>
                    <a:gd name="T1" fmla="*/ 0 h 40"/>
                    <a:gd name="T2" fmla="*/ 138545 w 88"/>
                    <a:gd name="T3" fmla="*/ 0 h 40"/>
                    <a:gd name="T4" fmla="*/ 190500 w 88"/>
                    <a:gd name="T5" fmla="*/ 14605 h 40"/>
                    <a:gd name="T6" fmla="*/ 138545 w 88"/>
                    <a:gd name="T7" fmla="*/ 29210 h 40"/>
                    <a:gd name="T8" fmla="*/ 69273 w 88"/>
                    <a:gd name="T9" fmla="*/ 73025 h 40"/>
                    <a:gd name="T10" fmla="*/ 51955 w 88"/>
                    <a:gd name="T11" fmla="*/ 58420 h 40"/>
                    <a:gd name="T12" fmla="*/ 0 w 88"/>
                    <a:gd name="T13" fmla="*/ 29210 h 40"/>
                    <a:gd name="T14" fmla="*/ 51955 w 88"/>
                    <a:gd name="T15" fmla="*/ 0 h 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8"/>
                    <a:gd name="T25" fmla="*/ 0 h 40"/>
                    <a:gd name="T26" fmla="*/ 88 w 88"/>
                    <a:gd name="T27" fmla="*/ 40 h 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8" h="40">
                      <a:moveTo>
                        <a:pt x="24" y="0"/>
                      </a:moveTo>
                      <a:lnTo>
                        <a:pt x="64" y="0"/>
                      </a:lnTo>
                      <a:lnTo>
                        <a:pt x="88" y="8"/>
                      </a:lnTo>
                      <a:lnTo>
                        <a:pt x="64" y="16"/>
                      </a:lnTo>
                      <a:lnTo>
                        <a:pt x="32" y="40"/>
                      </a:lnTo>
                      <a:lnTo>
                        <a:pt x="24" y="32"/>
                      </a:lnTo>
                      <a:lnTo>
                        <a:pt x="0" y="1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Freeform 134"/>
                <p:cNvSpPr>
                  <a:spLocks/>
                </p:cNvSpPr>
                <p:nvPr/>
              </p:nvSpPr>
              <p:spPr bwMode="auto">
                <a:xfrm>
                  <a:off x="2722563" y="4132263"/>
                  <a:ext cx="103188" cy="74613"/>
                </a:xfrm>
                <a:custGeom>
                  <a:avLst/>
                  <a:gdLst>
                    <a:gd name="T0" fmla="*/ 17198 w 48"/>
                    <a:gd name="T1" fmla="*/ 0 h 40"/>
                    <a:gd name="T2" fmla="*/ 68792 w 48"/>
                    <a:gd name="T3" fmla="*/ 14923 h 40"/>
                    <a:gd name="T4" fmla="*/ 85990 w 48"/>
                    <a:gd name="T5" fmla="*/ 14923 h 40"/>
                    <a:gd name="T6" fmla="*/ 68792 w 48"/>
                    <a:gd name="T7" fmla="*/ 29845 h 40"/>
                    <a:gd name="T8" fmla="*/ 103188 w 48"/>
                    <a:gd name="T9" fmla="*/ 29845 h 40"/>
                    <a:gd name="T10" fmla="*/ 103188 w 48"/>
                    <a:gd name="T11" fmla="*/ 44768 h 40"/>
                    <a:gd name="T12" fmla="*/ 103188 w 48"/>
                    <a:gd name="T13" fmla="*/ 59690 h 40"/>
                    <a:gd name="T14" fmla="*/ 85990 w 48"/>
                    <a:gd name="T15" fmla="*/ 44768 h 40"/>
                    <a:gd name="T16" fmla="*/ 34396 w 48"/>
                    <a:gd name="T17" fmla="*/ 44768 h 40"/>
                    <a:gd name="T18" fmla="*/ 51594 w 48"/>
                    <a:gd name="T19" fmla="*/ 44768 h 40"/>
                    <a:gd name="T20" fmla="*/ 34396 w 48"/>
                    <a:gd name="T21" fmla="*/ 44768 h 40"/>
                    <a:gd name="T22" fmla="*/ 17198 w 48"/>
                    <a:gd name="T23" fmla="*/ 74613 h 40"/>
                    <a:gd name="T24" fmla="*/ 0 w 48"/>
                    <a:gd name="T25" fmla="*/ 59690 h 40"/>
                    <a:gd name="T26" fmla="*/ 17198 w 48"/>
                    <a:gd name="T27" fmla="*/ 0 h 4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8"/>
                    <a:gd name="T43" fmla="*/ 0 h 40"/>
                    <a:gd name="T44" fmla="*/ 48 w 48"/>
                    <a:gd name="T45" fmla="*/ 40 h 4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8" h="40">
                      <a:moveTo>
                        <a:pt x="8" y="0"/>
                      </a:move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48" y="16"/>
                      </a:lnTo>
                      <a:lnTo>
                        <a:pt x="48" y="24"/>
                      </a:lnTo>
                      <a:lnTo>
                        <a:pt x="48" y="32"/>
                      </a:lnTo>
                      <a:lnTo>
                        <a:pt x="40" y="24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40"/>
                      </a:lnTo>
                      <a:lnTo>
                        <a:pt x="0" y="3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1" name="Freeform 135"/>
                <p:cNvSpPr>
                  <a:spLocks/>
                </p:cNvSpPr>
                <p:nvPr/>
              </p:nvSpPr>
              <p:spPr bwMode="auto">
                <a:xfrm>
                  <a:off x="2654301" y="4132263"/>
                  <a:ext cx="85725" cy="58738"/>
                </a:xfrm>
                <a:custGeom>
                  <a:avLst/>
                  <a:gdLst>
                    <a:gd name="T0" fmla="*/ 85725 w 40"/>
                    <a:gd name="T1" fmla="*/ 0 h 32"/>
                    <a:gd name="T2" fmla="*/ 51435 w 40"/>
                    <a:gd name="T3" fmla="*/ 0 h 32"/>
                    <a:gd name="T4" fmla="*/ 34290 w 40"/>
                    <a:gd name="T5" fmla="*/ 14685 h 32"/>
                    <a:gd name="T6" fmla="*/ 51435 w 40"/>
                    <a:gd name="T7" fmla="*/ 14685 h 32"/>
                    <a:gd name="T8" fmla="*/ 68580 w 40"/>
                    <a:gd name="T9" fmla="*/ 44053 h 32"/>
                    <a:gd name="T10" fmla="*/ 34290 w 40"/>
                    <a:gd name="T11" fmla="*/ 44053 h 32"/>
                    <a:gd name="T12" fmla="*/ 17145 w 40"/>
                    <a:gd name="T13" fmla="*/ 44053 h 32"/>
                    <a:gd name="T14" fmla="*/ 0 w 40"/>
                    <a:gd name="T15" fmla="*/ 44053 h 32"/>
                    <a:gd name="T16" fmla="*/ 17145 w 40"/>
                    <a:gd name="T17" fmla="*/ 58738 h 32"/>
                    <a:gd name="T18" fmla="*/ 68580 w 40"/>
                    <a:gd name="T19" fmla="*/ 58738 h 32"/>
                    <a:gd name="T20" fmla="*/ 85725 w 40"/>
                    <a:gd name="T21" fmla="*/ 0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0"/>
                    <a:gd name="T34" fmla="*/ 0 h 32"/>
                    <a:gd name="T35" fmla="*/ 40 w 40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0" h="32">
                      <a:moveTo>
                        <a:pt x="40" y="0"/>
                      </a:move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32" y="24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8" y="32"/>
                      </a:lnTo>
                      <a:lnTo>
                        <a:pt x="32" y="32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2" name="Freeform 136"/>
                <p:cNvSpPr>
                  <a:spLocks/>
                </p:cNvSpPr>
                <p:nvPr/>
              </p:nvSpPr>
              <p:spPr bwMode="auto">
                <a:xfrm>
                  <a:off x="3189288" y="5534026"/>
                  <a:ext cx="138113" cy="133350"/>
                </a:xfrm>
                <a:custGeom>
                  <a:avLst/>
                  <a:gdLst>
                    <a:gd name="T0" fmla="*/ 0 w 64"/>
                    <a:gd name="T1" fmla="*/ 103717 h 72"/>
                    <a:gd name="T2" fmla="*/ 0 w 64"/>
                    <a:gd name="T3" fmla="*/ 0 h 72"/>
                    <a:gd name="T4" fmla="*/ 17264 w 64"/>
                    <a:gd name="T5" fmla="*/ 0 h 72"/>
                    <a:gd name="T6" fmla="*/ 51792 w 64"/>
                    <a:gd name="T7" fmla="*/ 29633 h 72"/>
                    <a:gd name="T8" fmla="*/ 51792 w 64"/>
                    <a:gd name="T9" fmla="*/ 14817 h 72"/>
                    <a:gd name="T10" fmla="*/ 120849 w 64"/>
                    <a:gd name="T11" fmla="*/ 44450 h 72"/>
                    <a:gd name="T12" fmla="*/ 138113 w 64"/>
                    <a:gd name="T13" fmla="*/ 74083 h 72"/>
                    <a:gd name="T14" fmla="*/ 138113 w 64"/>
                    <a:gd name="T15" fmla="*/ 103717 h 72"/>
                    <a:gd name="T16" fmla="*/ 120849 w 64"/>
                    <a:gd name="T17" fmla="*/ 118533 h 72"/>
                    <a:gd name="T18" fmla="*/ 69057 w 64"/>
                    <a:gd name="T19" fmla="*/ 133350 h 72"/>
                    <a:gd name="T20" fmla="*/ 0 w 64"/>
                    <a:gd name="T21" fmla="*/ 103717 h 7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4"/>
                    <a:gd name="T34" fmla="*/ 0 h 72"/>
                    <a:gd name="T35" fmla="*/ 64 w 64"/>
                    <a:gd name="T36" fmla="*/ 72 h 7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4" h="72">
                      <a:moveTo>
                        <a:pt x="0" y="56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56" y="24"/>
                      </a:lnTo>
                      <a:lnTo>
                        <a:pt x="64" y="40"/>
                      </a:lnTo>
                      <a:lnTo>
                        <a:pt x="64" y="56"/>
                      </a:lnTo>
                      <a:lnTo>
                        <a:pt x="56" y="64"/>
                      </a:lnTo>
                      <a:lnTo>
                        <a:pt x="32" y="72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Freeform 137"/>
                <p:cNvSpPr>
                  <a:spLocks/>
                </p:cNvSpPr>
                <p:nvPr/>
              </p:nvSpPr>
              <p:spPr bwMode="auto">
                <a:xfrm>
                  <a:off x="2654301" y="4546601"/>
                  <a:ext cx="1106488" cy="1090613"/>
                </a:xfrm>
                <a:custGeom>
                  <a:avLst/>
                  <a:gdLst>
                    <a:gd name="T0" fmla="*/ 587822 w 512"/>
                    <a:gd name="T1" fmla="*/ 88428 h 592"/>
                    <a:gd name="T2" fmla="*/ 501377 w 512"/>
                    <a:gd name="T3" fmla="*/ 73690 h 592"/>
                    <a:gd name="T4" fmla="*/ 484088 w 512"/>
                    <a:gd name="T5" fmla="*/ 88428 h 592"/>
                    <a:gd name="T6" fmla="*/ 414933 w 512"/>
                    <a:gd name="T7" fmla="*/ 103166 h 592"/>
                    <a:gd name="T8" fmla="*/ 380355 w 512"/>
                    <a:gd name="T9" fmla="*/ 73690 h 592"/>
                    <a:gd name="T10" fmla="*/ 380355 w 512"/>
                    <a:gd name="T11" fmla="*/ 0 h 592"/>
                    <a:gd name="T12" fmla="*/ 363066 w 512"/>
                    <a:gd name="T13" fmla="*/ 14738 h 592"/>
                    <a:gd name="T14" fmla="*/ 242044 w 512"/>
                    <a:gd name="T15" fmla="*/ 29476 h 592"/>
                    <a:gd name="T16" fmla="*/ 259333 w 512"/>
                    <a:gd name="T17" fmla="*/ 73690 h 592"/>
                    <a:gd name="T18" fmla="*/ 224755 w 512"/>
                    <a:gd name="T19" fmla="*/ 117904 h 592"/>
                    <a:gd name="T20" fmla="*/ 190178 w 512"/>
                    <a:gd name="T21" fmla="*/ 103166 h 592"/>
                    <a:gd name="T22" fmla="*/ 103733 w 512"/>
                    <a:gd name="T23" fmla="*/ 103166 h 592"/>
                    <a:gd name="T24" fmla="*/ 121022 w 512"/>
                    <a:gd name="T25" fmla="*/ 132642 h 592"/>
                    <a:gd name="T26" fmla="*/ 103733 w 512"/>
                    <a:gd name="T27" fmla="*/ 176856 h 592"/>
                    <a:gd name="T28" fmla="*/ 34578 w 512"/>
                    <a:gd name="T29" fmla="*/ 280022 h 592"/>
                    <a:gd name="T30" fmla="*/ 0 w 512"/>
                    <a:gd name="T31" fmla="*/ 353712 h 592"/>
                    <a:gd name="T32" fmla="*/ 51867 w 512"/>
                    <a:gd name="T33" fmla="*/ 427402 h 592"/>
                    <a:gd name="T34" fmla="*/ 86444 w 512"/>
                    <a:gd name="T35" fmla="*/ 442140 h 592"/>
                    <a:gd name="T36" fmla="*/ 155600 w 512"/>
                    <a:gd name="T37" fmla="*/ 456878 h 592"/>
                    <a:gd name="T38" fmla="*/ 242044 w 512"/>
                    <a:gd name="T39" fmla="*/ 412664 h 592"/>
                    <a:gd name="T40" fmla="*/ 259333 w 512"/>
                    <a:gd name="T41" fmla="*/ 486354 h 592"/>
                    <a:gd name="T42" fmla="*/ 397644 w 512"/>
                    <a:gd name="T43" fmla="*/ 560045 h 592"/>
                    <a:gd name="T44" fmla="*/ 397644 w 512"/>
                    <a:gd name="T45" fmla="*/ 589521 h 592"/>
                    <a:gd name="T46" fmla="*/ 449511 w 512"/>
                    <a:gd name="T47" fmla="*/ 618997 h 592"/>
                    <a:gd name="T48" fmla="*/ 466800 w 512"/>
                    <a:gd name="T49" fmla="*/ 707425 h 592"/>
                    <a:gd name="T50" fmla="*/ 535955 w 512"/>
                    <a:gd name="T51" fmla="*/ 766377 h 592"/>
                    <a:gd name="T52" fmla="*/ 553244 w 512"/>
                    <a:gd name="T53" fmla="*/ 810591 h 592"/>
                    <a:gd name="T54" fmla="*/ 587822 w 512"/>
                    <a:gd name="T55" fmla="*/ 854805 h 592"/>
                    <a:gd name="T56" fmla="*/ 622399 w 512"/>
                    <a:gd name="T57" fmla="*/ 899019 h 592"/>
                    <a:gd name="T58" fmla="*/ 535955 w 512"/>
                    <a:gd name="T59" fmla="*/ 987447 h 592"/>
                    <a:gd name="T60" fmla="*/ 587822 w 512"/>
                    <a:gd name="T61" fmla="*/ 1016923 h 592"/>
                    <a:gd name="T62" fmla="*/ 656977 w 512"/>
                    <a:gd name="T63" fmla="*/ 1031661 h 592"/>
                    <a:gd name="T64" fmla="*/ 674266 w 512"/>
                    <a:gd name="T65" fmla="*/ 1090613 h 592"/>
                    <a:gd name="T66" fmla="*/ 726133 w 512"/>
                    <a:gd name="T67" fmla="*/ 1016923 h 592"/>
                    <a:gd name="T68" fmla="*/ 777999 w 512"/>
                    <a:gd name="T69" fmla="*/ 943233 h 592"/>
                    <a:gd name="T70" fmla="*/ 812577 w 512"/>
                    <a:gd name="T71" fmla="*/ 825329 h 592"/>
                    <a:gd name="T72" fmla="*/ 847155 w 512"/>
                    <a:gd name="T73" fmla="*/ 810591 h 592"/>
                    <a:gd name="T74" fmla="*/ 864444 w 512"/>
                    <a:gd name="T75" fmla="*/ 795853 h 592"/>
                    <a:gd name="T76" fmla="*/ 933599 w 512"/>
                    <a:gd name="T77" fmla="*/ 781115 h 592"/>
                    <a:gd name="T78" fmla="*/ 968177 w 512"/>
                    <a:gd name="T79" fmla="*/ 751639 h 592"/>
                    <a:gd name="T80" fmla="*/ 1002755 w 512"/>
                    <a:gd name="T81" fmla="*/ 692687 h 592"/>
                    <a:gd name="T82" fmla="*/ 1002755 w 512"/>
                    <a:gd name="T83" fmla="*/ 633735 h 592"/>
                    <a:gd name="T84" fmla="*/ 1089199 w 512"/>
                    <a:gd name="T85" fmla="*/ 412664 h 592"/>
                    <a:gd name="T86" fmla="*/ 1106488 w 512"/>
                    <a:gd name="T87" fmla="*/ 338974 h 592"/>
                    <a:gd name="T88" fmla="*/ 1054621 w 512"/>
                    <a:gd name="T89" fmla="*/ 280022 h 592"/>
                    <a:gd name="T90" fmla="*/ 916310 w 512"/>
                    <a:gd name="T91" fmla="*/ 235808 h 592"/>
                    <a:gd name="T92" fmla="*/ 829866 w 512"/>
                    <a:gd name="T93" fmla="*/ 221070 h 592"/>
                    <a:gd name="T94" fmla="*/ 829866 w 512"/>
                    <a:gd name="T95" fmla="*/ 191594 h 592"/>
                    <a:gd name="T96" fmla="*/ 795288 w 512"/>
                    <a:gd name="T97" fmla="*/ 176856 h 592"/>
                    <a:gd name="T98" fmla="*/ 726133 w 512"/>
                    <a:gd name="T99" fmla="*/ 162118 h 592"/>
                    <a:gd name="T100" fmla="*/ 726133 w 512"/>
                    <a:gd name="T101" fmla="*/ 147380 h 592"/>
                    <a:gd name="T102" fmla="*/ 656977 w 512"/>
                    <a:gd name="T103" fmla="*/ 162118 h 592"/>
                    <a:gd name="T104" fmla="*/ 639688 w 512"/>
                    <a:gd name="T105" fmla="*/ 176856 h 592"/>
                    <a:gd name="T106" fmla="*/ 674266 w 512"/>
                    <a:gd name="T107" fmla="*/ 117904 h 592"/>
                    <a:gd name="T108" fmla="*/ 656977 w 512"/>
                    <a:gd name="T109" fmla="*/ 88428 h 592"/>
                    <a:gd name="T110" fmla="*/ 622399 w 512"/>
                    <a:gd name="T111" fmla="*/ 29476 h 59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12"/>
                    <a:gd name="T169" fmla="*/ 0 h 592"/>
                    <a:gd name="T170" fmla="*/ 512 w 512"/>
                    <a:gd name="T171" fmla="*/ 592 h 59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12" h="592">
                      <a:moveTo>
                        <a:pt x="288" y="16"/>
                      </a:moveTo>
                      <a:lnTo>
                        <a:pt x="272" y="48"/>
                      </a:lnTo>
                      <a:lnTo>
                        <a:pt x="256" y="48"/>
                      </a:lnTo>
                      <a:lnTo>
                        <a:pt x="232" y="40"/>
                      </a:lnTo>
                      <a:lnTo>
                        <a:pt x="232" y="48"/>
                      </a:lnTo>
                      <a:lnTo>
                        <a:pt x="224" y="48"/>
                      </a:lnTo>
                      <a:lnTo>
                        <a:pt x="216" y="48"/>
                      </a:lnTo>
                      <a:lnTo>
                        <a:pt x="192" y="56"/>
                      </a:lnTo>
                      <a:lnTo>
                        <a:pt x="184" y="56"/>
                      </a:lnTo>
                      <a:lnTo>
                        <a:pt x="176" y="40"/>
                      </a:lnTo>
                      <a:lnTo>
                        <a:pt x="184" y="16"/>
                      </a:lnTo>
                      <a:lnTo>
                        <a:pt x="176" y="0"/>
                      </a:lnTo>
                      <a:lnTo>
                        <a:pt x="168" y="0"/>
                      </a:lnTo>
                      <a:lnTo>
                        <a:pt x="168" y="8"/>
                      </a:lnTo>
                      <a:lnTo>
                        <a:pt x="136" y="24"/>
                      </a:lnTo>
                      <a:lnTo>
                        <a:pt x="112" y="16"/>
                      </a:lnTo>
                      <a:lnTo>
                        <a:pt x="120" y="24"/>
                      </a:lnTo>
                      <a:lnTo>
                        <a:pt x="120" y="40"/>
                      </a:lnTo>
                      <a:lnTo>
                        <a:pt x="128" y="48"/>
                      </a:lnTo>
                      <a:lnTo>
                        <a:pt x="104" y="64"/>
                      </a:lnTo>
                      <a:lnTo>
                        <a:pt x="88" y="64"/>
                      </a:lnTo>
                      <a:lnTo>
                        <a:pt x="88" y="56"/>
                      </a:lnTo>
                      <a:lnTo>
                        <a:pt x="80" y="48"/>
                      </a:lnTo>
                      <a:lnTo>
                        <a:pt x="48" y="56"/>
                      </a:lnTo>
                      <a:lnTo>
                        <a:pt x="48" y="64"/>
                      </a:lnTo>
                      <a:lnTo>
                        <a:pt x="56" y="72"/>
                      </a:lnTo>
                      <a:lnTo>
                        <a:pt x="40" y="72"/>
                      </a:lnTo>
                      <a:lnTo>
                        <a:pt x="48" y="96"/>
                      </a:lnTo>
                      <a:lnTo>
                        <a:pt x="48" y="144"/>
                      </a:lnTo>
                      <a:lnTo>
                        <a:pt x="16" y="152"/>
                      </a:lnTo>
                      <a:lnTo>
                        <a:pt x="8" y="168"/>
                      </a:lnTo>
                      <a:lnTo>
                        <a:pt x="0" y="192"/>
                      </a:lnTo>
                      <a:lnTo>
                        <a:pt x="8" y="216"/>
                      </a:lnTo>
                      <a:lnTo>
                        <a:pt x="24" y="232"/>
                      </a:lnTo>
                      <a:lnTo>
                        <a:pt x="40" y="224"/>
                      </a:lnTo>
                      <a:lnTo>
                        <a:pt x="40" y="240"/>
                      </a:lnTo>
                      <a:lnTo>
                        <a:pt x="56" y="240"/>
                      </a:lnTo>
                      <a:lnTo>
                        <a:pt x="72" y="248"/>
                      </a:lnTo>
                      <a:lnTo>
                        <a:pt x="88" y="224"/>
                      </a:lnTo>
                      <a:lnTo>
                        <a:pt x="112" y="224"/>
                      </a:lnTo>
                      <a:lnTo>
                        <a:pt x="112" y="248"/>
                      </a:lnTo>
                      <a:lnTo>
                        <a:pt x="120" y="264"/>
                      </a:lnTo>
                      <a:lnTo>
                        <a:pt x="176" y="288"/>
                      </a:lnTo>
                      <a:lnTo>
                        <a:pt x="184" y="304"/>
                      </a:lnTo>
                      <a:lnTo>
                        <a:pt x="184" y="312"/>
                      </a:lnTo>
                      <a:lnTo>
                        <a:pt x="184" y="320"/>
                      </a:lnTo>
                      <a:lnTo>
                        <a:pt x="208" y="328"/>
                      </a:lnTo>
                      <a:lnTo>
                        <a:pt x="208" y="336"/>
                      </a:lnTo>
                      <a:lnTo>
                        <a:pt x="224" y="352"/>
                      </a:lnTo>
                      <a:lnTo>
                        <a:pt x="216" y="384"/>
                      </a:lnTo>
                      <a:lnTo>
                        <a:pt x="224" y="408"/>
                      </a:lnTo>
                      <a:lnTo>
                        <a:pt x="248" y="416"/>
                      </a:lnTo>
                      <a:lnTo>
                        <a:pt x="256" y="416"/>
                      </a:lnTo>
                      <a:lnTo>
                        <a:pt x="256" y="440"/>
                      </a:lnTo>
                      <a:lnTo>
                        <a:pt x="272" y="440"/>
                      </a:lnTo>
                      <a:lnTo>
                        <a:pt x="272" y="464"/>
                      </a:lnTo>
                      <a:lnTo>
                        <a:pt x="280" y="464"/>
                      </a:lnTo>
                      <a:lnTo>
                        <a:pt x="288" y="488"/>
                      </a:lnTo>
                      <a:lnTo>
                        <a:pt x="280" y="496"/>
                      </a:lnTo>
                      <a:lnTo>
                        <a:pt x="248" y="536"/>
                      </a:lnTo>
                      <a:lnTo>
                        <a:pt x="256" y="536"/>
                      </a:lnTo>
                      <a:lnTo>
                        <a:pt x="272" y="552"/>
                      </a:lnTo>
                      <a:lnTo>
                        <a:pt x="272" y="544"/>
                      </a:lnTo>
                      <a:lnTo>
                        <a:pt x="304" y="560"/>
                      </a:lnTo>
                      <a:lnTo>
                        <a:pt x="312" y="576"/>
                      </a:lnTo>
                      <a:lnTo>
                        <a:pt x="312" y="592"/>
                      </a:lnTo>
                      <a:lnTo>
                        <a:pt x="320" y="568"/>
                      </a:lnTo>
                      <a:lnTo>
                        <a:pt x="336" y="552"/>
                      </a:lnTo>
                      <a:lnTo>
                        <a:pt x="344" y="528"/>
                      </a:lnTo>
                      <a:lnTo>
                        <a:pt x="360" y="512"/>
                      </a:lnTo>
                      <a:lnTo>
                        <a:pt x="352" y="472"/>
                      </a:lnTo>
                      <a:lnTo>
                        <a:pt x="376" y="448"/>
                      </a:lnTo>
                      <a:lnTo>
                        <a:pt x="384" y="440"/>
                      </a:lnTo>
                      <a:lnTo>
                        <a:pt x="392" y="440"/>
                      </a:lnTo>
                      <a:lnTo>
                        <a:pt x="392" y="432"/>
                      </a:lnTo>
                      <a:lnTo>
                        <a:pt x="400" y="432"/>
                      </a:lnTo>
                      <a:lnTo>
                        <a:pt x="400" y="424"/>
                      </a:lnTo>
                      <a:lnTo>
                        <a:pt x="432" y="424"/>
                      </a:lnTo>
                      <a:lnTo>
                        <a:pt x="432" y="416"/>
                      </a:lnTo>
                      <a:lnTo>
                        <a:pt x="448" y="408"/>
                      </a:lnTo>
                      <a:lnTo>
                        <a:pt x="448" y="400"/>
                      </a:lnTo>
                      <a:lnTo>
                        <a:pt x="464" y="376"/>
                      </a:lnTo>
                      <a:lnTo>
                        <a:pt x="464" y="352"/>
                      </a:lnTo>
                      <a:lnTo>
                        <a:pt x="464" y="344"/>
                      </a:lnTo>
                      <a:lnTo>
                        <a:pt x="464" y="280"/>
                      </a:lnTo>
                      <a:lnTo>
                        <a:pt x="504" y="224"/>
                      </a:lnTo>
                      <a:lnTo>
                        <a:pt x="512" y="200"/>
                      </a:lnTo>
                      <a:lnTo>
                        <a:pt x="512" y="184"/>
                      </a:lnTo>
                      <a:lnTo>
                        <a:pt x="504" y="160"/>
                      </a:lnTo>
                      <a:lnTo>
                        <a:pt x="488" y="152"/>
                      </a:lnTo>
                      <a:lnTo>
                        <a:pt x="448" y="120"/>
                      </a:lnTo>
                      <a:lnTo>
                        <a:pt x="424" y="128"/>
                      </a:lnTo>
                      <a:lnTo>
                        <a:pt x="400" y="112"/>
                      </a:lnTo>
                      <a:lnTo>
                        <a:pt x="384" y="120"/>
                      </a:lnTo>
                      <a:lnTo>
                        <a:pt x="384" y="112"/>
                      </a:lnTo>
                      <a:lnTo>
                        <a:pt x="384" y="104"/>
                      </a:lnTo>
                      <a:lnTo>
                        <a:pt x="376" y="104"/>
                      </a:lnTo>
                      <a:lnTo>
                        <a:pt x="368" y="96"/>
                      </a:lnTo>
                      <a:lnTo>
                        <a:pt x="344" y="88"/>
                      </a:lnTo>
                      <a:lnTo>
                        <a:pt x="336" y="88"/>
                      </a:lnTo>
                      <a:lnTo>
                        <a:pt x="328" y="104"/>
                      </a:lnTo>
                      <a:lnTo>
                        <a:pt x="336" y="80"/>
                      </a:lnTo>
                      <a:lnTo>
                        <a:pt x="328" y="80"/>
                      </a:lnTo>
                      <a:lnTo>
                        <a:pt x="304" y="88"/>
                      </a:lnTo>
                      <a:lnTo>
                        <a:pt x="304" y="104"/>
                      </a:lnTo>
                      <a:lnTo>
                        <a:pt x="296" y="96"/>
                      </a:lnTo>
                      <a:lnTo>
                        <a:pt x="296" y="80"/>
                      </a:lnTo>
                      <a:lnTo>
                        <a:pt x="312" y="64"/>
                      </a:lnTo>
                      <a:lnTo>
                        <a:pt x="312" y="56"/>
                      </a:lnTo>
                      <a:lnTo>
                        <a:pt x="304" y="48"/>
                      </a:lnTo>
                      <a:lnTo>
                        <a:pt x="296" y="24"/>
                      </a:lnTo>
                      <a:lnTo>
                        <a:pt x="288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" name="Freeform 138"/>
                <p:cNvSpPr>
                  <a:spLocks/>
                </p:cNvSpPr>
                <p:nvPr/>
              </p:nvSpPr>
              <p:spPr bwMode="auto">
                <a:xfrm>
                  <a:off x="3121026" y="6154738"/>
                  <a:ext cx="120650" cy="73025"/>
                </a:xfrm>
                <a:custGeom>
                  <a:avLst/>
                  <a:gdLst>
                    <a:gd name="T0" fmla="*/ 0 w 56"/>
                    <a:gd name="T1" fmla="*/ 0 h 40"/>
                    <a:gd name="T2" fmla="*/ 34471 w 56"/>
                    <a:gd name="T3" fmla="*/ 29210 h 40"/>
                    <a:gd name="T4" fmla="*/ 120650 w 56"/>
                    <a:gd name="T5" fmla="*/ 58420 h 40"/>
                    <a:gd name="T6" fmla="*/ 68943 w 56"/>
                    <a:gd name="T7" fmla="*/ 73025 h 40"/>
                    <a:gd name="T8" fmla="*/ 51707 w 56"/>
                    <a:gd name="T9" fmla="*/ 73025 h 40"/>
                    <a:gd name="T10" fmla="*/ 0 w 56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"/>
                    <a:gd name="T19" fmla="*/ 0 h 40"/>
                    <a:gd name="T20" fmla="*/ 56 w 56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" h="40">
                      <a:moveTo>
                        <a:pt x="0" y="0"/>
                      </a:moveTo>
                      <a:lnTo>
                        <a:pt x="16" y="16"/>
                      </a:lnTo>
                      <a:lnTo>
                        <a:pt x="56" y="32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" name="Freeform 139"/>
                <p:cNvSpPr>
                  <a:spLocks/>
                </p:cNvSpPr>
                <p:nvPr/>
              </p:nvSpPr>
              <p:spPr bwMode="auto">
                <a:xfrm>
                  <a:off x="3016251" y="6154738"/>
                  <a:ext cx="155575" cy="73025"/>
                </a:xfrm>
                <a:custGeom>
                  <a:avLst/>
                  <a:gdLst>
                    <a:gd name="T0" fmla="*/ 103717 w 72"/>
                    <a:gd name="T1" fmla="*/ 0 h 40"/>
                    <a:gd name="T2" fmla="*/ 69144 w 72"/>
                    <a:gd name="T3" fmla="*/ 0 h 40"/>
                    <a:gd name="T4" fmla="*/ 86431 w 72"/>
                    <a:gd name="T5" fmla="*/ 14605 h 40"/>
                    <a:gd name="T6" fmla="*/ 103717 w 72"/>
                    <a:gd name="T7" fmla="*/ 14605 h 40"/>
                    <a:gd name="T8" fmla="*/ 86431 w 72"/>
                    <a:gd name="T9" fmla="*/ 29210 h 40"/>
                    <a:gd name="T10" fmla="*/ 86431 w 72"/>
                    <a:gd name="T11" fmla="*/ 43815 h 40"/>
                    <a:gd name="T12" fmla="*/ 0 w 72"/>
                    <a:gd name="T13" fmla="*/ 14605 h 40"/>
                    <a:gd name="T14" fmla="*/ 0 w 72"/>
                    <a:gd name="T15" fmla="*/ 29210 h 40"/>
                    <a:gd name="T16" fmla="*/ 17286 w 72"/>
                    <a:gd name="T17" fmla="*/ 43815 h 40"/>
                    <a:gd name="T18" fmla="*/ 34572 w 72"/>
                    <a:gd name="T19" fmla="*/ 43815 h 40"/>
                    <a:gd name="T20" fmla="*/ 86431 w 72"/>
                    <a:gd name="T21" fmla="*/ 58420 h 40"/>
                    <a:gd name="T22" fmla="*/ 121003 w 72"/>
                    <a:gd name="T23" fmla="*/ 58420 h 40"/>
                    <a:gd name="T24" fmla="*/ 121003 w 72"/>
                    <a:gd name="T25" fmla="*/ 73025 h 40"/>
                    <a:gd name="T26" fmla="*/ 155575 w 72"/>
                    <a:gd name="T27" fmla="*/ 73025 h 40"/>
                    <a:gd name="T28" fmla="*/ 103717 w 72"/>
                    <a:gd name="T29" fmla="*/ 0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40"/>
                    <a:gd name="T47" fmla="*/ 72 w 72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40">
                      <a:moveTo>
                        <a:pt x="48" y="0"/>
                      </a:move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40" y="16"/>
                      </a:lnTo>
                      <a:lnTo>
                        <a:pt x="40" y="24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40" y="32"/>
                      </a:lnTo>
                      <a:lnTo>
                        <a:pt x="56" y="32"/>
                      </a:lnTo>
                      <a:lnTo>
                        <a:pt x="56" y="40"/>
                      </a:lnTo>
                      <a:lnTo>
                        <a:pt x="72" y="4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Freeform 140"/>
                <p:cNvSpPr>
                  <a:spLocks/>
                </p:cNvSpPr>
                <p:nvPr/>
              </p:nvSpPr>
              <p:spPr bwMode="auto">
                <a:xfrm>
                  <a:off x="2428876" y="4692651"/>
                  <a:ext cx="381000" cy="501650"/>
                </a:xfrm>
                <a:custGeom>
                  <a:avLst/>
                  <a:gdLst>
                    <a:gd name="T0" fmla="*/ 17318 w 176"/>
                    <a:gd name="T1" fmla="*/ 88526 h 272"/>
                    <a:gd name="T2" fmla="*/ 0 w 176"/>
                    <a:gd name="T3" fmla="*/ 118035 h 272"/>
                    <a:gd name="T4" fmla="*/ 17318 w 176"/>
                    <a:gd name="T5" fmla="*/ 162299 h 272"/>
                    <a:gd name="T6" fmla="*/ 0 w 176"/>
                    <a:gd name="T7" fmla="*/ 162299 h 272"/>
                    <a:gd name="T8" fmla="*/ 34636 w 176"/>
                    <a:gd name="T9" fmla="*/ 191807 h 272"/>
                    <a:gd name="T10" fmla="*/ 69273 w 176"/>
                    <a:gd name="T11" fmla="*/ 236071 h 272"/>
                    <a:gd name="T12" fmla="*/ 173182 w 176"/>
                    <a:gd name="T13" fmla="*/ 413123 h 272"/>
                    <a:gd name="T14" fmla="*/ 329045 w 176"/>
                    <a:gd name="T15" fmla="*/ 501650 h 272"/>
                    <a:gd name="T16" fmla="*/ 363682 w 176"/>
                    <a:gd name="T17" fmla="*/ 486896 h 272"/>
                    <a:gd name="T18" fmla="*/ 381000 w 176"/>
                    <a:gd name="T19" fmla="*/ 457387 h 272"/>
                    <a:gd name="T20" fmla="*/ 363682 w 176"/>
                    <a:gd name="T21" fmla="*/ 442632 h 272"/>
                    <a:gd name="T22" fmla="*/ 363682 w 176"/>
                    <a:gd name="T23" fmla="*/ 339351 h 272"/>
                    <a:gd name="T24" fmla="*/ 346364 w 176"/>
                    <a:gd name="T25" fmla="*/ 295088 h 272"/>
                    <a:gd name="T26" fmla="*/ 311727 w 176"/>
                    <a:gd name="T27" fmla="*/ 295088 h 272"/>
                    <a:gd name="T28" fmla="*/ 311727 w 176"/>
                    <a:gd name="T29" fmla="*/ 265579 h 272"/>
                    <a:gd name="T30" fmla="*/ 277091 w 176"/>
                    <a:gd name="T31" fmla="*/ 280334 h 272"/>
                    <a:gd name="T32" fmla="*/ 242455 w 176"/>
                    <a:gd name="T33" fmla="*/ 250825 h 272"/>
                    <a:gd name="T34" fmla="*/ 225136 w 176"/>
                    <a:gd name="T35" fmla="*/ 206562 h 272"/>
                    <a:gd name="T36" fmla="*/ 242455 w 176"/>
                    <a:gd name="T37" fmla="*/ 162299 h 272"/>
                    <a:gd name="T38" fmla="*/ 259773 w 176"/>
                    <a:gd name="T39" fmla="*/ 132790 h 272"/>
                    <a:gd name="T40" fmla="*/ 329045 w 176"/>
                    <a:gd name="T41" fmla="*/ 118035 h 272"/>
                    <a:gd name="T42" fmla="*/ 311727 w 176"/>
                    <a:gd name="T43" fmla="*/ 103281 h 272"/>
                    <a:gd name="T44" fmla="*/ 311727 w 176"/>
                    <a:gd name="T45" fmla="*/ 73772 h 272"/>
                    <a:gd name="T46" fmla="*/ 294409 w 176"/>
                    <a:gd name="T47" fmla="*/ 59018 h 272"/>
                    <a:gd name="T48" fmla="*/ 225136 w 176"/>
                    <a:gd name="T49" fmla="*/ 73772 h 272"/>
                    <a:gd name="T50" fmla="*/ 207818 w 176"/>
                    <a:gd name="T51" fmla="*/ 29509 h 272"/>
                    <a:gd name="T52" fmla="*/ 173182 w 176"/>
                    <a:gd name="T53" fmla="*/ 0 h 272"/>
                    <a:gd name="T54" fmla="*/ 155864 w 176"/>
                    <a:gd name="T55" fmla="*/ 0 h 272"/>
                    <a:gd name="T56" fmla="*/ 173182 w 176"/>
                    <a:gd name="T57" fmla="*/ 29509 h 272"/>
                    <a:gd name="T58" fmla="*/ 155864 w 176"/>
                    <a:gd name="T59" fmla="*/ 44263 h 272"/>
                    <a:gd name="T60" fmla="*/ 138545 w 176"/>
                    <a:gd name="T61" fmla="*/ 73772 h 272"/>
                    <a:gd name="T62" fmla="*/ 86591 w 176"/>
                    <a:gd name="T63" fmla="*/ 88526 h 272"/>
                    <a:gd name="T64" fmla="*/ 51955 w 176"/>
                    <a:gd name="T65" fmla="*/ 132790 h 272"/>
                    <a:gd name="T66" fmla="*/ 17318 w 176"/>
                    <a:gd name="T67" fmla="*/ 118035 h 272"/>
                    <a:gd name="T68" fmla="*/ 17318 w 176"/>
                    <a:gd name="T69" fmla="*/ 88526 h 27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76"/>
                    <a:gd name="T106" fmla="*/ 0 h 272"/>
                    <a:gd name="T107" fmla="*/ 176 w 176"/>
                    <a:gd name="T108" fmla="*/ 272 h 27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76" h="272">
                      <a:moveTo>
                        <a:pt x="8" y="48"/>
                      </a:moveTo>
                      <a:lnTo>
                        <a:pt x="0" y="64"/>
                      </a:lnTo>
                      <a:lnTo>
                        <a:pt x="8" y="88"/>
                      </a:lnTo>
                      <a:lnTo>
                        <a:pt x="0" y="88"/>
                      </a:lnTo>
                      <a:lnTo>
                        <a:pt x="16" y="104"/>
                      </a:lnTo>
                      <a:lnTo>
                        <a:pt x="32" y="128"/>
                      </a:lnTo>
                      <a:lnTo>
                        <a:pt x="80" y="224"/>
                      </a:lnTo>
                      <a:lnTo>
                        <a:pt x="152" y="272"/>
                      </a:lnTo>
                      <a:lnTo>
                        <a:pt x="168" y="264"/>
                      </a:lnTo>
                      <a:lnTo>
                        <a:pt x="176" y="248"/>
                      </a:lnTo>
                      <a:lnTo>
                        <a:pt x="168" y="240"/>
                      </a:lnTo>
                      <a:lnTo>
                        <a:pt x="168" y="184"/>
                      </a:lnTo>
                      <a:lnTo>
                        <a:pt x="160" y="160"/>
                      </a:lnTo>
                      <a:lnTo>
                        <a:pt x="144" y="160"/>
                      </a:lnTo>
                      <a:lnTo>
                        <a:pt x="144" y="144"/>
                      </a:lnTo>
                      <a:lnTo>
                        <a:pt x="128" y="152"/>
                      </a:lnTo>
                      <a:lnTo>
                        <a:pt x="112" y="136"/>
                      </a:lnTo>
                      <a:lnTo>
                        <a:pt x="104" y="112"/>
                      </a:lnTo>
                      <a:lnTo>
                        <a:pt x="112" y="88"/>
                      </a:lnTo>
                      <a:lnTo>
                        <a:pt x="120" y="72"/>
                      </a:lnTo>
                      <a:lnTo>
                        <a:pt x="152" y="64"/>
                      </a:lnTo>
                      <a:lnTo>
                        <a:pt x="144" y="56"/>
                      </a:lnTo>
                      <a:lnTo>
                        <a:pt x="144" y="40"/>
                      </a:lnTo>
                      <a:lnTo>
                        <a:pt x="136" y="32"/>
                      </a:lnTo>
                      <a:lnTo>
                        <a:pt x="104" y="40"/>
                      </a:lnTo>
                      <a:lnTo>
                        <a:pt x="96" y="16"/>
                      </a:lnTo>
                      <a:lnTo>
                        <a:pt x="80" y="0"/>
                      </a:lnTo>
                      <a:lnTo>
                        <a:pt x="72" y="0"/>
                      </a:lnTo>
                      <a:lnTo>
                        <a:pt x="80" y="16"/>
                      </a:lnTo>
                      <a:lnTo>
                        <a:pt x="72" y="24"/>
                      </a:lnTo>
                      <a:lnTo>
                        <a:pt x="64" y="40"/>
                      </a:lnTo>
                      <a:lnTo>
                        <a:pt x="40" y="48"/>
                      </a:lnTo>
                      <a:lnTo>
                        <a:pt x="24" y="72"/>
                      </a:lnTo>
                      <a:lnTo>
                        <a:pt x="8" y="64"/>
                      </a:lnTo>
                      <a:lnTo>
                        <a:pt x="8" y="4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Freeform 141"/>
                <p:cNvSpPr>
                  <a:spLocks/>
                </p:cNvSpPr>
                <p:nvPr/>
              </p:nvSpPr>
              <p:spPr bwMode="auto">
                <a:xfrm>
                  <a:off x="2428876" y="4649788"/>
                  <a:ext cx="173038" cy="176213"/>
                </a:xfrm>
                <a:custGeom>
                  <a:avLst/>
                  <a:gdLst>
                    <a:gd name="T0" fmla="*/ 17304 w 80"/>
                    <a:gd name="T1" fmla="*/ 132160 h 96"/>
                    <a:gd name="T2" fmla="*/ 17304 w 80"/>
                    <a:gd name="T3" fmla="*/ 161529 h 96"/>
                    <a:gd name="T4" fmla="*/ 51911 w 80"/>
                    <a:gd name="T5" fmla="*/ 176213 h 96"/>
                    <a:gd name="T6" fmla="*/ 86519 w 80"/>
                    <a:gd name="T7" fmla="*/ 132160 h 96"/>
                    <a:gd name="T8" fmla="*/ 138430 w 80"/>
                    <a:gd name="T9" fmla="*/ 117475 h 96"/>
                    <a:gd name="T10" fmla="*/ 155734 w 80"/>
                    <a:gd name="T11" fmla="*/ 88107 h 96"/>
                    <a:gd name="T12" fmla="*/ 173038 w 80"/>
                    <a:gd name="T13" fmla="*/ 73422 h 96"/>
                    <a:gd name="T14" fmla="*/ 155734 w 80"/>
                    <a:gd name="T15" fmla="*/ 44053 h 96"/>
                    <a:gd name="T16" fmla="*/ 173038 w 80"/>
                    <a:gd name="T17" fmla="*/ 44053 h 96"/>
                    <a:gd name="T18" fmla="*/ 155734 w 80"/>
                    <a:gd name="T19" fmla="*/ 29369 h 96"/>
                    <a:gd name="T20" fmla="*/ 103823 w 80"/>
                    <a:gd name="T21" fmla="*/ 44053 h 96"/>
                    <a:gd name="T22" fmla="*/ 69215 w 80"/>
                    <a:gd name="T23" fmla="*/ 0 h 96"/>
                    <a:gd name="T24" fmla="*/ 34608 w 80"/>
                    <a:gd name="T25" fmla="*/ 29369 h 96"/>
                    <a:gd name="T26" fmla="*/ 34608 w 80"/>
                    <a:gd name="T27" fmla="*/ 44053 h 96"/>
                    <a:gd name="T28" fmla="*/ 17304 w 80"/>
                    <a:gd name="T29" fmla="*/ 44053 h 96"/>
                    <a:gd name="T30" fmla="*/ 17304 w 80"/>
                    <a:gd name="T31" fmla="*/ 58738 h 96"/>
                    <a:gd name="T32" fmla="*/ 0 w 80"/>
                    <a:gd name="T33" fmla="*/ 73422 h 96"/>
                    <a:gd name="T34" fmla="*/ 0 w 80"/>
                    <a:gd name="T35" fmla="*/ 102791 h 96"/>
                    <a:gd name="T36" fmla="*/ 34608 w 80"/>
                    <a:gd name="T37" fmla="*/ 132160 h 96"/>
                    <a:gd name="T38" fmla="*/ 34608 w 80"/>
                    <a:gd name="T39" fmla="*/ 117475 h 96"/>
                    <a:gd name="T40" fmla="*/ 34608 w 80"/>
                    <a:gd name="T41" fmla="*/ 132160 h 96"/>
                    <a:gd name="T42" fmla="*/ 17304 w 80"/>
                    <a:gd name="T43" fmla="*/ 132160 h 9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0"/>
                    <a:gd name="T67" fmla="*/ 0 h 96"/>
                    <a:gd name="T68" fmla="*/ 80 w 80"/>
                    <a:gd name="T69" fmla="*/ 96 h 9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0" h="96">
                      <a:moveTo>
                        <a:pt x="8" y="72"/>
                      </a:moveTo>
                      <a:lnTo>
                        <a:pt x="8" y="88"/>
                      </a:lnTo>
                      <a:lnTo>
                        <a:pt x="24" y="96"/>
                      </a:lnTo>
                      <a:lnTo>
                        <a:pt x="40" y="72"/>
                      </a:lnTo>
                      <a:lnTo>
                        <a:pt x="64" y="64"/>
                      </a:lnTo>
                      <a:lnTo>
                        <a:pt x="72" y="48"/>
                      </a:lnTo>
                      <a:lnTo>
                        <a:pt x="80" y="40"/>
                      </a:lnTo>
                      <a:lnTo>
                        <a:pt x="72" y="24"/>
                      </a:lnTo>
                      <a:lnTo>
                        <a:pt x="80" y="24"/>
                      </a:lnTo>
                      <a:lnTo>
                        <a:pt x="72" y="16"/>
                      </a:lnTo>
                      <a:lnTo>
                        <a:pt x="48" y="24"/>
                      </a:lnTo>
                      <a:lnTo>
                        <a:pt x="32" y="0"/>
                      </a:lnTo>
                      <a:lnTo>
                        <a:pt x="16" y="16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8" y="32"/>
                      </a:lnTo>
                      <a:lnTo>
                        <a:pt x="0" y="40"/>
                      </a:lnTo>
                      <a:lnTo>
                        <a:pt x="0" y="56"/>
                      </a:lnTo>
                      <a:lnTo>
                        <a:pt x="16" y="72"/>
                      </a:lnTo>
                      <a:lnTo>
                        <a:pt x="16" y="64"/>
                      </a:lnTo>
                      <a:lnTo>
                        <a:pt x="16" y="72"/>
                      </a:lnTo>
                      <a:lnTo>
                        <a:pt x="8" y="7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Freeform 142"/>
                <p:cNvSpPr>
                  <a:spLocks/>
                </p:cNvSpPr>
                <p:nvPr/>
              </p:nvSpPr>
              <p:spPr bwMode="auto">
                <a:xfrm>
                  <a:off x="2481263" y="4338638"/>
                  <a:ext cx="361950" cy="473075"/>
                </a:xfrm>
                <a:custGeom>
                  <a:avLst/>
                  <a:gdLst>
                    <a:gd name="T0" fmla="*/ 17236 w 168"/>
                    <a:gd name="T1" fmla="*/ 310455 h 256"/>
                    <a:gd name="T2" fmla="*/ 0 w 168"/>
                    <a:gd name="T3" fmla="*/ 310455 h 256"/>
                    <a:gd name="T4" fmla="*/ 17236 w 168"/>
                    <a:gd name="T5" fmla="*/ 310455 h 256"/>
                    <a:gd name="T6" fmla="*/ 34471 w 168"/>
                    <a:gd name="T7" fmla="*/ 280888 h 256"/>
                    <a:gd name="T8" fmla="*/ 51707 w 168"/>
                    <a:gd name="T9" fmla="*/ 280888 h 256"/>
                    <a:gd name="T10" fmla="*/ 68943 w 168"/>
                    <a:gd name="T11" fmla="*/ 251321 h 256"/>
                    <a:gd name="T12" fmla="*/ 51707 w 168"/>
                    <a:gd name="T13" fmla="*/ 236538 h 256"/>
                    <a:gd name="T14" fmla="*/ 51707 w 168"/>
                    <a:gd name="T15" fmla="*/ 162620 h 256"/>
                    <a:gd name="T16" fmla="*/ 51707 w 168"/>
                    <a:gd name="T17" fmla="*/ 147836 h 256"/>
                    <a:gd name="T18" fmla="*/ 68943 w 168"/>
                    <a:gd name="T19" fmla="*/ 133052 h 256"/>
                    <a:gd name="T20" fmla="*/ 68943 w 168"/>
                    <a:gd name="T21" fmla="*/ 118269 h 256"/>
                    <a:gd name="T22" fmla="*/ 86179 w 168"/>
                    <a:gd name="T23" fmla="*/ 133052 h 256"/>
                    <a:gd name="T24" fmla="*/ 86179 w 168"/>
                    <a:gd name="T25" fmla="*/ 118269 h 256"/>
                    <a:gd name="T26" fmla="*/ 120650 w 168"/>
                    <a:gd name="T27" fmla="*/ 88702 h 256"/>
                    <a:gd name="T28" fmla="*/ 120650 w 168"/>
                    <a:gd name="T29" fmla="*/ 44351 h 256"/>
                    <a:gd name="T30" fmla="*/ 155121 w 168"/>
                    <a:gd name="T31" fmla="*/ 44351 h 256"/>
                    <a:gd name="T32" fmla="*/ 172357 w 168"/>
                    <a:gd name="T33" fmla="*/ 44351 h 256"/>
                    <a:gd name="T34" fmla="*/ 241300 w 168"/>
                    <a:gd name="T35" fmla="*/ 0 h 256"/>
                    <a:gd name="T36" fmla="*/ 241300 w 168"/>
                    <a:gd name="T37" fmla="*/ 14784 h 256"/>
                    <a:gd name="T38" fmla="*/ 224064 w 168"/>
                    <a:gd name="T39" fmla="*/ 29567 h 256"/>
                    <a:gd name="T40" fmla="*/ 206829 w 168"/>
                    <a:gd name="T41" fmla="*/ 44351 h 256"/>
                    <a:gd name="T42" fmla="*/ 189593 w 168"/>
                    <a:gd name="T43" fmla="*/ 88702 h 256"/>
                    <a:gd name="T44" fmla="*/ 206829 w 168"/>
                    <a:gd name="T45" fmla="*/ 133052 h 256"/>
                    <a:gd name="T46" fmla="*/ 206829 w 168"/>
                    <a:gd name="T47" fmla="*/ 147836 h 256"/>
                    <a:gd name="T48" fmla="*/ 224064 w 168"/>
                    <a:gd name="T49" fmla="*/ 147836 h 256"/>
                    <a:gd name="T50" fmla="*/ 275771 w 168"/>
                    <a:gd name="T51" fmla="*/ 162620 h 256"/>
                    <a:gd name="T52" fmla="*/ 293007 w 168"/>
                    <a:gd name="T53" fmla="*/ 177403 h 256"/>
                    <a:gd name="T54" fmla="*/ 344714 w 168"/>
                    <a:gd name="T55" fmla="*/ 177403 h 256"/>
                    <a:gd name="T56" fmla="*/ 327479 w 168"/>
                    <a:gd name="T57" fmla="*/ 221754 h 256"/>
                    <a:gd name="T58" fmla="*/ 344714 w 168"/>
                    <a:gd name="T59" fmla="*/ 266105 h 256"/>
                    <a:gd name="T60" fmla="*/ 327479 w 168"/>
                    <a:gd name="T61" fmla="*/ 266105 h 256"/>
                    <a:gd name="T62" fmla="*/ 361950 w 168"/>
                    <a:gd name="T63" fmla="*/ 310455 h 256"/>
                    <a:gd name="T64" fmla="*/ 344714 w 168"/>
                    <a:gd name="T65" fmla="*/ 295672 h 256"/>
                    <a:gd name="T66" fmla="*/ 275771 w 168"/>
                    <a:gd name="T67" fmla="*/ 310455 h 256"/>
                    <a:gd name="T68" fmla="*/ 275771 w 168"/>
                    <a:gd name="T69" fmla="*/ 325239 h 256"/>
                    <a:gd name="T70" fmla="*/ 293007 w 168"/>
                    <a:gd name="T71" fmla="*/ 340023 h 256"/>
                    <a:gd name="T72" fmla="*/ 258536 w 168"/>
                    <a:gd name="T73" fmla="*/ 340023 h 256"/>
                    <a:gd name="T74" fmla="*/ 275771 w 168"/>
                    <a:gd name="T75" fmla="*/ 384373 h 256"/>
                    <a:gd name="T76" fmla="*/ 275771 w 168"/>
                    <a:gd name="T77" fmla="*/ 473075 h 256"/>
                    <a:gd name="T78" fmla="*/ 258536 w 168"/>
                    <a:gd name="T79" fmla="*/ 458291 h 256"/>
                    <a:gd name="T80" fmla="*/ 258536 w 168"/>
                    <a:gd name="T81" fmla="*/ 428724 h 256"/>
                    <a:gd name="T82" fmla="*/ 241300 w 168"/>
                    <a:gd name="T83" fmla="*/ 413941 h 256"/>
                    <a:gd name="T84" fmla="*/ 172357 w 168"/>
                    <a:gd name="T85" fmla="*/ 428724 h 256"/>
                    <a:gd name="T86" fmla="*/ 155121 w 168"/>
                    <a:gd name="T87" fmla="*/ 384373 h 256"/>
                    <a:gd name="T88" fmla="*/ 120650 w 168"/>
                    <a:gd name="T89" fmla="*/ 354806 h 256"/>
                    <a:gd name="T90" fmla="*/ 103414 w 168"/>
                    <a:gd name="T91" fmla="*/ 340023 h 256"/>
                    <a:gd name="T92" fmla="*/ 51707 w 168"/>
                    <a:gd name="T93" fmla="*/ 354806 h 256"/>
                    <a:gd name="T94" fmla="*/ 17236 w 168"/>
                    <a:gd name="T95" fmla="*/ 310455 h 25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68"/>
                    <a:gd name="T145" fmla="*/ 0 h 256"/>
                    <a:gd name="T146" fmla="*/ 168 w 168"/>
                    <a:gd name="T147" fmla="*/ 256 h 25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68" h="256">
                      <a:moveTo>
                        <a:pt x="8" y="168"/>
                      </a:moveTo>
                      <a:lnTo>
                        <a:pt x="0" y="168"/>
                      </a:lnTo>
                      <a:lnTo>
                        <a:pt x="8" y="168"/>
                      </a:lnTo>
                      <a:lnTo>
                        <a:pt x="16" y="152"/>
                      </a:lnTo>
                      <a:lnTo>
                        <a:pt x="24" y="152"/>
                      </a:lnTo>
                      <a:lnTo>
                        <a:pt x="32" y="136"/>
                      </a:lnTo>
                      <a:lnTo>
                        <a:pt x="24" y="128"/>
                      </a:lnTo>
                      <a:lnTo>
                        <a:pt x="24" y="88"/>
                      </a:lnTo>
                      <a:lnTo>
                        <a:pt x="24" y="80"/>
                      </a:lnTo>
                      <a:lnTo>
                        <a:pt x="32" y="72"/>
                      </a:lnTo>
                      <a:lnTo>
                        <a:pt x="32" y="64"/>
                      </a:lnTo>
                      <a:lnTo>
                        <a:pt x="40" y="72"/>
                      </a:lnTo>
                      <a:lnTo>
                        <a:pt x="40" y="64"/>
                      </a:lnTo>
                      <a:lnTo>
                        <a:pt x="56" y="48"/>
                      </a:lnTo>
                      <a:lnTo>
                        <a:pt x="56" y="24"/>
                      </a:lnTo>
                      <a:lnTo>
                        <a:pt x="72" y="24"/>
                      </a:lnTo>
                      <a:lnTo>
                        <a:pt x="80" y="24"/>
                      </a:lnTo>
                      <a:lnTo>
                        <a:pt x="112" y="0"/>
                      </a:lnTo>
                      <a:lnTo>
                        <a:pt x="112" y="8"/>
                      </a:lnTo>
                      <a:lnTo>
                        <a:pt x="104" y="16"/>
                      </a:lnTo>
                      <a:lnTo>
                        <a:pt x="96" y="24"/>
                      </a:lnTo>
                      <a:lnTo>
                        <a:pt x="88" y="48"/>
                      </a:lnTo>
                      <a:lnTo>
                        <a:pt x="96" y="72"/>
                      </a:lnTo>
                      <a:lnTo>
                        <a:pt x="96" y="80"/>
                      </a:lnTo>
                      <a:lnTo>
                        <a:pt x="104" y="80"/>
                      </a:lnTo>
                      <a:lnTo>
                        <a:pt x="128" y="88"/>
                      </a:lnTo>
                      <a:lnTo>
                        <a:pt x="136" y="96"/>
                      </a:lnTo>
                      <a:lnTo>
                        <a:pt x="160" y="96"/>
                      </a:lnTo>
                      <a:lnTo>
                        <a:pt x="152" y="120"/>
                      </a:lnTo>
                      <a:lnTo>
                        <a:pt x="160" y="144"/>
                      </a:lnTo>
                      <a:lnTo>
                        <a:pt x="152" y="144"/>
                      </a:lnTo>
                      <a:lnTo>
                        <a:pt x="168" y="168"/>
                      </a:lnTo>
                      <a:lnTo>
                        <a:pt x="160" y="160"/>
                      </a:lnTo>
                      <a:lnTo>
                        <a:pt x="128" y="168"/>
                      </a:lnTo>
                      <a:lnTo>
                        <a:pt x="128" y="176"/>
                      </a:lnTo>
                      <a:lnTo>
                        <a:pt x="136" y="184"/>
                      </a:lnTo>
                      <a:lnTo>
                        <a:pt x="120" y="184"/>
                      </a:lnTo>
                      <a:lnTo>
                        <a:pt x="128" y="208"/>
                      </a:lnTo>
                      <a:lnTo>
                        <a:pt x="128" y="256"/>
                      </a:lnTo>
                      <a:lnTo>
                        <a:pt x="120" y="248"/>
                      </a:lnTo>
                      <a:lnTo>
                        <a:pt x="120" y="232"/>
                      </a:lnTo>
                      <a:lnTo>
                        <a:pt x="112" y="224"/>
                      </a:lnTo>
                      <a:lnTo>
                        <a:pt x="80" y="232"/>
                      </a:lnTo>
                      <a:lnTo>
                        <a:pt x="72" y="208"/>
                      </a:lnTo>
                      <a:lnTo>
                        <a:pt x="56" y="192"/>
                      </a:lnTo>
                      <a:lnTo>
                        <a:pt x="48" y="184"/>
                      </a:lnTo>
                      <a:lnTo>
                        <a:pt x="24" y="192"/>
                      </a:lnTo>
                      <a:lnTo>
                        <a:pt x="8" y="16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" name="Freeform 143"/>
                <p:cNvSpPr>
                  <a:spLocks/>
                </p:cNvSpPr>
                <p:nvPr/>
              </p:nvSpPr>
              <p:spPr bwMode="auto">
                <a:xfrm>
                  <a:off x="2670176" y="4354513"/>
                  <a:ext cx="381000" cy="309563"/>
                </a:xfrm>
                <a:custGeom>
                  <a:avLst/>
                  <a:gdLst>
                    <a:gd name="T0" fmla="*/ 381000 w 176"/>
                    <a:gd name="T1" fmla="*/ 103188 h 168"/>
                    <a:gd name="T2" fmla="*/ 346364 w 176"/>
                    <a:gd name="T3" fmla="*/ 117929 h 168"/>
                    <a:gd name="T4" fmla="*/ 346364 w 176"/>
                    <a:gd name="T5" fmla="*/ 132670 h 168"/>
                    <a:gd name="T6" fmla="*/ 363682 w 176"/>
                    <a:gd name="T7" fmla="*/ 147411 h 168"/>
                    <a:gd name="T8" fmla="*/ 346364 w 176"/>
                    <a:gd name="T9" fmla="*/ 147411 h 168"/>
                    <a:gd name="T10" fmla="*/ 329045 w 176"/>
                    <a:gd name="T11" fmla="*/ 176893 h 168"/>
                    <a:gd name="T12" fmla="*/ 346364 w 176"/>
                    <a:gd name="T13" fmla="*/ 191634 h 168"/>
                    <a:gd name="T14" fmla="*/ 346364 w 176"/>
                    <a:gd name="T15" fmla="*/ 206375 h 168"/>
                    <a:gd name="T16" fmla="*/ 277091 w 176"/>
                    <a:gd name="T17" fmla="*/ 235858 h 168"/>
                    <a:gd name="T18" fmla="*/ 225136 w 176"/>
                    <a:gd name="T19" fmla="*/ 221116 h 168"/>
                    <a:gd name="T20" fmla="*/ 242455 w 176"/>
                    <a:gd name="T21" fmla="*/ 235858 h 168"/>
                    <a:gd name="T22" fmla="*/ 242455 w 176"/>
                    <a:gd name="T23" fmla="*/ 265340 h 168"/>
                    <a:gd name="T24" fmla="*/ 259773 w 176"/>
                    <a:gd name="T25" fmla="*/ 280081 h 168"/>
                    <a:gd name="T26" fmla="*/ 207818 w 176"/>
                    <a:gd name="T27" fmla="*/ 309563 h 168"/>
                    <a:gd name="T28" fmla="*/ 173182 w 176"/>
                    <a:gd name="T29" fmla="*/ 309563 h 168"/>
                    <a:gd name="T30" fmla="*/ 173182 w 176"/>
                    <a:gd name="T31" fmla="*/ 294822 h 168"/>
                    <a:gd name="T32" fmla="*/ 138545 w 176"/>
                    <a:gd name="T33" fmla="*/ 250599 h 168"/>
                    <a:gd name="T34" fmla="*/ 155864 w 176"/>
                    <a:gd name="T35" fmla="*/ 250599 h 168"/>
                    <a:gd name="T36" fmla="*/ 138545 w 176"/>
                    <a:gd name="T37" fmla="*/ 206375 h 168"/>
                    <a:gd name="T38" fmla="*/ 155864 w 176"/>
                    <a:gd name="T39" fmla="*/ 162152 h 168"/>
                    <a:gd name="T40" fmla="*/ 103909 w 176"/>
                    <a:gd name="T41" fmla="*/ 162152 h 168"/>
                    <a:gd name="T42" fmla="*/ 86591 w 176"/>
                    <a:gd name="T43" fmla="*/ 147411 h 168"/>
                    <a:gd name="T44" fmla="*/ 34636 w 176"/>
                    <a:gd name="T45" fmla="*/ 132670 h 168"/>
                    <a:gd name="T46" fmla="*/ 17318 w 176"/>
                    <a:gd name="T47" fmla="*/ 132670 h 168"/>
                    <a:gd name="T48" fmla="*/ 17318 w 176"/>
                    <a:gd name="T49" fmla="*/ 117929 h 168"/>
                    <a:gd name="T50" fmla="*/ 0 w 176"/>
                    <a:gd name="T51" fmla="*/ 73705 h 168"/>
                    <a:gd name="T52" fmla="*/ 17318 w 176"/>
                    <a:gd name="T53" fmla="*/ 29482 h 168"/>
                    <a:gd name="T54" fmla="*/ 34636 w 176"/>
                    <a:gd name="T55" fmla="*/ 14741 h 168"/>
                    <a:gd name="T56" fmla="*/ 51955 w 176"/>
                    <a:gd name="T57" fmla="*/ 44223 h 168"/>
                    <a:gd name="T58" fmla="*/ 34636 w 176"/>
                    <a:gd name="T59" fmla="*/ 58964 h 168"/>
                    <a:gd name="T60" fmla="*/ 34636 w 176"/>
                    <a:gd name="T61" fmla="*/ 88447 h 168"/>
                    <a:gd name="T62" fmla="*/ 51955 w 176"/>
                    <a:gd name="T63" fmla="*/ 73705 h 168"/>
                    <a:gd name="T64" fmla="*/ 51955 w 176"/>
                    <a:gd name="T65" fmla="*/ 29482 h 168"/>
                    <a:gd name="T66" fmla="*/ 86591 w 176"/>
                    <a:gd name="T67" fmla="*/ 14741 h 168"/>
                    <a:gd name="T68" fmla="*/ 86591 w 176"/>
                    <a:gd name="T69" fmla="*/ 0 h 168"/>
                    <a:gd name="T70" fmla="*/ 103909 w 176"/>
                    <a:gd name="T71" fmla="*/ 14741 h 168"/>
                    <a:gd name="T72" fmla="*/ 138545 w 176"/>
                    <a:gd name="T73" fmla="*/ 29482 h 168"/>
                    <a:gd name="T74" fmla="*/ 138545 w 176"/>
                    <a:gd name="T75" fmla="*/ 44223 h 168"/>
                    <a:gd name="T76" fmla="*/ 190500 w 176"/>
                    <a:gd name="T77" fmla="*/ 44223 h 168"/>
                    <a:gd name="T78" fmla="*/ 225136 w 176"/>
                    <a:gd name="T79" fmla="*/ 58964 h 168"/>
                    <a:gd name="T80" fmla="*/ 259773 w 176"/>
                    <a:gd name="T81" fmla="*/ 44223 h 168"/>
                    <a:gd name="T82" fmla="*/ 311727 w 176"/>
                    <a:gd name="T83" fmla="*/ 44223 h 168"/>
                    <a:gd name="T84" fmla="*/ 294409 w 176"/>
                    <a:gd name="T85" fmla="*/ 44223 h 168"/>
                    <a:gd name="T86" fmla="*/ 311727 w 176"/>
                    <a:gd name="T87" fmla="*/ 58964 h 168"/>
                    <a:gd name="T88" fmla="*/ 346364 w 176"/>
                    <a:gd name="T89" fmla="*/ 73705 h 168"/>
                    <a:gd name="T90" fmla="*/ 346364 w 176"/>
                    <a:gd name="T91" fmla="*/ 103188 h 168"/>
                    <a:gd name="T92" fmla="*/ 363682 w 176"/>
                    <a:gd name="T93" fmla="*/ 103188 h 168"/>
                    <a:gd name="T94" fmla="*/ 381000 w 176"/>
                    <a:gd name="T95" fmla="*/ 103188 h 16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76"/>
                    <a:gd name="T145" fmla="*/ 0 h 168"/>
                    <a:gd name="T146" fmla="*/ 176 w 176"/>
                    <a:gd name="T147" fmla="*/ 168 h 16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76" h="168">
                      <a:moveTo>
                        <a:pt x="176" y="56"/>
                      </a:moveTo>
                      <a:lnTo>
                        <a:pt x="160" y="64"/>
                      </a:lnTo>
                      <a:lnTo>
                        <a:pt x="160" y="72"/>
                      </a:lnTo>
                      <a:lnTo>
                        <a:pt x="168" y="80"/>
                      </a:lnTo>
                      <a:lnTo>
                        <a:pt x="160" y="80"/>
                      </a:lnTo>
                      <a:lnTo>
                        <a:pt x="152" y="96"/>
                      </a:lnTo>
                      <a:lnTo>
                        <a:pt x="160" y="104"/>
                      </a:lnTo>
                      <a:lnTo>
                        <a:pt x="160" y="112"/>
                      </a:lnTo>
                      <a:lnTo>
                        <a:pt x="128" y="128"/>
                      </a:lnTo>
                      <a:lnTo>
                        <a:pt x="104" y="120"/>
                      </a:lnTo>
                      <a:lnTo>
                        <a:pt x="112" y="128"/>
                      </a:lnTo>
                      <a:lnTo>
                        <a:pt x="112" y="144"/>
                      </a:lnTo>
                      <a:lnTo>
                        <a:pt x="120" y="152"/>
                      </a:lnTo>
                      <a:lnTo>
                        <a:pt x="96" y="168"/>
                      </a:lnTo>
                      <a:lnTo>
                        <a:pt x="80" y="168"/>
                      </a:lnTo>
                      <a:lnTo>
                        <a:pt x="80" y="160"/>
                      </a:lnTo>
                      <a:lnTo>
                        <a:pt x="64" y="136"/>
                      </a:lnTo>
                      <a:lnTo>
                        <a:pt x="72" y="136"/>
                      </a:lnTo>
                      <a:lnTo>
                        <a:pt x="64" y="112"/>
                      </a:lnTo>
                      <a:lnTo>
                        <a:pt x="72" y="88"/>
                      </a:lnTo>
                      <a:lnTo>
                        <a:pt x="48" y="88"/>
                      </a:lnTo>
                      <a:lnTo>
                        <a:pt x="40" y="80"/>
                      </a:lnTo>
                      <a:lnTo>
                        <a:pt x="16" y="72"/>
                      </a:lnTo>
                      <a:lnTo>
                        <a:pt x="8" y="72"/>
                      </a:lnTo>
                      <a:lnTo>
                        <a:pt x="8" y="64"/>
                      </a:lnTo>
                      <a:lnTo>
                        <a:pt x="0" y="40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24"/>
                      </a:lnTo>
                      <a:lnTo>
                        <a:pt x="16" y="32"/>
                      </a:lnTo>
                      <a:lnTo>
                        <a:pt x="16" y="48"/>
                      </a:lnTo>
                      <a:lnTo>
                        <a:pt x="24" y="40"/>
                      </a:lnTo>
                      <a:lnTo>
                        <a:pt x="24" y="16"/>
                      </a:lnTo>
                      <a:lnTo>
                        <a:pt x="40" y="8"/>
                      </a:lnTo>
                      <a:lnTo>
                        <a:pt x="40" y="0"/>
                      </a:lnTo>
                      <a:lnTo>
                        <a:pt x="48" y="8"/>
                      </a:lnTo>
                      <a:lnTo>
                        <a:pt x="64" y="16"/>
                      </a:lnTo>
                      <a:lnTo>
                        <a:pt x="64" y="24"/>
                      </a:lnTo>
                      <a:lnTo>
                        <a:pt x="88" y="24"/>
                      </a:lnTo>
                      <a:lnTo>
                        <a:pt x="104" y="32"/>
                      </a:lnTo>
                      <a:lnTo>
                        <a:pt x="120" y="24"/>
                      </a:lnTo>
                      <a:lnTo>
                        <a:pt x="144" y="24"/>
                      </a:lnTo>
                      <a:lnTo>
                        <a:pt x="136" y="24"/>
                      </a:lnTo>
                      <a:lnTo>
                        <a:pt x="144" y="32"/>
                      </a:lnTo>
                      <a:lnTo>
                        <a:pt x="160" y="40"/>
                      </a:lnTo>
                      <a:lnTo>
                        <a:pt x="160" y="56"/>
                      </a:lnTo>
                      <a:lnTo>
                        <a:pt x="168" y="56"/>
                      </a:lnTo>
                      <a:lnTo>
                        <a:pt x="176" y="5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Freeform 144"/>
                <p:cNvSpPr>
                  <a:spLocks/>
                </p:cNvSpPr>
                <p:nvPr/>
              </p:nvSpPr>
              <p:spPr bwMode="auto">
                <a:xfrm>
                  <a:off x="3206751" y="4530726"/>
                  <a:ext cx="69850" cy="103188"/>
                </a:xfrm>
                <a:custGeom>
                  <a:avLst/>
                  <a:gdLst>
                    <a:gd name="T0" fmla="*/ 69850 w 32"/>
                    <a:gd name="T1" fmla="*/ 44223 h 56"/>
                    <a:gd name="T2" fmla="*/ 34925 w 32"/>
                    <a:gd name="T3" fmla="*/ 103188 h 56"/>
                    <a:gd name="T4" fmla="*/ 0 w 32"/>
                    <a:gd name="T5" fmla="*/ 103188 h 56"/>
                    <a:gd name="T6" fmla="*/ 0 w 32"/>
                    <a:gd name="T7" fmla="*/ 58965 h 56"/>
                    <a:gd name="T8" fmla="*/ 0 w 32"/>
                    <a:gd name="T9" fmla="*/ 29482 h 56"/>
                    <a:gd name="T10" fmla="*/ 0 w 32"/>
                    <a:gd name="T11" fmla="*/ 0 h 56"/>
                    <a:gd name="T12" fmla="*/ 69850 w 32"/>
                    <a:gd name="T13" fmla="*/ 44223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56"/>
                    <a:gd name="T23" fmla="*/ 32 w 32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56">
                      <a:moveTo>
                        <a:pt x="32" y="24"/>
                      </a:moveTo>
                      <a:lnTo>
                        <a:pt x="16" y="56"/>
                      </a:lnTo>
                      <a:lnTo>
                        <a:pt x="0" y="56"/>
                      </a:lnTo>
                      <a:lnTo>
                        <a:pt x="0" y="32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32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" name="Freeform 145"/>
                <p:cNvSpPr>
                  <a:spLocks/>
                </p:cNvSpPr>
                <p:nvPr/>
              </p:nvSpPr>
              <p:spPr bwMode="auto">
                <a:xfrm>
                  <a:off x="3103563" y="4530726"/>
                  <a:ext cx="103188" cy="103188"/>
                </a:xfrm>
                <a:custGeom>
                  <a:avLst/>
                  <a:gdLst>
                    <a:gd name="T0" fmla="*/ 103188 w 48"/>
                    <a:gd name="T1" fmla="*/ 0 h 56"/>
                    <a:gd name="T2" fmla="*/ 85990 w 48"/>
                    <a:gd name="T3" fmla="*/ 0 h 56"/>
                    <a:gd name="T4" fmla="*/ 17198 w 48"/>
                    <a:gd name="T5" fmla="*/ 0 h 56"/>
                    <a:gd name="T6" fmla="*/ 0 w 48"/>
                    <a:gd name="T7" fmla="*/ 44223 h 56"/>
                    <a:gd name="T8" fmla="*/ 34396 w 48"/>
                    <a:gd name="T9" fmla="*/ 103188 h 56"/>
                    <a:gd name="T10" fmla="*/ 51594 w 48"/>
                    <a:gd name="T11" fmla="*/ 103188 h 56"/>
                    <a:gd name="T12" fmla="*/ 51594 w 48"/>
                    <a:gd name="T13" fmla="*/ 88447 h 56"/>
                    <a:gd name="T14" fmla="*/ 103188 w 48"/>
                    <a:gd name="T15" fmla="*/ 103188 h 56"/>
                    <a:gd name="T16" fmla="*/ 103188 w 48"/>
                    <a:gd name="T17" fmla="*/ 58965 h 56"/>
                    <a:gd name="T18" fmla="*/ 103188 w 48"/>
                    <a:gd name="T19" fmla="*/ 29482 h 56"/>
                    <a:gd name="T20" fmla="*/ 103188 w 48"/>
                    <a:gd name="T21" fmla="*/ 0 h 5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8"/>
                    <a:gd name="T34" fmla="*/ 0 h 56"/>
                    <a:gd name="T35" fmla="*/ 48 w 48"/>
                    <a:gd name="T36" fmla="*/ 56 h 5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8" h="56">
                      <a:moveTo>
                        <a:pt x="48" y="0"/>
                      </a:moveTo>
                      <a:lnTo>
                        <a:pt x="40" y="0"/>
                      </a:lnTo>
                      <a:lnTo>
                        <a:pt x="8" y="0"/>
                      </a:lnTo>
                      <a:lnTo>
                        <a:pt x="0" y="24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24" y="48"/>
                      </a:lnTo>
                      <a:lnTo>
                        <a:pt x="48" y="56"/>
                      </a:lnTo>
                      <a:lnTo>
                        <a:pt x="48" y="32"/>
                      </a:lnTo>
                      <a:lnTo>
                        <a:pt x="48" y="16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" name="Freeform 146"/>
                <p:cNvSpPr>
                  <a:spLocks/>
                </p:cNvSpPr>
                <p:nvPr/>
              </p:nvSpPr>
              <p:spPr bwMode="auto">
                <a:xfrm>
                  <a:off x="2757488" y="5180013"/>
                  <a:ext cx="346075" cy="1003300"/>
                </a:xfrm>
                <a:custGeom>
                  <a:avLst/>
                  <a:gdLst>
                    <a:gd name="T0" fmla="*/ 34608 w 160"/>
                    <a:gd name="T1" fmla="*/ 0 h 544"/>
                    <a:gd name="T2" fmla="*/ 69215 w 160"/>
                    <a:gd name="T3" fmla="*/ 73772 h 544"/>
                    <a:gd name="T4" fmla="*/ 121126 w 160"/>
                    <a:gd name="T5" fmla="*/ 147544 h 544"/>
                    <a:gd name="T6" fmla="*/ 86519 w 160"/>
                    <a:gd name="T7" fmla="*/ 191807 h 544"/>
                    <a:gd name="T8" fmla="*/ 86519 w 160"/>
                    <a:gd name="T9" fmla="*/ 295088 h 544"/>
                    <a:gd name="T10" fmla="*/ 121126 w 160"/>
                    <a:gd name="T11" fmla="*/ 457387 h 544"/>
                    <a:gd name="T12" fmla="*/ 121126 w 160"/>
                    <a:gd name="T13" fmla="*/ 516404 h 544"/>
                    <a:gd name="T14" fmla="*/ 138430 w 160"/>
                    <a:gd name="T15" fmla="*/ 590176 h 544"/>
                    <a:gd name="T16" fmla="*/ 155734 w 160"/>
                    <a:gd name="T17" fmla="*/ 678703 h 544"/>
                    <a:gd name="T18" fmla="*/ 173038 w 160"/>
                    <a:gd name="T19" fmla="*/ 752475 h 544"/>
                    <a:gd name="T20" fmla="*/ 190341 w 160"/>
                    <a:gd name="T21" fmla="*/ 752475 h 544"/>
                    <a:gd name="T22" fmla="*/ 207645 w 160"/>
                    <a:gd name="T23" fmla="*/ 900019 h 544"/>
                    <a:gd name="T24" fmla="*/ 242252 w 160"/>
                    <a:gd name="T25" fmla="*/ 914773 h 544"/>
                    <a:gd name="T26" fmla="*/ 346075 w 160"/>
                    <a:gd name="T27" fmla="*/ 959037 h 544"/>
                    <a:gd name="T28" fmla="*/ 328771 w 160"/>
                    <a:gd name="T29" fmla="*/ 973791 h 544"/>
                    <a:gd name="T30" fmla="*/ 294164 w 160"/>
                    <a:gd name="T31" fmla="*/ 988546 h 544"/>
                    <a:gd name="T32" fmla="*/ 311468 w 160"/>
                    <a:gd name="T33" fmla="*/ 973791 h 544"/>
                    <a:gd name="T34" fmla="*/ 224949 w 160"/>
                    <a:gd name="T35" fmla="*/ 959037 h 544"/>
                    <a:gd name="T36" fmla="*/ 207645 w 160"/>
                    <a:gd name="T37" fmla="*/ 959037 h 544"/>
                    <a:gd name="T38" fmla="*/ 224949 w 160"/>
                    <a:gd name="T39" fmla="*/ 944282 h 544"/>
                    <a:gd name="T40" fmla="*/ 207645 w 160"/>
                    <a:gd name="T41" fmla="*/ 944282 h 544"/>
                    <a:gd name="T42" fmla="*/ 190341 w 160"/>
                    <a:gd name="T43" fmla="*/ 914773 h 544"/>
                    <a:gd name="T44" fmla="*/ 173038 w 160"/>
                    <a:gd name="T45" fmla="*/ 914773 h 544"/>
                    <a:gd name="T46" fmla="*/ 155734 w 160"/>
                    <a:gd name="T47" fmla="*/ 900019 h 544"/>
                    <a:gd name="T48" fmla="*/ 138430 w 160"/>
                    <a:gd name="T49" fmla="*/ 841001 h 544"/>
                    <a:gd name="T50" fmla="*/ 155734 w 160"/>
                    <a:gd name="T51" fmla="*/ 811493 h 544"/>
                    <a:gd name="T52" fmla="*/ 103822 w 160"/>
                    <a:gd name="T53" fmla="*/ 811493 h 544"/>
                    <a:gd name="T54" fmla="*/ 121126 w 160"/>
                    <a:gd name="T55" fmla="*/ 781984 h 544"/>
                    <a:gd name="T56" fmla="*/ 121126 w 160"/>
                    <a:gd name="T57" fmla="*/ 737720 h 544"/>
                    <a:gd name="T58" fmla="*/ 138430 w 160"/>
                    <a:gd name="T59" fmla="*/ 767229 h 544"/>
                    <a:gd name="T60" fmla="*/ 138430 w 160"/>
                    <a:gd name="T61" fmla="*/ 737720 h 544"/>
                    <a:gd name="T62" fmla="*/ 103822 w 160"/>
                    <a:gd name="T63" fmla="*/ 663948 h 544"/>
                    <a:gd name="T64" fmla="*/ 86519 w 160"/>
                    <a:gd name="T65" fmla="*/ 649194 h 544"/>
                    <a:gd name="T66" fmla="*/ 51911 w 160"/>
                    <a:gd name="T67" fmla="*/ 560668 h 544"/>
                    <a:gd name="T68" fmla="*/ 69215 w 160"/>
                    <a:gd name="T69" fmla="*/ 545913 h 544"/>
                    <a:gd name="T70" fmla="*/ 69215 w 160"/>
                    <a:gd name="T71" fmla="*/ 413123 h 544"/>
                    <a:gd name="T72" fmla="*/ 51911 w 160"/>
                    <a:gd name="T73" fmla="*/ 354106 h 544"/>
                    <a:gd name="T74" fmla="*/ 51911 w 160"/>
                    <a:gd name="T75" fmla="*/ 250825 h 544"/>
                    <a:gd name="T76" fmla="*/ 34608 w 160"/>
                    <a:gd name="T77" fmla="*/ 118035 h 54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0"/>
                    <a:gd name="T118" fmla="*/ 0 h 544"/>
                    <a:gd name="T119" fmla="*/ 160 w 160"/>
                    <a:gd name="T120" fmla="*/ 544 h 54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0" h="544">
                      <a:moveTo>
                        <a:pt x="0" y="8"/>
                      </a:moveTo>
                      <a:lnTo>
                        <a:pt x="16" y="0"/>
                      </a:lnTo>
                      <a:lnTo>
                        <a:pt x="32" y="24"/>
                      </a:lnTo>
                      <a:lnTo>
                        <a:pt x="32" y="40"/>
                      </a:lnTo>
                      <a:lnTo>
                        <a:pt x="48" y="80"/>
                      </a:lnTo>
                      <a:lnTo>
                        <a:pt x="56" y="80"/>
                      </a:lnTo>
                      <a:lnTo>
                        <a:pt x="56" y="96"/>
                      </a:lnTo>
                      <a:lnTo>
                        <a:pt x="40" y="104"/>
                      </a:lnTo>
                      <a:lnTo>
                        <a:pt x="48" y="136"/>
                      </a:lnTo>
                      <a:lnTo>
                        <a:pt x="40" y="160"/>
                      </a:lnTo>
                      <a:lnTo>
                        <a:pt x="40" y="208"/>
                      </a:lnTo>
                      <a:lnTo>
                        <a:pt x="56" y="248"/>
                      </a:lnTo>
                      <a:lnTo>
                        <a:pt x="48" y="272"/>
                      </a:lnTo>
                      <a:lnTo>
                        <a:pt x="56" y="280"/>
                      </a:lnTo>
                      <a:lnTo>
                        <a:pt x="48" y="296"/>
                      </a:lnTo>
                      <a:lnTo>
                        <a:pt x="64" y="320"/>
                      </a:lnTo>
                      <a:lnTo>
                        <a:pt x="64" y="360"/>
                      </a:lnTo>
                      <a:lnTo>
                        <a:pt x="72" y="368"/>
                      </a:lnTo>
                      <a:lnTo>
                        <a:pt x="72" y="384"/>
                      </a:lnTo>
                      <a:lnTo>
                        <a:pt x="80" y="408"/>
                      </a:lnTo>
                      <a:lnTo>
                        <a:pt x="88" y="416"/>
                      </a:lnTo>
                      <a:lnTo>
                        <a:pt x="88" y="408"/>
                      </a:lnTo>
                      <a:lnTo>
                        <a:pt x="96" y="440"/>
                      </a:lnTo>
                      <a:lnTo>
                        <a:pt x="96" y="488"/>
                      </a:lnTo>
                      <a:lnTo>
                        <a:pt x="104" y="496"/>
                      </a:lnTo>
                      <a:lnTo>
                        <a:pt x="112" y="496"/>
                      </a:lnTo>
                      <a:lnTo>
                        <a:pt x="128" y="520"/>
                      </a:lnTo>
                      <a:lnTo>
                        <a:pt x="160" y="520"/>
                      </a:lnTo>
                      <a:lnTo>
                        <a:pt x="160" y="528"/>
                      </a:lnTo>
                      <a:lnTo>
                        <a:pt x="152" y="528"/>
                      </a:lnTo>
                      <a:lnTo>
                        <a:pt x="152" y="544"/>
                      </a:lnTo>
                      <a:lnTo>
                        <a:pt x="136" y="536"/>
                      </a:lnTo>
                      <a:lnTo>
                        <a:pt x="144" y="536"/>
                      </a:lnTo>
                      <a:lnTo>
                        <a:pt x="144" y="528"/>
                      </a:lnTo>
                      <a:lnTo>
                        <a:pt x="136" y="536"/>
                      </a:lnTo>
                      <a:lnTo>
                        <a:pt x="104" y="520"/>
                      </a:lnTo>
                      <a:lnTo>
                        <a:pt x="104" y="528"/>
                      </a:lnTo>
                      <a:lnTo>
                        <a:pt x="96" y="520"/>
                      </a:lnTo>
                      <a:lnTo>
                        <a:pt x="96" y="512"/>
                      </a:lnTo>
                      <a:lnTo>
                        <a:pt x="104" y="512"/>
                      </a:lnTo>
                      <a:lnTo>
                        <a:pt x="96" y="504"/>
                      </a:lnTo>
                      <a:lnTo>
                        <a:pt x="96" y="512"/>
                      </a:lnTo>
                      <a:lnTo>
                        <a:pt x="88" y="512"/>
                      </a:lnTo>
                      <a:lnTo>
                        <a:pt x="88" y="496"/>
                      </a:lnTo>
                      <a:lnTo>
                        <a:pt x="88" y="488"/>
                      </a:lnTo>
                      <a:lnTo>
                        <a:pt x="80" y="496"/>
                      </a:lnTo>
                      <a:lnTo>
                        <a:pt x="80" y="488"/>
                      </a:lnTo>
                      <a:lnTo>
                        <a:pt x="72" y="488"/>
                      </a:lnTo>
                      <a:lnTo>
                        <a:pt x="64" y="464"/>
                      </a:lnTo>
                      <a:lnTo>
                        <a:pt x="64" y="456"/>
                      </a:lnTo>
                      <a:lnTo>
                        <a:pt x="72" y="464"/>
                      </a:lnTo>
                      <a:lnTo>
                        <a:pt x="72" y="440"/>
                      </a:lnTo>
                      <a:lnTo>
                        <a:pt x="56" y="440"/>
                      </a:lnTo>
                      <a:lnTo>
                        <a:pt x="48" y="440"/>
                      </a:lnTo>
                      <a:lnTo>
                        <a:pt x="56" y="432"/>
                      </a:lnTo>
                      <a:lnTo>
                        <a:pt x="56" y="424"/>
                      </a:lnTo>
                      <a:lnTo>
                        <a:pt x="48" y="400"/>
                      </a:lnTo>
                      <a:lnTo>
                        <a:pt x="56" y="400"/>
                      </a:lnTo>
                      <a:lnTo>
                        <a:pt x="64" y="400"/>
                      </a:lnTo>
                      <a:lnTo>
                        <a:pt x="64" y="416"/>
                      </a:lnTo>
                      <a:lnTo>
                        <a:pt x="64" y="424"/>
                      </a:lnTo>
                      <a:lnTo>
                        <a:pt x="64" y="400"/>
                      </a:lnTo>
                      <a:lnTo>
                        <a:pt x="56" y="368"/>
                      </a:lnTo>
                      <a:lnTo>
                        <a:pt x="48" y="360"/>
                      </a:lnTo>
                      <a:lnTo>
                        <a:pt x="48" y="368"/>
                      </a:lnTo>
                      <a:lnTo>
                        <a:pt x="40" y="352"/>
                      </a:lnTo>
                      <a:lnTo>
                        <a:pt x="40" y="336"/>
                      </a:lnTo>
                      <a:lnTo>
                        <a:pt x="24" y="304"/>
                      </a:lnTo>
                      <a:lnTo>
                        <a:pt x="24" y="296"/>
                      </a:lnTo>
                      <a:lnTo>
                        <a:pt x="32" y="296"/>
                      </a:lnTo>
                      <a:lnTo>
                        <a:pt x="32" y="248"/>
                      </a:lnTo>
                      <a:lnTo>
                        <a:pt x="32" y="224"/>
                      </a:lnTo>
                      <a:lnTo>
                        <a:pt x="16" y="200"/>
                      </a:lnTo>
                      <a:lnTo>
                        <a:pt x="24" y="192"/>
                      </a:lnTo>
                      <a:lnTo>
                        <a:pt x="16" y="176"/>
                      </a:lnTo>
                      <a:lnTo>
                        <a:pt x="24" y="136"/>
                      </a:lnTo>
                      <a:lnTo>
                        <a:pt x="16" y="80"/>
                      </a:lnTo>
                      <a:lnTo>
                        <a:pt x="16" y="6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" name="Freeform 147"/>
                <p:cNvSpPr>
                  <a:spLocks/>
                </p:cNvSpPr>
                <p:nvPr/>
              </p:nvSpPr>
              <p:spPr bwMode="auto">
                <a:xfrm>
                  <a:off x="5056188" y="3365501"/>
                  <a:ext cx="3175" cy="14288"/>
                </a:xfrm>
                <a:custGeom>
                  <a:avLst/>
                  <a:gdLst>
                    <a:gd name="T0" fmla="*/ 0 w 2"/>
                    <a:gd name="T1" fmla="*/ 0 h 8"/>
                    <a:gd name="T2" fmla="*/ 0 w 2"/>
                    <a:gd name="T3" fmla="*/ 14288 h 8"/>
                    <a:gd name="T4" fmla="*/ 0 w 2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8"/>
                    <a:gd name="T11" fmla="*/ 2 w 2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" name="Freeform 148"/>
                <p:cNvSpPr>
                  <a:spLocks/>
                </p:cNvSpPr>
                <p:nvPr/>
              </p:nvSpPr>
              <p:spPr bwMode="auto">
                <a:xfrm>
                  <a:off x="5056188" y="3365501"/>
                  <a:ext cx="3175" cy="14288"/>
                </a:xfrm>
                <a:custGeom>
                  <a:avLst/>
                  <a:gdLst>
                    <a:gd name="T0" fmla="*/ 0 w 2"/>
                    <a:gd name="T1" fmla="*/ 0 h 8"/>
                    <a:gd name="T2" fmla="*/ 0 w 2"/>
                    <a:gd name="T3" fmla="*/ 14288 h 8"/>
                    <a:gd name="T4" fmla="*/ 0 w 2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8"/>
                    <a:gd name="T11" fmla="*/ 2 w 2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85" name="Group 149"/>
                <p:cNvGrpSpPr>
                  <a:grpSpLocks/>
                </p:cNvGrpSpPr>
                <p:nvPr/>
              </p:nvGrpSpPr>
              <p:grpSpPr bwMode="auto">
                <a:xfrm>
                  <a:off x="5299074" y="2627311"/>
                  <a:ext cx="3682998" cy="1077912"/>
                  <a:chOff x="3380" y="1512"/>
                  <a:chExt cx="1704" cy="584"/>
                </a:xfrm>
                <a:grpFill/>
              </p:grpSpPr>
              <p:sp>
                <p:nvSpPr>
                  <p:cNvPr id="375" name="Freeform 150"/>
                  <p:cNvSpPr>
                    <a:spLocks/>
                  </p:cNvSpPr>
                  <p:nvPr/>
                </p:nvSpPr>
                <p:spPr bwMode="auto">
                  <a:xfrm>
                    <a:off x="3412" y="1840"/>
                    <a:ext cx="208" cy="120"/>
                  </a:xfrm>
                  <a:custGeom>
                    <a:avLst/>
                    <a:gdLst>
                      <a:gd name="T0" fmla="*/ 80 w 208"/>
                      <a:gd name="T1" fmla="*/ 104 h 120"/>
                      <a:gd name="T2" fmla="*/ 96 w 208"/>
                      <a:gd name="T3" fmla="*/ 104 h 120"/>
                      <a:gd name="T4" fmla="*/ 96 w 208"/>
                      <a:gd name="T5" fmla="*/ 96 h 120"/>
                      <a:gd name="T6" fmla="*/ 104 w 208"/>
                      <a:gd name="T7" fmla="*/ 88 h 120"/>
                      <a:gd name="T8" fmla="*/ 120 w 208"/>
                      <a:gd name="T9" fmla="*/ 88 h 120"/>
                      <a:gd name="T10" fmla="*/ 144 w 208"/>
                      <a:gd name="T11" fmla="*/ 96 h 120"/>
                      <a:gd name="T12" fmla="*/ 128 w 208"/>
                      <a:gd name="T13" fmla="*/ 104 h 120"/>
                      <a:gd name="T14" fmla="*/ 144 w 208"/>
                      <a:gd name="T15" fmla="*/ 112 h 120"/>
                      <a:gd name="T16" fmla="*/ 144 w 208"/>
                      <a:gd name="T17" fmla="*/ 120 h 120"/>
                      <a:gd name="T18" fmla="*/ 168 w 208"/>
                      <a:gd name="T19" fmla="*/ 112 h 120"/>
                      <a:gd name="T20" fmla="*/ 176 w 208"/>
                      <a:gd name="T21" fmla="*/ 112 h 120"/>
                      <a:gd name="T22" fmla="*/ 176 w 208"/>
                      <a:gd name="T23" fmla="*/ 104 h 120"/>
                      <a:gd name="T24" fmla="*/ 168 w 208"/>
                      <a:gd name="T25" fmla="*/ 104 h 120"/>
                      <a:gd name="T26" fmla="*/ 152 w 208"/>
                      <a:gd name="T27" fmla="*/ 96 h 120"/>
                      <a:gd name="T28" fmla="*/ 184 w 208"/>
                      <a:gd name="T29" fmla="*/ 80 h 120"/>
                      <a:gd name="T30" fmla="*/ 192 w 208"/>
                      <a:gd name="T31" fmla="*/ 80 h 120"/>
                      <a:gd name="T32" fmla="*/ 192 w 208"/>
                      <a:gd name="T33" fmla="*/ 72 h 120"/>
                      <a:gd name="T34" fmla="*/ 200 w 208"/>
                      <a:gd name="T35" fmla="*/ 64 h 120"/>
                      <a:gd name="T36" fmla="*/ 208 w 208"/>
                      <a:gd name="T37" fmla="*/ 72 h 120"/>
                      <a:gd name="T38" fmla="*/ 208 w 208"/>
                      <a:gd name="T39" fmla="*/ 56 h 120"/>
                      <a:gd name="T40" fmla="*/ 208 w 208"/>
                      <a:gd name="T41" fmla="*/ 48 h 120"/>
                      <a:gd name="T42" fmla="*/ 208 w 208"/>
                      <a:gd name="T43" fmla="*/ 40 h 120"/>
                      <a:gd name="T44" fmla="*/ 184 w 208"/>
                      <a:gd name="T45" fmla="*/ 40 h 120"/>
                      <a:gd name="T46" fmla="*/ 176 w 208"/>
                      <a:gd name="T47" fmla="*/ 32 h 120"/>
                      <a:gd name="T48" fmla="*/ 152 w 208"/>
                      <a:gd name="T49" fmla="*/ 32 h 120"/>
                      <a:gd name="T50" fmla="*/ 144 w 208"/>
                      <a:gd name="T51" fmla="*/ 16 h 120"/>
                      <a:gd name="T52" fmla="*/ 136 w 208"/>
                      <a:gd name="T53" fmla="*/ 16 h 120"/>
                      <a:gd name="T54" fmla="*/ 136 w 208"/>
                      <a:gd name="T55" fmla="*/ 8 h 120"/>
                      <a:gd name="T56" fmla="*/ 128 w 208"/>
                      <a:gd name="T57" fmla="*/ 0 h 120"/>
                      <a:gd name="T58" fmla="*/ 104 w 208"/>
                      <a:gd name="T59" fmla="*/ 8 h 120"/>
                      <a:gd name="T60" fmla="*/ 96 w 208"/>
                      <a:gd name="T61" fmla="*/ 8 h 120"/>
                      <a:gd name="T62" fmla="*/ 96 w 208"/>
                      <a:gd name="T63" fmla="*/ 16 h 120"/>
                      <a:gd name="T64" fmla="*/ 80 w 208"/>
                      <a:gd name="T65" fmla="*/ 16 h 120"/>
                      <a:gd name="T66" fmla="*/ 64 w 208"/>
                      <a:gd name="T67" fmla="*/ 16 h 120"/>
                      <a:gd name="T68" fmla="*/ 40 w 208"/>
                      <a:gd name="T69" fmla="*/ 8 h 120"/>
                      <a:gd name="T70" fmla="*/ 16 w 208"/>
                      <a:gd name="T71" fmla="*/ 16 h 120"/>
                      <a:gd name="T72" fmla="*/ 24 w 208"/>
                      <a:gd name="T73" fmla="*/ 32 h 120"/>
                      <a:gd name="T74" fmla="*/ 0 w 208"/>
                      <a:gd name="T75" fmla="*/ 48 h 120"/>
                      <a:gd name="T76" fmla="*/ 0 w 208"/>
                      <a:gd name="T77" fmla="*/ 56 h 120"/>
                      <a:gd name="T78" fmla="*/ 0 w 208"/>
                      <a:gd name="T79" fmla="*/ 64 h 120"/>
                      <a:gd name="T80" fmla="*/ 8 w 208"/>
                      <a:gd name="T81" fmla="*/ 64 h 120"/>
                      <a:gd name="T82" fmla="*/ 32 w 208"/>
                      <a:gd name="T83" fmla="*/ 72 h 120"/>
                      <a:gd name="T84" fmla="*/ 56 w 208"/>
                      <a:gd name="T85" fmla="*/ 64 h 120"/>
                      <a:gd name="T86" fmla="*/ 64 w 208"/>
                      <a:gd name="T87" fmla="*/ 56 h 120"/>
                      <a:gd name="T88" fmla="*/ 80 w 208"/>
                      <a:gd name="T89" fmla="*/ 64 h 120"/>
                      <a:gd name="T90" fmla="*/ 88 w 208"/>
                      <a:gd name="T91" fmla="*/ 72 h 120"/>
                      <a:gd name="T92" fmla="*/ 96 w 208"/>
                      <a:gd name="T93" fmla="*/ 80 h 120"/>
                      <a:gd name="T94" fmla="*/ 96 w 208"/>
                      <a:gd name="T95" fmla="*/ 88 h 120"/>
                      <a:gd name="T96" fmla="*/ 88 w 208"/>
                      <a:gd name="T97" fmla="*/ 88 h 120"/>
                      <a:gd name="T98" fmla="*/ 80 w 208"/>
                      <a:gd name="T99" fmla="*/ 104 h 120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08"/>
                      <a:gd name="T151" fmla="*/ 0 h 120"/>
                      <a:gd name="T152" fmla="*/ 208 w 208"/>
                      <a:gd name="T153" fmla="*/ 120 h 120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08" h="120">
                        <a:moveTo>
                          <a:pt x="80" y="104"/>
                        </a:moveTo>
                        <a:lnTo>
                          <a:pt x="96" y="104"/>
                        </a:lnTo>
                        <a:lnTo>
                          <a:pt x="96" y="96"/>
                        </a:lnTo>
                        <a:lnTo>
                          <a:pt x="104" y="88"/>
                        </a:lnTo>
                        <a:lnTo>
                          <a:pt x="120" y="88"/>
                        </a:lnTo>
                        <a:lnTo>
                          <a:pt x="144" y="96"/>
                        </a:lnTo>
                        <a:lnTo>
                          <a:pt x="128" y="104"/>
                        </a:lnTo>
                        <a:lnTo>
                          <a:pt x="144" y="112"/>
                        </a:lnTo>
                        <a:lnTo>
                          <a:pt x="144" y="120"/>
                        </a:lnTo>
                        <a:lnTo>
                          <a:pt x="168" y="112"/>
                        </a:lnTo>
                        <a:lnTo>
                          <a:pt x="176" y="112"/>
                        </a:lnTo>
                        <a:lnTo>
                          <a:pt x="176" y="104"/>
                        </a:lnTo>
                        <a:lnTo>
                          <a:pt x="168" y="104"/>
                        </a:lnTo>
                        <a:lnTo>
                          <a:pt x="152" y="96"/>
                        </a:lnTo>
                        <a:lnTo>
                          <a:pt x="184" y="80"/>
                        </a:lnTo>
                        <a:lnTo>
                          <a:pt x="192" y="80"/>
                        </a:lnTo>
                        <a:lnTo>
                          <a:pt x="192" y="72"/>
                        </a:lnTo>
                        <a:lnTo>
                          <a:pt x="200" y="64"/>
                        </a:lnTo>
                        <a:lnTo>
                          <a:pt x="208" y="72"/>
                        </a:lnTo>
                        <a:lnTo>
                          <a:pt x="208" y="56"/>
                        </a:lnTo>
                        <a:lnTo>
                          <a:pt x="208" y="48"/>
                        </a:lnTo>
                        <a:lnTo>
                          <a:pt x="208" y="40"/>
                        </a:lnTo>
                        <a:lnTo>
                          <a:pt x="184" y="40"/>
                        </a:lnTo>
                        <a:lnTo>
                          <a:pt x="176" y="32"/>
                        </a:lnTo>
                        <a:lnTo>
                          <a:pt x="152" y="32"/>
                        </a:lnTo>
                        <a:lnTo>
                          <a:pt x="144" y="16"/>
                        </a:lnTo>
                        <a:lnTo>
                          <a:pt x="136" y="16"/>
                        </a:lnTo>
                        <a:lnTo>
                          <a:pt x="136" y="8"/>
                        </a:lnTo>
                        <a:lnTo>
                          <a:pt x="128" y="0"/>
                        </a:lnTo>
                        <a:lnTo>
                          <a:pt x="104" y="8"/>
                        </a:lnTo>
                        <a:lnTo>
                          <a:pt x="96" y="8"/>
                        </a:lnTo>
                        <a:lnTo>
                          <a:pt x="96" y="16"/>
                        </a:lnTo>
                        <a:lnTo>
                          <a:pt x="80" y="16"/>
                        </a:lnTo>
                        <a:lnTo>
                          <a:pt x="64" y="16"/>
                        </a:lnTo>
                        <a:lnTo>
                          <a:pt x="40" y="8"/>
                        </a:lnTo>
                        <a:lnTo>
                          <a:pt x="16" y="16"/>
                        </a:lnTo>
                        <a:lnTo>
                          <a:pt x="24" y="32"/>
                        </a:lnTo>
                        <a:lnTo>
                          <a:pt x="0" y="48"/>
                        </a:lnTo>
                        <a:lnTo>
                          <a:pt x="0" y="56"/>
                        </a:lnTo>
                        <a:lnTo>
                          <a:pt x="0" y="64"/>
                        </a:lnTo>
                        <a:lnTo>
                          <a:pt x="8" y="64"/>
                        </a:lnTo>
                        <a:lnTo>
                          <a:pt x="32" y="72"/>
                        </a:lnTo>
                        <a:lnTo>
                          <a:pt x="56" y="64"/>
                        </a:lnTo>
                        <a:lnTo>
                          <a:pt x="64" y="56"/>
                        </a:lnTo>
                        <a:lnTo>
                          <a:pt x="80" y="64"/>
                        </a:lnTo>
                        <a:lnTo>
                          <a:pt x="88" y="72"/>
                        </a:lnTo>
                        <a:lnTo>
                          <a:pt x="96" y="80"/>
                        </a:lnTo>
                        <a:lnTo>
                          <a:pt x="96" y="88"/>
                        </a:lnTo>
                        <a:lnTo>
                          <a:pt x="88" y="88"/>
                        </a:lnTo>
                        <a:lnTo>
                          <a:pt x="80" y="10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6" name="Freeform 151"/>
                  <p:cNvSpPr>
                    <a:spLocks/>
                  </p:cNvSpPr>
                  <p:nvPr/>
                </p:nvSpPr>
                <p:spPr bwMode="auto">
                  <a:xfrm>
                    <a:off x="3700" y="1800"/>
                    <a:ext cx="472" cy="208"/>
                  </a:xfrm>
                  <a:custGeom>
                    <a:avLst/>
                    <a:gdLst>
                      <a:gd name="T0" fmla="*/ 472 w 472"/>
                      <a:gd name="T1" fmla="*/ 88 h 208"/>
                      <a:gd name="T2" fmla="*/ 456 w 472"/>
                      <a:gd name="T3" fmla="*/ 88 h 208"/>
                      <a:gd name="T4" fmla="*/ 416 w 472"/>
                      <a:gd name="T5" fmla="*/ 64 h 208"/>
                      <a:gd name="T6" fmla="*/ 384 w 472"/>
                      <a:gd name="T7" fmla="*/ 56 h 208"/>
                      <a:gd name="T8" fmla="*/ 344 w 472"/>
                      <a:gd name="T9" fmla="*/ 32 h 208"/>
                      <a:gd name="T10" fmla="*/ 312 w 472"/>
                      <a:gd name="T11" fmla="*/ 16 h 208"/>
                      <a:gd name="T12" fmla="*/ 288 w 472"/>
                      <a:gd name="T13" fmla="*/ 24 h 208"/>
                      <a:gd name="T14" fmla="*/ 272 w 472"/>
                      <a:gd name="T15" fmla="*/ 16 h 208"/>
                      <a:gd name="T16" fmla="*/ 256 w 472"/>
                      <a:gd name="T17" fmla="*/ 8 h 208"/>
                      <a:gd name="T18" fmla="*/ 224 w 472"/>
                      <a:gd name="T19" fmla="*/ 0 h 208"/>
                      <a:gd name="T20" fmla="*/ 200 w 472"/>
                      <a:gd name="T21" fmla="*/ 8 h 208"/>
                      <a:gd name="T22" fmla="*/ 144 w 472"/>
                      <a:gd name="T23" fmla="*/ 16 h 208"/>
                      <a:gd name="T24" fmla="*/ 152 w 472"/>
                      <a:gd name="T25" fmla="*/ 24 h 208"/>
                      <a:gd name="T26" fmla="*/ 144 w 472"/>
                      <a:gd name="T27" fmla="*/ 40 h 208"/>
                      <a:gd name="T28" fmla="*/ 144 w 472"/>
                      <a:gd name="T29" fmla="*/ 48 h 208"/>
                      <a:gd name="T30" fmla="*/ 160 w 472"/>
                      <a:gd name="T31" fmla="*/ 64 h 208"/>
                      <a:gd name="T32" fmla="*/ 128 w 472"/>
                      <a:gd name="T33" fmla="*/ 64 h 208"/>
                      <a:gd name="T34" fmla="*/ 96 w 472"/>
                      <a:gd name="T35" fmla="*/ 64 h 208"/>
                      <a:gd name="T36" fmla="*/ 88 w 472"/>
                      <a:gd name="T37" fmla="*/ 72 h 208"/>
                      <a:gd name="T38" fmla="*/ 56 w 472"/>
                      <a:gd name="T39" fmla="*/ 48 h 208"/>
                      <a:gd name="T40" fmla="*/ 40 w 472"/>
                      <a:gd name="T41" fmla="*/ 56 h 208"/>
                      <a:gd name="T42" fmla="*/ 16 w 472"/>
                      <a:gd name="T43" fmla="*/ 64 h 208"/>
                      <a:gd name="T44" fmla="*/ 16 w 472"/>
                      <a:gd name="T45" fmla="*/ 80 h 208"/>
                      <a:gd name="T46" fmla="*/ 0 w 472"/>
                      <a:gd name="T47" fmla="*/ 96 h 208"/>
                      <a:gd name="T48" fmla="*/ 8 w 472"/>
                      <a:gd name="T49" fmla="*/ 112 h 208"/>
                      <a:gd name="T50" fmla="*/ 32 w 472"/>
                      <a:gd name="T51" fmla="*/ 128 h 208"/>
                      <a:gd name="T52" fmla="*/ 32 w 472"/>
                      <a:gd name="T53" fmla="*/ 128 h 208"/>
                      <a:gd name="T54" fmla="*/ 72 w 472"/>
                      <a:gd name="T55" fmla="*/ 120 h 208"/>
                      <a:gd name="T56" fmla="*/ 104 w 472"/>
                      <a:gd name="T57" fmla="*/ 144 h 208"/>
                      <a:gd name="T58" fmla="*/ 64 w 472"/>
                      <a:gd name="T59" fmla="*/ 152 h 208"/>
                      <a:gd name="T60" fmla="*/ 56 w 472"/>
                      <a:gd name="T61" fmla="*/ 160 h 208"/>
                      <a:gd name="T62" fmla="*/ 80 w 472"/>
                      <a:gd name="T63" fmla="*/ 184 h 208"/>
                      <a:gd name="T64" fmla="*/ 88 w 472"/>
                      <a:gd name="T65" fmla="*/ 192 h 208"/>
                      <a:gd name="T66" fmla="*/ 96 w 472"/>
                      <a:gd name="T67" fmla="*/ 192 h 208"/>
                      <a:gd name="T68" fmla="*/ 128 w 472"/>
                      <a:gd name="T69" fmla="*/ 208 h 208"/>
                      <a:gd name="T70" fmla="*/ 120 w 472"/>
                      <a:gd name="T71" fmla="*/ 152 h 208"/>
                      <a:gd name="T72" fmla="*/ 200 w 472"/>
                      <a:gd name="T73" fmla="*/ 176 h 208"/>
                      <a:gd name="T74" fmla="*/ 248 w 472"/>
                      <a:gd name="T75" fmla="*/ 184 h 208"/>
                      <a:gd name="T76" fmla="*/ 264 w 472"/>
                      <a:gd name="T77" fmla="*/ 200 h 208"/>
                      <a:gd name="T78" fmla="*/ 288 w 472"/>
                      <a:gd name="T79" fmla="*/ 208 h 208"/>
                      <a:gd name="T80" fmla="*/ 312 w 472"/>
                      <a:gd name="T81" fmla="*/ 184 h 208"/>
                      <a:gd name="T82" fmla="*/ 344 w 472"/>
                      <a:gd name="T83" fmla="*/ 184 h 208"/>
                      <a:gd name="T84" fmla="*/ 360 w 472"/>
                      <a:gd name="T85" fmla="*/ 184 h 208"/>
                      <a:gd name="T86" fmla="*/ 424 w 472"/>
                      <a:gd name="T87" fmla="*/ 192 h 208"/>
                      <a:gd name="T88" fmla="*/ 416 w 472"/>
                      <a:gd name="T89" fmla="*/ 152 h 208"/>
                      <a:gd name="T90" fmla="*/ 432 w 472"/>
                      <a:gd name="T91" fmla="*/ 120 h 208"/>
                      <a:gd name="T92" fmla="*/ 464 w 472"/>
                      <a:gd name="T93" fmla="*/ 120 h 208"/>
                      <a:gd name="T94" fmla="*/ 472 w 472"/>
                      <a:gd name="T95" fmla="*/ 96 h 20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472"/>
                      <a:gd name="T145" fmla="*/ 0 h 208"/>
                      <a:gd name="T146" fmla="*/ 472 w 472"/>
                      <a:gd name="T147" fmla="*/ 208 h 20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472" h="208">
                        <a:moveTo>
                          <a:pt x="472" y="96"/>
                        </a:moveTo>
                        <a:lnTo>
                          <a:pt x="472" y="88"/>
                        </a:lnTo>
                        <a:lnTo>
                          <a:pt x="464" y="80"/>
                        </a:lnTo>
                        <a:lnTo>
                          <a:pt x="456" y="88"/>
                        </a:lnTo>
                        <a:lnTo>
                          <a:pt x="448" y="80"/>
                        </a:lnTo>
                        <a:lnTo>
                          <a:pt x="416" y="64"/>
                        </a:lnTo>
                        <a:lnTo>
                          <a:pt x="392" y="64"/>
                        </a:lnTo>
                        <a:lnTo>
                          <a:pt x="384" y="56"/>
                        </a:lnTo>
                        <a:lnTo>
                          <a:pt x="376" y="64"/>
                        </a:lnTo>
                        <a:lnTo>
                          <a:pt x="344" y="32"/>
                        </a:lnTo>
                        <a:lnTo>
                          <a:pt x="320" y="16"/>
                        </a:lnTo>
                        <a:lnTo>
                          <a:pt x="312" y="16"/>
                        </a:lnTo>
                        <a:lnTo>
                          <a:pt x="296" y="24"/>
                        </a:lnTo>
                        <a:lnTo>
                          <a:pt x="288" y="24"/>
                        </a:lnTo>
                        <a:lnTo>
                          <a:pt x="288" y="16"/>
                        </a:lnTo>
                        <a:lnTo>
                          <a:pt x="272" y="16"/>
                        </a:lnTo>
                        <a:lnTo>
                          <a:pt x="256" y="16"/>
                        </a:lnTo>
                        <a:lnTo>
                          <a:pt x="256" y="8"/>
                        </a:lnTo>
                        <a:lnTo>
                          <a:pt x="248" y="0"/>
                        </a:lnTo>
                        <a:lnTo>
                          <a:pt x="224" y="0"/>
                        </a:lnTo>
                        <a:lnTo>
                          <a:pt x="224" y="8"/>
                        </a:lnTo>
                        <a:lnTo>
                          <a:pt x="200" y="8"/>
                        </a:lnTo>
                        <a:lnTo>
                          <a:pt x="160" y="16"/>
                        </a:lnTo>
                        <a:lnTo>
                          <a:pt x="144" y="16"/>
                        </a:lnTo>
                        <a:lnTo>
                          <a:pt x="144" y="24"/>
                        </a:lnTo>
                        <a:lnTo>
                          <a:pt x="152" y="24"/>
                        </a:lnTo>
                        <a:lnTo>
                          <a:pt x="152" y="32"/>
                        </a:lnTo>
                        <a:lnTo>
                          <a:pt x="144" y="40"/>
                        </a:lnTo>
                        <a:lnTo>
                          <a:pt x="152" y="40"/>
                        </a:lnTo>
                        <a:lnTo>
                          <a:pt x="144" y="48"/>
                        </a:lnTo>
                        <a:lnTo>
                          <a:pt x="168" y="56"/>
                        </a:lnTo>
                        <a:lnTo>
                          <a:pt x="160" y="64"/>
                        </a:lnTo>
                        <a:lnTo>
                          <a:pt x="144" y="64"/>
                        </a:lnTo>
                        <a:lnTo>
                          <a:pt x="128" y="64"/>
                        </a:lnTo>
                        <a:lnTo>
                          <a:pt x="112" y="64"/>
                        </a:lnTo>
                        <a:lnTo>
                          <a:pt x="96" y="64"/>
                        </a:lnTo>
                        <a:lnTo>
                          <a:pt x="88" y="64"/>
                        </a:lnTo>
                        <a:lnTo>
                          <a:pt x="88" y="72"/>
                        </a:lnTo>
                        <a:lnTo>
                          <a:pt x="72" y="56"/>
                        </a:lnTo>
                        <a:lnTo>
                          <a:pt x="56" y="48"/>
                        </a:lnTo>
                        <a:lnTo>
                          <a:pt x="48" y="56"/>
                        </a:lnTo>
                        <a:lnTo>
                          <a:pt x="40" y="56"/>
                        </a:lnTo>
                        <a:lnTo>
                          <a:pt x="24" y="64"/>
                        </a:lnTo>
                        <a:lnTo>
                          <a:pt x="16" y="64"/>
                        </a:lnTo>
                        <a:lnTo>
                          <a:pt x="24" y="80"/>
                        </a:lnTo>
                        <a:lnTo>
                          <a:pt x="16" y="80"/>
                        </a:lnTo>
                        <a:lnTo>
                          <a:pt x="8" y="72"/>
                        </a:lnTo>
                        <a:lnTo>
                          <a:pt x="0" y="96"/>
                        </a:lnTo>
                        <a:lnTo>
                          <a:pt x="8" y="104"/>
                        </a:lnTo>
                        <a:lnTo>
                          <a:pt x="8" y="112"/>
                        </a:lnTo>
                        <a:lnTo>
                          <a:pt x="24" y="112"/>
                        </a:lnTo>
                        <a:lnTo>
                          <a:pt x="32" y="128"/>
                        </a:lnTo>
                        <a:lnTo>
                          <a:pt x="24" y="128"/>
                        </a:lnTo>
                        <a:lnTo>
                          <a:pt x="32" y="128"/>
                        </a:lnTo>
                        <a:lnTo>
                          <a:pt x="56" y="120"/>
                        </a:lnTo>
                        <a:lnTo>
                          <a:pt x="72" y="120"/>
                        </a:lnTo>
                        <a:lnTo>
                          <a:pt x="88" y="128"/>
                        </a:lnTo>
                        <a:lnTo>
                          <a:pt x="104" y="144"/>
                        </a:lnTo>
                        <a:lnTo>
                          <a:pt x="72" y="144"/>
                        </a:lnTo>
                        <a:lnTo>
                          <a:pt x="64" y="152"/>
                        </a:lnTo>
                        <a:lnTo>
                          <a:pt x="72" y="160"/>
                        </a:lnTo>
                        <a:lnTo>
                          <a:pt x="56" y="160"/>
                        </a:lnTo>
                        <a:lnTo>
                          <a:pt x="64" y="160"/>
                        </a:lnTo>
                        <a:lnTo>
                          <a:pt x="80" y="184"/>
                        </a:lnTo>
                        <a:lnTo>
                          <a:pt x="88" y="184"/>
                        </a:lnTo>
                        <a:lnTo>
                          <a:pt x="88" y="192"/>
                        </a:lnTo>
                        <a:lnTo>
                          <a:pt x="88" y="200"/>
                        </a:lnTo>
                        <a:lnTo>
                          <a:pt x="96" y="192"/>
                        </a:lnTo>
                        <a:lnTo>
                          <a:pt x="104" y="192"/>
                        </a:lnTo>
                        <a:lnTo>
                          <a:pt x="128" y="208"/>
                        </a:lnTo>
                        <a:lnTo>
                          <a:pt x="136" y="208"/>
                        </a:lnTo>
                        <a:lnTo>
                          <a:pt x="120" y="152"/>
                        </a:lnTo>
                        <a:lnTo>
                          <a:pt x="152" y="144"/>
                        </a:lnTo>
                        <a:lnTo>
                          <a:pt x="200" y="176"/>
                        </a:lnTo>
                        <a:lnTo>
                          <a:pt x="232" y="168"/>
                        </a:lnTo>
                        <a:lnTo>
                          <a:pt x="248" y="184"/>
                        </a:lnTo>
                        <a:lnTo>
                          <a:pt x="256" y="200"/>
                        </a:lnTo>
                        <a:lnTo>
                          <a:pt x="264" y="200"/>
                        </a:lnTo>
                        <a:lnTo>
                          <a:pt x="264" y="208"/>
                        </a:lnTo>
                        <a:lnTo>
                          <a:pt x="288" y="208"/>
                        </a:lnTo>
                        <a:lnTo>
                          <a:pt x="312" y="192"/>
                        </a:lnTo>
                        <a:lnTo>
                          <a:pt x="312" y="184"/>
                        </a:lnTo>
                        <a:lnTo>
                          <a:pt x="336" y="192"/>
                        </a:lnTo>
                        <a:lnTo>
                          <a:pt x="344" y="184"/>
                        </a:lnTo>
                        <a:lnTo>
                          <a:pt x="344" y="176"/>
                        </a:lnTo>
                        <a:lnTo>
                          <a:pt x="360" y="184"/>
                        </a:lnTo>
                        <a:lnTo>
                          <a:pt x="408" y="184"/>
                        </a:lnTo>
                        <a:lnTo>
                          <a:pt x="424" y="192"/>
                        </a:lnTo>
                        <a:lnTo>
                          <a:pt x="424" y="176"/>
                        </a:lnTo>
                        <a:lnTo>
                          <a:pt x="416" y="152"/>
                        </a:lnTo>
                        <a:lnTo>
                          <a:pt x="432" y="144"/>
                        </a:lnTo>
                        <a:lnTo>
                          <a:pt x="432" y="120"/>
                        </a:lnTo>
                        <a:lnTo>
                          <a:pt x="456" y="120"/>
                        </a:lnTo>
                        <a:lnTo>
                          <a:pt x="464" y="120"/>
                        </a:lnTo>
                        <a:lnTo>
                          <a:pt x="464" y="104"/>
                        </a:lnTo>
                        <a:lnTo>
                          <a:pt x="472" y="96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7" name="Freeform 152"/>
                  <p:cNvSpPr>
                    <a:spLocks/>
                  </p:cNvSpPr>
                  <p:nvPr/>
                </p:nvSpPr>
                <p:spPr bwMode="auto">
                  <a:xfrm>
                    <a:off x="3452" y="1512"/>
                    <a:ext cx="1632" cy="496"/>
                  </a:xfrm>
                  <a:custGeom>
                    <a:avLst/>
                    <a:gdLst>
                      <a:gd name="T0" fmla="*/ 448 w 1632"/>
                      <a:gd name="T1" fmla="*/ 104 h 496"/>
                      <a:gd name="T2" fmla="*/ 440 w 1632"/>
                      <a:gd name="T3" fmla="*/ 104 h 496"/>
                      <a:gd name="T4" fmla="*/ 384 w 1632"/>
                      <a:gd name="T5" fmla="*/ 48 h 496"/>
                      <a:gd name="T6" fmla="*/ 392 w 1632"/>
                      <a:gd name="T7" fmla="*/ 112 h 496"/>
                      <a:gd name="T8" fmla="*/ 304 w 1632"/>
                      <a:gd name="T9" fmla="*/ 112 h 496"/>
                      <a:gd name="T10" fmla="*/ 200 w 1632"/>
                      <a:gd name="T11" fmla="*/ 128 h 496"/>
                      <a:gd name="T12" fmla="*/ 160 w 1632"/>
                      <a:gd name="T13" fmla="*/ 112 h 496"/>
                      <a:gd name="T14" fmla="*/ 136 w 1632"/>
                      <a:gd name="T15" fmla="*/ 160 h 496"/>
                      <a:gd name="T16" fmla="*/ 72 w 1632"/>
                      <a:gd name="T17" fmla="*/ 160 h 496"/>
                      <a:gd name="T18" fmla="*/ 80 w 1632"/>
                      <a:gd name="T19" fmla="*/ 104 h 496"/>
                      <a:gd name="T20" fmla="*/ 16 w 1632"/>
                      <a:gd name="T21" fmla="*/ 120 h 496"/>
                      <a:gd name="T22" fmla="*/ 40 w 1632"/>
                      <a:gd name="T23" fmla="*/ 184 h 496"/>
                      <a:gd name="T24" fmla="*/ 0 w 1632"/>
                      <a:gd name="T25" fmla="*/ 240 h 496"/>
                      <a:gd name="T26" fmla="*/ 64 w 1632"/>
                      <a:gd name="T27" fmla="*/ 312 h 496"/>
                      <a:gd name="T28" fmla="*/ 96 w 1632"/>
                      <a:gd name="T29" fmla="*/ 336 h 496"/>
                      <a:gd name="T30" fmla="*/ 168 w 1632"/>
                      <a:gd name="T31" fmla="*/ 368 h 496"/>
                      <a:gd name="T32" fmla="*/ 152 w 1632"/>
                      <a:gd name="T33" fmla="*/ 408 h 496"/>
                      <a:gd name="T34" fmla="*/ 136 w 1632"/>
                      <a:gd name="T35" fmla="*/ 440 h 496"/>
                      <a:gd name="T36" fmla="*/ 264 w 1632"/>
                      <a:gd name="T37" fmla="*/ 488 h 496"/>
                      <a:gd name="T38" fmla="*/ 256 w 1632"/>
                      <a:gd name="T39" fmla="*/ 440 h 496"/>
                      <a:gd name="T40" fmla="*/ 272 w 1632"/>
                      <a:gd name="T41" fmla="*/ 400 h 496"/>
                      <a:gd name="T42" fmla="*/ 272 w 1632"/>
                      <a:gd name="T43" fmla="*/ 368 h 496"/>
                      <a:gd name="T44" fmla="*/ 320 w 1632"/>
                      <a:gd name="T45" fmla="*/ 344 h 496"/>
                      <a:gd name="T46" fmla="*/ 392 w 1632"/>
                      <a:gd name="T47" fmla="*/ 352 h 496"/>
                      <a:gd name="T48" fmla="*/ 400 w 1632"/>
                      <a:gd name="T49" fmla="*/ 320 h 496"/>
                      <a:gd name="T50" fmla="*/ 472 w 1632"/>
                      <a:gd name="T51" fmla="*/ 296 h 496"/>
                      <a:gd name="T52" fmla="*/ 536 w 1632"/>
                      <a:gd name="T53" fmla="*/ 304 h 496"/>
                      <a:gd name="T54" fmla="*/ 624 w 1632"/>
                      <a:gd name="T55" fmla="*/ 352 h 496"/>
                      <a:gd name="T56" fmla="*/ 712 w 1632"/>
                      <a:gd name="T57" fmla="*/ 368 h 496"/>
                      <a:gd name="T58" fmla="*/ 808 w 1632"/>
                      <a:gd name="T59" fmla="*/ 368 h 496"/>
                      <a:gd name="T60" fmla="*/ 896 w 1632"/>
                      <a:gd name="T61" fmla="*/ 360 h 496"/>
                      <a:gd name="T62" fmla="*/ 1072 w 1632"/>
                      <a:gd name="T63" fmla="*/ 368 h 496"/>
                      <a:gd name="T64" fmla="*/ 1104 w 1632"/>
                      <a:gd name="T65" fmla="*/ 312 h 496"/>
                      <a:gd name="T66" fmla="*/ 1248 w 1632"/>
                      <a:gd name="T67" fmla="*/ 400 h 496"/>
                      <a:gd name="T68" fmla="*/ 1280 w 1632"/>
                      <a:gd name="T69" fmla="*/ 432 h 496"/>
                      <a:gd name="T70" fmla="*/ 1328 w 1632"/>
                      <a:gd name="T71" fmla="*/ 464 h 496"/>
                      <a:gd name="T72" fmla="*/ 1272 w 1632"/>
                      <a:gd name="T73" fmla="*/ 304 h 496"/>
                      <a:gd name="T74" fmla="*/ 1240 w 1632"/>
                      <a:gd name="T75" fmla="*/ 296 h 496"/>
                      <a:gd name="T76" fmla="*/ 1312 w 1632"/>
                      <a:gd name="T77" fmla="*/ 224 h 496"/>
                      <a:gd name="T78" fmla="*/ 1368 w 1632"/>
                      <a:gd name="T79" fmla="*/ 200 h 496"/>
                      <a:gd name="T80" fmla="*/ 1432 w 1632"/>
                      <a:gd name="T81" fmla="*/ 184 h 496"/>
                      <a:gd name="T82" fmla="*/ 1432 w 1632"/>
                      <a:gd name="T83" fmla="*/ 264 h 496"/>
                      <a:gd name="T84" fmla="*/ 1520 w 1632"/>
                      <a:gd name="T85" fmla="*/ 320 h 496"/>
                      <a:gd name="T86" fmla="*/ 1488 w 1632"/>
                      <a:gd name="T87" fmla="*/ 256 h 496"/>
                      <a:gd name="T88" fmla="*/ 1480 w 1632"/>
                      <a:gd name="T89" fmla="*/ 216 h 496"/>
                      <a:gd name="T90" fmla="*/ 1552 w 1632"/>
                      <a:gd name="T91" fmla="*/ 192 h 496"/>
                      <a:gd name="T92" fmla="*/ 1544 w 1632"/>
                      <a:gd name="T93" fmla="*/ 152 h 496"/>
                      <a:gd name="T94" fmla="*/ 1632 w 1632"/>
                      <a:gd name="T95" fmla="*/ 160 h 496"/>
                      <a:gd name="T96" fmla="*/ 1472 w 1632"/>
                      <a:gd name="T97" fmla="*/ 104 h 496"/>
                      <a:gd name="T98" fmla="*/ 1360 w 1632"/>
                      <a:gd name="T99" fmla="*/ 96 h 496"/>
                      <a:gd name="T100" fmla="*/ 1232 w 1632"/>
                      <a:gd name="T101" fmla="*/ 80 h 496"/>
                      <a:gd name="T102" fmla="*/ 1008 w 1632"/>
                      <a:gd name="T103" fmla="*/ 64 h 496"/>
                      <a:gd name="T104" fmla="*/ 936 w 1632"/>
                      <a:gd name="T105" fmla="*/ 56 h 496"/>
                      <a:gd name="T106" fmla="*/ 816 w 1632"/>
                      <a:gd name="T107" fmla="*/ 48 h 496"/>
                      <a:gd name="T108" fmla="*/ 744 w 1632"/>
                      <a:gd name="T109" fmla="*/ 48 h 496"/>
                      <a:gd name="T110" fmla="*/ 656 w 1632"/>
                      <a:gd name="T111" fmla="*/ 0 h 496"/>
                      <a:gd name="T112" fmla="*/ 512 w 1632"/>
                      <a:gd name="T113" fmla="*/ 32 h 496"/>
                      <a:gd name="T114" fmla="*/ 448 w 1632"/>
                      <a:gd name="T115" fmla="*/ 56 h 49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632"/>
                      <a:gd name="T175" fmla="*/ 0 h 496"/>
                      <a:gd name="T176" fmla="*/ 1632 w 1632"/>
                      <a:gd name="T177" fmla="*/ 496 h 49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632" h="496">
                        <a:moveTo>
                          <a:pt x="432" y="56"/>
                        </a:moveTo>
                        <a:lnTo>
                          <a:pt x="416" y="72"/>
                        </a:lnTo>
                        <a:lnTo>
                          <a:pt x="432" y="80"/>
                        </a:lnTo>
                        <a:lnTo>
                          <a:pt x="432" y="96"/>
                        </a:lnTo>
                        <a:lnTo>
                          <a:pt x="440" y="104"/>
                        </a:lnTo>
                        <a:lnTo>
                          <a:pt x="448" y="104"/>
                        </a:lnTo>
                        <a:lnTo>
                          <a:pt x="464" y="120"/>
                        </a:lnTo>
                        <a:lnTo>
                          <a:pt x="456" y="128"/>
                        </a:lnTo>
                        <a:lnTo>
                          <a:pt x="440" y="136"/>
                        </a:lnTo>
                        <a:lnTo>
                          <a:pt x="424" y="128"/>
                        </a:lnTo>
                        <a:lnTo>
                          <a:pt x="440" y="120"/>
                        </a:lnTo>
                        <a:lnTo>
                          <a:pt x="440" y="104"/>
                        </a:lnTo>
                        <a:lnTo>
                          <a:pt x="432" y="104"/>
                        </a:lnTo>
                        <a:lnTo>
                          <a:pt x="416" y="72"/>
                        </a:lnTo>
                        <a:lnTo>
                          <a:pt x="408" y="72"/>
                        </a:lnTo>
                        <a:lnTo>
                          <a:pt x="408" y="56"/>
                        </a:lnTo>
                        <a:lnTo>
                          <a:pt x="392" y="48"/>
                        </a:lnTo>
                        <a:lnTo>
                          <a:pt x="384" y="48"/>
                        </a:lnTo>
                        <a:lnTo>
                          <a:pt x="376" y="48"/>
                        </a:lnTo>
                        <a:lnTo>
                          <a:pt x="360" y="72"/>
                        </a:lnTo>
                        <a:lnTo>
                          <a:pt x="368" y="80"/>
                        </a:lnTo>
                        <a:lnTo>
                          <a:pt x="368" y="96"/>
                        </a:lnTo>
                        <a:lnTo>
                          <a:pt x="400" y="104"/>
                        </a:lnTo>
                        <a:lnTo>
                          <a:pt x="392" y="112"/>
                        </a:lnTo>
                        <a:lnTo>
                          <a:pt x="288" y="80"/>
                        </a:lnTo>
                        <a:lnTo>
                          <a:pt x="288" y="88"/>
                        </a:lnTo>
                        <a:lnTo>
                          <a:pt x="320" y="104"/>
                        </a:lnTo>
                        <a:lnTo>
                          <a:pt x="304" y="104"/>
                        </a:lnTo>
                        <a:lnTo>
                          <a:pt x="312" y="112"/>
                        </a:lnTo>
                        <a:lnTo>
                          <a:pt x="304" y="112"/>
                        </a:lnTo>
                        <a:lnTo>
                          <a:pt x="296" y="104"/>
                        </a:lnTo>
                        <a:lnTo>
                          <a:pt x="264" y="104"/>
                        </a:lnTo>
                        <a:lnTo>
                          <a:pt x="264" y="112"/>
                        </a:lnTo>
                        <a:lnTo>
                          <a:pt x="248" y="104"/>
                        </a:lnTo>
                        <a:lnTo>
                          <a:pt x="200" y="120"/>
                        </a:lnTo>
                        <a:lnTo>
                          <a:pt x="200" y="128"/>
                        </a:lnTo>
                        <a:lnTo>
                          <a:pt x="192" y="128"/>
                        </a:lnTo>
                        <a:lnTo>
                          <a:pt x="168" y="120"/>
                        </a:lnTo>
                        <a:lnTo>
                          <a:pt x="184" y="120"/>
                        </a:lnTo>
                        <a:lnTo>
                          <a:pt x="176" y="112"/>
                        </a:lnTo>
                        <a:lnTo>
                          <a:pt x="144" y="104"/>
                        </a:lnTo>
                        <a:lnTo>
                          <a:pt x="160" y="112"/>
                        </a:lnTo>
                        <a:lnTo>
                          <a:pt x="160" y="128"/>
                        </a:lnTo>
                        <a:lnTo>
                          <a:pt x="168" y="136"/>
                        </a:lnTo>
                        <a:lnTo>
                          <a:pt x="160" y="136"/>
                        </a:lnTo>
                        <a:lnTo>
                          <a:pt x="144" y="136"/>
                        </a:lnTo>
                        <a:lnTo>
                          <a:pt x="120" y="144"/>
                        </a:lnTo>
                        <a:lnTo>
                          <a:pt x="136" y="160"/>
                        </a:lnTo>
                        <a:lnTo>
                          <a:pt x="96" y="152"/>
                        </a:lnTo>
                        <a:lnTo>
                          <a:pt x="88" y="152"/>
                        </a:lnTo>
                        <a:lnTo>
                          <a:pt x="104" y="160"/>
                        </a:lnTo>
                        <a:lnTo>
                          <a:pt x="112" y="168"/>
                        </a:lnTo>
                        <a:lnTo>
                          <a:pt x="96" y="168"/>
                        </a:lnTo>
                        <a:lnTo>
                          <a:pt x="72" y="160"/>
                        </a:lnTo>
                        <a:lnTo>
                          <a:pt x="72" y="144"/>
                        </a:lnTo>
                        <a:lnTo>
                          <a:pt x="40" y="128"/>
                        </a:lnTo>
                        <a:lnTo>
                          <a:pt x="104" y="136"/>
                        </a:lnTo>
                        <a:lnTo>
                          <a:pt x="136" y="128"/>
                        </a:lnTo>
                        <a:lnTo>
                          <a:pt x="128" y="120"/>
                        </a:lnTo>
                        <a:lnTo>
                          <a:pt x="80" y="104"/>
                        </a:lnTo>
                        <a:lnTo>
                          <a:pt x="40" y="88"/>
                        </a:lnTo>
                        <a:lnTo>
                          <a:pt x="24" y="96"/>
                        </a:lnTo>
                        <a:lnTo>
                          <a:pt x="8" y="104"/>
                        </a:lnTo>
                        <a:lnTo>
                          <a:pt x="0" y="104"/>
                        </a:lnTo>
                        <a:lnTo>
                          <a:pt x="0" y="112"/>
                        </a:lnTo>
                        <a:lnTo>
                          <a:pt x="16" y="120"/>
                        </a:lnTo>
                        <a:lnTo>
                          <a:pt x="16" y="128"/>
                        </a:lnTo>
                        <a:lnTo>
                          <a:pt x="24" y="144"/>
                        </a:lnTo>
                        <a:lnTo>
                          <a:pt x="24" y="152"/>
                        </a:lnTo>
                        <a:lnTo>
                          <a:pt x="32" y="160"/>
                        </a:lnTo>
                        <a:lnTo>
                          <a:pt x="32" y="168"/>
                        </a:lnTo>
                        <a:lnTo>
                          <a:pt x="40" y="184"/>
                        </a:lnTo>
                        <a:lnTo>
                          <a:pt x="8" y="216"/>
                        </a:lnTo>
                        <a:lnTo>
                          <a:pt x="16" y="216"/>
                        </a:lnTo>
                        <a:lnTo>
                          <a:pt x="24" y="224"/>
                        </a:lnTo>
                        <a:lnTo>
                          <a:pt x="16" y="232"/>
                        </a:lnTo>
                        <a:lnTo>
                          <a:pt x="8" y="232"/>
                        </a:lnTo>
                        <a:lnTo>
                          <a:pt x="0" y="240"/>
                        </a:lnTo>
                        <a:lnTo>
                          <a:pt x="8" y="248"/>
                        </a:lnTo>
                        <a:lnTo>
                          <a:pt x="8" y="256"/>
                        </a:lnTo>
                        <a:lnTo>
                          <a:pt x="24" y="272"/>
                        </a:lnTo>
                        <a:lnTo>
                          <a:pt x="48" y="280"/>
                        </a:lnTo>
                        <a:lnTo>
                          <a:pt x="56" y="296"/>
                        </a:lnTo>
                        <a:lnTo>
                          <a:pt x="64" y="312"/>
                        </a:lnTo>
                        <a:lnTo>
                          <a:pt x="72" y="312"/>
                        </a:lnTo>
                        <a:lnTo>
                          <a:pt x="72" y="320"/>
                        </a:lnTo>
                        <a:lnTo>
                          <a:pt x="56" y="320"/>
                        </a:lnTo>
                        <a:lnTo>
                          <a:pt x="64" y="336"/>
                        </a:lnTo>
                        <a:lnTo>
                          <a:pt x="88" y="328"/>
                        </a:lnTo>
                        <a:lnTo>
                          <a:pt x="96" y="336"/>
                        </a:lnTo>
                        <a:lnTo>
                          <a:pt x="96" y="344"/>
                        </a:lnTo>
                        <a:lnTo>
                          <a:pt x="104" y="344"/>
                        </a:lnTo>
                        <a:lnTo>
                          <a:pt x="112" y="360"/>
                        </a:lnTo>
                        <a:lnTo>
                          <a:pt x="136" y="360"/>
                        </a:lnTo>
                        <a:lnTo>
                          <a:pt x="144" y="368"/>
                        </a:lnTo>
                        <a:lnTo>
                          <a:pt x="168" y="368"/>
                        </a:lnTo>
                        <a:lnTo>
                          <a:pt x="168" y="376"/>
                        </a:lnTo>
                        <a:lnTo>
                          <a:pt x="168" y="384"/>
                        </a:lnTo>
                        <a:lnTo>
                          <a:pt x="168" y="400"/>
                        </a:lnTo>
                        <a:lnTo>
                          <a:pt x="160" y="392"/>
                        </a:lnTo>
                        <a:lnTo>
                          <a:pt x="152" y="400"/>
                        </a:lnTo>
                        <a:lnTo>
                          <a:pt x="152" y="408"/>
                        </a:lnTo>
                        <a:lnTo>
                          <a:pt x="168" y="408"/>
                        </a:lnTo>
                        <a:lnTo>
                          <a:pt x="144" y="416"/>
                        </a:lnTo>
                        <a:lnTo>
                          <a:pt x="152" y="416"/>
                        </a:lnTo>
                        <a:lnTo>
                          <a:pt x="144" y="432"/>
                        </a:lnTo>
                        <a:lnTo>
                          <a:pt x="136" y="432"/>
                        </a:lnTo>
                        <a:lnTo>
                          <a:pt x="136" y="440"/>
                        </a:lnTo>
                        <a:lnTo>
                          <a:pt x="144" y="440"/>
                        </a:lnTo>
                        <a:lnTo>
                          <a:pt x="184" y="464"/>
                        </a:lnTo>
                        <a:lnTo>
                          <a:pt x="216" y="464"/>
                        </a:lnTo>
                        <a:lnTo>
                          <a:pt x="232" y="472"/>
                        </a:lnTo>
                        <a:lnTo>
                          <a:pt x="248" y="472"/>
                        </a:lnTo>
                        <a:lnTo>
                          <a:pt x="264" y="488"/>
                        </a:lnTo>
                        <a:lnTo>
                          <a:pt x="272" y="496"/>
                        </a:lnTo>
                        <a:lnTo>
                          <a:pt x="280" y="496"/>
                        </a:lnTo>
                        <a:lnTo>
                          <a:pt x="288" y="488"/>
                        </a:lnTo>
                        <a:lnTo>
                          <a:pt x="272" y="472"/>
                        </a:lnTo>
                        <a:lnTo>
                          <a:pt x="272" y="456"/>
                        </a:lnTo>
                        <a:lnTo>
                          <a:pt x="256" y="440"/>
                        </a:lnTo>
                        <a:lnTo>
                          <a:pt x="264" y="424"/>
                        </a:lnTo>
                        <a:lnTo>
                          <a:pt x="272" y="424"/>
                        </a:lnTo>
                        <a:lnTo>
                          <a:pt x="280" y="416"/>
                        </a:lnTo>
                        <a:lnTo>
                          <a:pt x="272" y="416"/>
                        </a:lnTo>
                        <a:lnTo>
                          <a:pt x="280" y="416"/>
                        </a:lnTo>
                        <a:lnTo>
                          <a:pt x="272" y="400"/>
                        </a:lnTo>
                        <a:lnTo>
                          <a:pt x="256" y="400"/>
                        </a:lnTo>
                        <a:lnTo>
                          <a:pt x="256" y="392"/>
                        </a:lnTo>
                        <a:lnTo>
                          <a:pt x="248" y="384"/>
                        </a:lnTo>
                        <a:lnTo>
                          <a:pt x="256" y="360"/>
                        </a:lnTo>
                        <a:lnTo>
                          <a:pt x="264" y="368"/>
                        </a:lnTo>
                        <a:lnTo>
                          <a:pt x="272" y="368"/>
                        </a:lnTo>
                        <a:lnTo>
                          <a:pt x="264" y="352"/>
                        </a:lnTo>
                        <a:lnTo>
                          <a:pt x="272" y="352"/>
                        </a:lnTo>
                        <a:lnTo>
                          <a:pt x="288" y="344"/>
                        </a:lnTo>
                        <a:lnTo>
                          <a:pt x="296" y="344"/>
                        </a:lnTo>
                        <a:lnTo>
                          <a:pt x="304" y="336"/>
                        </a:lnTo>
                        <a:lnTo>
                          <a:pt x="320" y="344"/>
                        </a:lnTo>
                        <a:lnTo>
                          <a:pt x="336" y="360"/>
                        </a:lnTo>
                        <a:lnTo>
                          <a:pt x="336" y="352"/>
                        </a:lnTo>
                        <a:lnTo>
                          <a:pt x="344" y="352"/>
                        </a:lnTo>
                        <a:lnTo>
                          <a:pt x="360" y="352"/>
                        </a:lnTo>
                        <a:lnTo>
                          <a:pt x="376" y="352"/>
                        </a:lnTo>
                        <a:lnTo>
                          <a:pt x="392" y="352"/>
                        </a:lnTo>
                        <a:lnTo>
                          <a:pt x="408" y="352"/>
                        </a:lnTo>
                        <a:lnTo>
                          <a:pt x="416" y="344"/>
                        </a:lnTo>
                        <a:lnTo>
                          <a:pt x="392" y="336"/>
                        </a:lnTo>
                        <a:lnTo>
                          <a:pt x="400" y="328"/>
                        </a:lnTo>
                        <a:lnTo>
                          <a:pt x="392" y="328"/>
                        </a:lnTo>
                        <a:lnTo>
                          <a:pt x="400" y="320"/>
                        </a:lnTo>
                        <a:lnTo>
                          <a:pt x="400" y="312"/>
                        </a:lnTo>
                        <a:lnTo>
                          <a:pt x="392" y="312"/>
                        </a:lnTo>
                        <a:lnTo>
                          <a:pt x="392" y="304"/>
                        </a:lnTo>
                        <a:lnTo>
                          <a:pt x="408" y="304"/>
                        </a:lnTo>
                        <a:lnTo>
                          <a:pt x="448" y="296"/>
                        </a:lnTo>
                        <a:lnTo>
                          <a:pt x="472" y="296"/>
                        </a:lnTo>
                        <a:lnTo>
                          <a:pt x="472" y="288"/>
                        </a:lnTo>
                        <a:lnTo>
                          <a:pt x="496" y="288"/>
                        </a:lnTo>
                        <a:lnTo>
                          <a:pt x="504" y="296"/>
                        </a:lnTo>
                        <a:lnTo>
                          <a:pt x="504" y="304"/>
                        </a:lnTo>
                        <a:lnTo>
                          <a:pt x="520" y="304"/>
                        </a:lnTo>
                        <a:lnTo>
                          <a:pt x="536" y="304"/>
                        </a:lnTo>
                        <a:lnTo>
                          <a:pt x="536" y="312"/>
                        </a:lnTo>
                        <a:lnTo>
                          <a:pt x="544" y="312"/>
                        </a:lnTo>
                        <a:lnTo>
                          <a:pt x="560" y="304"/>
                        </a:lnTo>
                        <a:lnTo>
                          <a:pt x="568" y="304"/>
                        </a:lnTo>
                        <a:lnTo>
                          <a:pt x="592" y="320"/>
                        </a:lnTo>
                        <a:lnTo>
                          <a:pt x="624" y="352"/>
                        </a:lnTo>
                        <a:lnTo>
                          <a:pt x="632" y="344"/>
                        </a:lnTo>
                        <a:lnTo>
                          <a:pt x="640" y="352"/>
                        </a:lnTo>
                        <a:lnTo>
                          <a:pt x="664" y="352"/>
                        </a:lnTo>
                        <a:lnTo>
                          <a:pt x="696" y="368"/>
                        </a:lnTo>
                        <a:lnTo>
                          <a:pt x="704" y="376"/>
                        </a:lnTo>
                        <a:lnTo>
                          <a:pt x="712" y="368"/>
                        </a:lnTo>
                        <a:lnTo>
                          <a:pt x="720" y="376"/>
                        </a:lnTo>
                        <a:lnTo>
                          <a:pt x="720" y="384"/>
                        </a:lnTo>
                        <a:lnTo>
                          <a:pt x="728" y="376"/>
                        </a:lnTo>
                        <a:lnTo>
                          <a:pt x="768" y="352"/>
                        </a:lnTo>
                        <a:lnTo>
                          <a:pt x="792" y="360"/>
                        </a:lnTo>
                        <a:lnTo>
                          <a:pt x="808" y="368"/>
                        </a:lnTo>
                        <a:lnTo>
                          <a:pt x="840" y="368"/>
                        </a:lnTo>
                        <a:lnTo>
                          <a:pt x="840" y="352"/>
                        </a:lnTo>
                        <a:lnTo>
                          <a:pt x="832" y="344"/>
                        </a:lnTo>
                        <a:lnTo>
                          <a:pt x="840" y="336"/>
                        </a:lnTo>
                        <a:lnTo>
                          <a:pt x="872" y="344"/>
                        </a:lnTo>
                        <a:lnTo>
                          <a:pt x="896" y="360"/>
                        </a:lnTo>
                        <a:lnTo>
                          <a:pt x="928" y="360"/>
                        </a:lnTo>
                        <a:lnTo>
                          <a:pt x="984" y="376"/>
                        </a:lnTo>
                        <a:lnTo>
                          <a:pt x="1016" y="368"/>
                        </a:lnTo>
                        <a:lnTo>
                          <a:pt x="1032" y="360"/>
                        </a:lnTo>
                        <a:lnTo>
                          <a:pt x="1056" y="368"/>
                        </a:lnTo>
                        <a:lnTo>
                          <a:pt x="1072" y="368"/>
                        </a:lnTo>
                        <a:lnTo>
                          <a:pt x="1088" y="360"/>
                        </a:lnTo>
                        <a:lnTo>
                          <a:pt x="1080" y="344"/>
                        </a:lnTo>
                        <a:lnTo>
                          <a:pt x="1088" y="336"/>
                        </a:lnTo>
                        <a:lnTo>
                          <a:pt x="1072" y="328"/>
                        </a:lnTo>
                        <a:lnTo>
                          <a:pt x="1080" y="320"/>
                        </a:lnTo>
                        <a:lnTo>
                          <a:pt x="1104" y="312"/>
                        </a:lnTo>
                        <a:lnTo>
                          <a:pt x="1136" y="320"/>
                        </a:lnTo>
                        <a:lnTo>
                          <a:pt x="1168" y="352"/>
                        </a:lnTo>
                        <a:lnTo>
                          <a:pt x="1184" y="368"/>
                        </a:lnTo>
                        <a:lnTo>
                          <a:pt x="1208" y="376"/>
                        </a:lnTo>
                        <a:lnTo>
                          <a:pt x="1232" y="384"/>
                        </a:lnTo>
                        <a:lnTo>
                          <a:pt x="1248" y="400"/>
                        </a:lnTo>
                        <a:lnTo>
                          <a:pt x="1256" y="400"/>
                        </a:lnTo>
                        <a:lnTo>
                          <a:pt x="1280" y="384"/>
                        </a:lnTo>
                        <a:lnTo>
                          <a:pt x="1288" y="400"/>
                        </a:lnTo>
                        <a:lnTo>
                          <a:pt x="1288" y="408"/>
                        </a:lnTo>
                        <a:lnTo>
                          <a:pt x="1296" y="440"/>
                        </a:lnTo>
                        <a:lnTo>
                          <a:pt x="1280" y="432"/>
                        </a:lnTo>
                        <a:lnTo>
                          <a:pt x="1272" y="440"/>
                        </a:lnTo>
                        <a:lnTo>
                          <a:pt x="1288" y="464"/>
                        </a:lnTo>
                        <a:lnTo>
                          <a:pt x="1288" y="472"/>
                        </a:lnTo>
                        <a:lnTo>
                          <a:pt x="1296" y="464"/>
                        </a:lnTo>
                        <a:lnTo>
                          <a:pt x="1312" y="472"/>
                        </a:lnTo>
                        <a:lnTo>
                          <a:pt x="1328" y="464"/>
                        </a:lnTo>
                        <a:lnTo>
                          <a:pt x="1328" y="448"/>
                        </a:lnTo>
                        <a:lnTo>
                          <a:pt x="1344" y="432"/>
                        </a:lnTo>
                        <a:lnTo>
                          <a:pt x="1344" y="384"/>
                        </a:lnTo>
                        <a:lnTo>
                          <a:pt x="1320" y="352"/>
                        </a:lnTo>
                        <a:lnTo>
                          <a:pt x="1304" y="320"/>
                        </a:lnTo>
                        <a:lnTo>
                          <a:pt x="1272" y="304"/>
                        </a:lnTo>
                        <a:lnTo>
                          <a:pt x="1264" y="312"/>
                        </a:lnTo>
                        <a:lnTo>
                          <a:pt x="1256" y="312"/>
                        </a:lnTo>
                        <a:lnTo>
                          <a:pt x="1256" y="304"/>
                        </a:lnTo>
                        <a:lnTo>
                          <a:pt x="1248" y="304"/>
                        </a:lnTo>
                        <a:lnTo>
                          <a:pt x="1248" y="312"/>
                        </a:lnTo>
                        <a:lnTo>
                          <a:pt x="1240" y="296"/>
                        </a:lnTo>
                        <a:lnTo>
                          <a:pt x="1216" y="296"/>
                        </a:lnTo>
                        <a:lnTo>
                          <a:pt x="1232" y="280"/>
                        </a:lnTo>
                        <a:lnTo>
                          <a:pt x="1240" y="232"/>
                        </a:lnTo>
                        <a:lnTo>
                          <a:pt x="1256" y="232"/>
                        </a:lnTo>
                        <a:lnTo>
                          <a:pt x="1312" y="232"/>
                        </a:lnTo>
                        <a:lnTo>
                          <a:pt x="1312" y="224"/>
                        </a:lnTo>
                        <a:lnTo>
                          <a:pt x="1336" y="224"/>
                        </a:lnTo>
                        <a:lnTo>
                          <a:pt x="1344" y="240"/>
                        </a:lnTo>
                        <a:lnTo>
                          <a:pt x="1384" y="232"/>
                        </a:lnTo>
                        <a:lnTo>
                          <a:pt x="1368" y="232"/>
                        </a:lnTo>
                        <a:lnTo>
                          <a:pt x="1360" y="224"/>
                        </a:lnTo>
                        <a:lnTo>
                          <a:pt x="1368" y="200"/>
                        </a:lnTo>
                        <a:lnTo>
                          <a:pt x="1400" y="200"/>
                        </a:lnTo>
                        <a:lnTo>
                          <a:pt x="1400" y="208"/>
                        </a:lnTo>
                        <a:lnTo>
                          <a:pt x="1416" y="216"/>
                        </a:lnTo>
                        <a:lnTo>
                          <a:pt x="1424" y="200"/>
                        </a:lnTo>
                        <a:lnTo>
                          <a:pt x="1416" y="184"/>
                        </a:lnTo>
                        <a:lnTo>
                          <a:pt x="1432" y="184"/>
                        </a:lnTo>
                        <a:lnTo>
                          <a:pt x="1432" y="192"/>
                        </a:lnTo>
                        <a:lnTo>
                          <a:pt x="1448" y="208"/>
                        </a:lnTo>
                        <a:lnTo>
                          <a:pt x="1440" y="216"/>
                        </a:lnTo>
                        <a:lnTo>
                          <a:pt x="1432" y="248"/>
                        </a:lnTo>
                        <a:lnTo>
                          <a:pt x="1424" y="256"/>
                        </a:lnTo>
                        <a:lnTo>
                          <a:pt x="1432" y="264"/>
                        </a:lnTo>
                        <a:lnTo>
                          <a:pt x="1424" y="264"/>
                        </a:lnTo>
                        <a:lnTo>
                          <a:pt x="1440" y="288"/>
                        </a:lnTo>
                        <a:lnTo>
                          <a:pt x="1512" y="352"/>
                        </a:lnTo>
                        <a:lnTo>
                          <a:pt x="1512" y="344"/>
                        </a:lnTo>
                        <a:lnTo>
                          <a:pt x="1512" y="320"/>
                        </a:lnTo>
                        <a:lnTo>
                          <a:pt x="1520" y="320"/>
                        </a:lnTo>
                        <a:lnTo>
                          <a:pt x="1504" y="304"/>
                        </a:lnTo>
                        <a:lnTo>
                          <a:pt x="1520" y="296"/>
                        </a:lnTo>
                        <a:lnTo>
                          <a:pt x="1504" y="280"/>
                        </a:lnTo>
                        <a:lnTo>
                          <a:pt x="1512" y="272"/>
                        </a:lnTo>
                        <a:lnTo>
                          <a:pt x="1496" y="264"/>
                        </a:lnTo>
                        <a:lnTo>
                          <a:pt x="1488" y="256"/>
                        </a:lnTo>
                        <a:lnTo>
                          <a:pt x="1480" y="256"/>
                        </a:lnTo>
                        <a:lnTo>
                          <a:pt x="1472" y="248"/>
                        </a:lnTo>
                        <a:lnTo>
                          <a:pt x="1472" y="232"/>
                        </a:lnTo>
                        <a:lnTo>
                          <a:pt x="1464" y="224"/>
                        </a:lnTo>
                        <a:lnTo>
                          <a:pt x="1472" y="224"/>
                        </a:lnTo>
                        <a:lnTo>
                          <a:pt x="1480" y="216"/>
                        </a:lnTo>
                        <a:lnTo>
                          <a:pt x="1496" y="224"/>
                        </a:lnTo>
                        <a:lnTo>
                          <a:pt x="1496" y="216"/>
                        </a:lnTo>
                        <a:lnTo>
                          <a:pt x="1504" y="216"/>
                        </a:lnTo>
                        <a:lnTo>
                          <a:pt x="1536" y="224"/>
                        </a:lnTo>
                        <a:lnTo>
                          <a:pt x="1528" y="216"/>
                        </a:lnTo>
                        <a:lnTo>
                          <a:pt x="1552" y="192"/>
                        </a:lnTo>
                        <a:lnTo>
                          <a:pt x="1560" y="184"/>
                        </a:lnTo>
                        <a:lnTo>
                          <a:pt x="1584" y="192"/>
                        </a:lnTo>
                        <a:lnTo>
                          <a:pt x="1584" y="184"/>
                        </a:lnTo>
                        <a:lnTo>
                          <a:pt x="1528" y="160"/>
                        </a:lnTo>
                        <a:lnTo>
                          <a:pt x="1544" y="160"/>
                        </a:lnTo>
                        <a:lnTo>
                          <a:pt x="1544" y="152"/>
                        </a:lnTo>
                        <a:lnTo>
                          <a:pt x="1544" y="144"/>
                        </a:lnTo>
                        <a:lnTo>
                          <a:pt x="1528" y="144"/>
                        </a:lnTo>
                        <a:lnTo>
                          <a:pt x="1536" y="136"/>
                        </a:lnTo>
                        <a:lnTo>
                          <a:pt x="1552" y="144"/>
                        </a:lnTo>
                        <a:lnTo>
                          <a:pt x="1584" y="152"/>
                        </a:lnTo>
                        <a:lnTo>
                          <a:pt x="1632" y="160"/>
                        </a:lnTo>
                        <a:lnTo>
                          <a:pt x="1616" y="144"/>
                        </a:lnTo>
                        <a:lnTo>
                          <a:pt x="1632" y="144"/>
                        </a:lnTo>
                        <a:lnTo>
                          <a:pt x="1632" y="136"/>
                        </a:lnTo>
                        <a:lnTo>
                          <a:pt x="1592" y="128"/>
                        </a:lnTo>
                        <a:lnTo>
                          <a:pt x="1568" y="128"/>
                        </a:lnTo>
                        <a:lnTo>
                          <a:pt x="1472" y="104"/>
                        </a:lnTo>
                        <a:lnTo>
                          <a:pt x="1424" y="88"/>
                        </a:lnTo>
                        <a:lnTo>
                          <a:pt x="1360" y="88"/>
                        </a:lnTo>
                        <a:lnTo>
                          <a:pt x="1384" y="104"/>
                        </a:lnTo>
                        <a:lnTo>
                          <a:pt x="1376" y="104"/>
                        </a:lnTo>
                        <a:lnTo>
                          <a:pt x="1352" y="96"/>
                        </a:lnTo>
                        <a:lnTo>
                          <a:pt x="1360" y="96"/>
                        </a:lnTo>
                        <a:lnTo>
                          <a:pt x="1360" y="88"/>
                        </a:lnTo>
                        <a:lnTo>
                          <a:pt x="1344" y="88"/>
                        </a:lnTo>
                        <a:lnTo>
                          <a:pt x="1344" y="96"/>
                        </a:lnTo>
                        <a:lnTo>
                          <a:pt x="1280" y="96"/>
                        </a:lnTo>
                        <a:lnTo>
                          <a:pt x="1256" y="88"/>
                        </a:lnTo>
                        <a:lnTo>
                          <a:pt x="1232" y="80"/>
                        </a:lnTo>
                        <a:lnTo>
                          <a:pt x="1176" y="80"/>
                        </a:lnTo>
                        <a:lnTo>
                          <a:pt x="1128" y="64"/>
                        </a:lnTo>
                        <a:lnTo>
                          <a:pt x="1032" y="56"/>
                        </a:lnTo>
                        <a:lnTo>
                          <a:pt x="1032" y="64"/>
                        </a:lnTo>
                        <a:lnTo>
                          <a:pt x="1048" y="72"/>
                        </a:lnTo>
                        <a:lnTo>
                          <a:pt x="1008" y="64"/>
                        </a:lnTo>
                        <a:lnTo>
                          <a:pt x="1000" y="72"/>
                        </a:lnTo>
                        <a:lnTo>
                          <a:pt x="968" y="64"/>
                        </a:lnTo>
                        <a:lnTo>
                          <a:pt x="976" y="72"/>
                        </a:lnTo>
                        <a:lnTo>
                          <a:pt x="976" y="80"/>
                        </a:lnTo>
                        <a:lnTo>
                          <a:pt x="936" y="64"/>
                        </a:lnTo>
                        <a:lnTo>
                          <a:pt x="936" y="56"/>
                        </a:lnTo>
                        <a:lnTo>
                          <a:pt x="912" y="48"/>
                        </a:lnTo>
                        <a:lnTo>
                          <a:pt x="856" y="40"/>
                        </a:lnTo>
                        <a:lnTo>
                          <a:pt x="872" y="48"/>
                        </a:lnTo>
                        <a:lnTo>
                          <a:pt x="840" y="48"/>
                        </a:lnTo>
                        <a:lnTo>
                          <a:pt x="824" y="48"/>
                        </a:lnTo>
                        <a:lnTo>
                          <a:pt x="816" y="48"/>
                        </a:lnTo>
                        <a:lnTo>
                          <a:pt x="776" y="48"/>
                        </a:lnTo>
                        <a:lnTo>
                          <a:pt x="760" y="32"/>
                        </a:lnTo>
                        <a:lnTo>
                          <a:pt x="744" y="32"/>
                        </a:lnTo>
                        <a:lnTo>
                          <a:pt x="768" y="40"/>
                        </a:lnTo>
                        <a:lnTo>
                          <a:pt x="736" y="40"/>
                        </a:lnTo>
                        <a:lnTo>
                          <a:pt x="744" y="48"/>
                        </a:lnTo>
                        <a:lnTo>
                          <a:pt x="712" y="48"/>
                        </a:lnTo>
                        <a:lnTo>
                          <a:pt x="752" y="24"/>
                        </a:lnTo>
                        <a:lnTo>
                          <a:pt x="744" y="16"/>
                        </a:lnTo>
                        <a:lnTo>
                          <a:pt x="712" y="8"/>
                        </a:lnTo>
                        <a:lnTo>
                          <a:pt x="672" y="8"/>
                        </a:lnTo>
                        <a:lnTo>
                          <a:pt x="656" y="0"/>
                        </a:lnTo>
                        <a:lnTo>
                          <a:pt x="632" y="0"/>
                        </a:lnTo>
                        <a:lnTo>
                          <a:pt x="616" y="8"/>
                        </a:lnTo>
                        <a:lnTo>
                          <a:pt x="616" y="16"/>
                        </a:lnTo>
                        <a:lnTo>
                          <a:pt x="560" y="16"/>
                        </a:lnTo>
                        <a:lnTo>
                          <a:pt x="528" y="24"/>
                        </a:lnTo>
                        <a:lnTo>
                          <a:pt x="512" y="32"/>
                        </a:lnTo>
                        <a:lnTo>
                          <a:pt x="528" y="40"/>
                        </a:lnTo>
                        <a:lnTo>
                          <a:pt x="472" y="48"/>
                        </a:lnTo>
                        <a:lnTo>
                          <a:pt x="480" y="56"/>
                        </a:lnTo>
                        <a:lnTo>
                          <a:pt x="504" y="64"/>
                        </a:lnTo>
                        <a:lnTo>
                          <a:pt x="496" y="64"/>
                        </a:lnTo>
                        <a:lnTo>
                          <a:pt x="448" y="56"/>
                        </a:lnTo>
                        <a:lnTo>
                          <a:pt x="440" y="64"/>
                        </a:lnTo>
                        <a:lnTo>
                          <a:pt x="472" y="80"/>
                        </a:lnTo>
                        <a:lnTo>
                          <a:pt x="440" y="72"/>
                        </a:lnTo>
                        <a:lnTo>
                          <a:pt x="432" y="56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8" name="Freeform 153"/>
                  <p:cNvSpPr>
                    <a:spLocks/>
                  </p:cNvSpPr>
                  <p:nvPr/>
                </p:nvSpPr>
                <p:spPr bwMode="auto">
                  <a:xfrm>
                    <a:off x="3820" y="1944"/>
                    <a:ext cx="224" cy="128"/>
                  </a:xfrm>
                  <a:custGeom>
                    <a:avLst/>
                    <a:gdLst>
                      <a:gd name="T0" fmla="*/ 152 w 224"/>
                      <a:gd name="T1" fmla="*/ 120 h 128"/>
                      <a:gd name="T2" fmla="*/ 168 w 224"/>
                      <a:gd name="T3" fmla="*/ 128 h 128"/>
                      <a:gd name="T4" fmla="*/ 176 w 224"/>
                      <a:gd name="T5" fmla="*/ 112 h 128"/>
                      <a:gd name="T6" fmla="*/ 168 w 224"/>
                      <a:gd name="T7" fmla="*/ 96 h 128"/>
                      <a:gd name="T8" fmla="*/ 160 w 224"/>
                      <a:gd name="T9" fmla="*/ 88 h 128"/>
                      <a:gd name="T10" fmla="*/ 176 w 224"/>
                      <a:gd name="T11" fmla="*/ 88 h 128"/>
                      <a:gd name="T12" fmla="*/ 176 w 224"/>
                      <a:gd name="T13" fmla="*/ 80 h 128"/>
                      <a:gd name="T14" fmla="*/ 176 w 224"/>
                      <a:gd name="T15" fmla="*/ 72 h 128"/>
                      <a:gd name="T16" fmla="*/ 192 w 224"/>
                      <a:gd name="T17" fmla="*/ 64 h 128"/>
                      <a:gd name="T18" fmla="*/ 192 w 224"/>
                      <a:gd name="T19" fmla="*/ 80 h 128"/>
                      <a:gd name="T20" fmla="*/ 200 w 224"/>
                      <a:gd name="T21" fmla="*/ 80 h 128"/>
                      <a:gd name="T22" fmla="*/ 208 w 224"/>
                      <a:gd name="T23" fmla="*/ 80 h 128"/>
                      <a:gd name="T24" fmla="*/ 224 w 224"/>
                      <a:gd name="T25" fmla="*/ 72 h 128"/>
                      <a:gd name="T26" fmla="*/ 200 w 224"/>
                      <a:gd name="T27" fmla="*/ 56 h 128"/>
                      <a:gd name="T28" fmla="*/ 200 w 224"/>
                      <a:gd name="T29" fmla="*/ 64 h 128"/>
                      <a:gd name="T30" fmla="*/ 184 w 224"/>
                      <a:gd name="T31" fmla="*/ 56 h 128"/>
                      <a:gd name="T32" fmla="*/ 192 w 224"/>
                      <a:gd name="T33" fmla="*/ 48 h 128"/>
                      <a:gd name="T34" fmla="*/ 168 w 224"/>
                      <a:gd name="T35" fmla="*/ 64 h 128"/>
                      <a:gd name="T36" fmla="*/ 144 w 224"/>
                      <a:gd name="T37" fmla="*/ 64 h 128"/>
                      <a:gd name="T38" fmla="*/ 144 w 224"/>
                      <a:gd name="T39" fmla="*/ 56 h 128"/>
                      <a:gd name="T40" fmla="*/ 136 w 224"/>
                      <a:gd name="T41" fmla="*/ 56 h 128"/>
                      <a:gd name="T42" fmla="*/ 128 w 224"/>
                      <a:gd name="T43" fmla="*/ 40 h 128"/>
                      <a:gd name="T44" fmla="*/ 112 w 224"/>
                      <a:gd name="T45" fmla="*/ 24 h 128"/>
                      <a:gd name="T46" fmla="*/ 80 w 224"/>
                      <a:gd name="T47" fmla="*/ 32 h 128"/>
                      <a:gd name="T48" fmla="*/ 32 w 224"/>
                      <a:gd name="T49" fmla="*/ 0 h 128"/>
                      <a:gd name="T50" fmla="*/ 0 w 224"/>
                      <a:gd name="T51" fmla="*/ 8 h 128"/>
                      <a:gd name="T52" fmla="*/ 16 w 224"/>
                      <a:gd name="T53" fmla="*/ 64 h 128"/>
                      <a:gd name="T54" fmla="*/ 24 w 224"/>
                      <a:gd name="T55" fmla="*/ 64 h 128"/>
                      <a:gd name="T56" fmla="*/ 24 w 224"/>
                      <a:gd name="T57" fmla="*/ 56 h 128"/>
                      <a:gd name="T58" fmla="*/ 32 w 224"/>
                      <a:gd name="T59" fmla="*/ 40 h 128"/>
                      <a:gd name="T60" fmla="*/ 40 w 224"/>
                      <a:gd name="T61" fmla="*/ 40 h 128"/>
                      <a:gd name="T62" fmla="*/ 56 w 224"/>
                      <a:gd name="T63" fmla="*/ 48 h 128"/>
                      <a:gd name="T64" fmla="*/ 64 w 224"/>
                      <a:gd name="T65" fmla="*/ 64 h 128"/>
                      <a:gd name="T66" fmla="*/ 88 w 224"/>
                      <a:gd name="T67" fmla="*/ 64 h 128"/>
                      <a:gd name="T68" fmla="*/ 96 w 224"/>
                      <a:gd name="T69" fmla="*/ 80 h 128"/>
                      <a:gd name="T70" fmla="*/ 136 w 224"/>
                      <a:gd name="T71" fmla="*/ 104 h 128"/>
                      <a:gd name="T72" fmla="*/ 152 w 224"/>
                      <a:gd name="T73" fmla="*/ 112 h 128"/>
                      <a:gd name="T74" fmla="*/ 152 w 224"/>
                      <a:gd name="T75" fmla="*/ 120 h 12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224"/>
                      <a:gd name="T115" fmla="*/ 0 h 128"/>
                      <a:gd name="T116" fmla="*/ 224 w 224"/>
                      <a:gd name="T117" fmla="*/ 128 h 12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224" h="128">
                        <a:moveTo>
                          <a:pt x="152" y="120"/>
                        </a:moveTo>
                        <a:lnTo>
                          <a:pt x="168" y="128"/>
                        </a:lnTo>
                        <a:lnTo>
                          <a:pt x="176" y="112"/>
                        </a:lnTo>
                        <a:lnTo>
                          <a:pt x="168" y="96"/>
                        </a:lnTo>
                        <a:lnTo>
                          <a:pt x="160" y="88"/>
                        </a:lnTo>
                        <a:lnTo>
                          <a:pt x="176" y="88"/>
                        </a:lnTo>
                        <a:lnTo>
                          <a:pt x="176" y="80"/>
                        </a:lnTo>
                        <a:lnTo>
                          <a:pt x="176" y="72"/>
                        </a:lnTo>
                        <a:lnTo>
                          <a:pt x="192" y="64"/>
                        </a:lnTo>
                        <a:lnTo>
                          <a:pt x="192" y="80"/>
                        </a:lnTo>
                        <a:lnTo>
                          <a:pt x="200" y="80"/>
                        </a:lnTo>
                        <a:lnTo>
                          <a:pt x="208" y="80"/>
                        </a:lnTo>
                        <a:lnTo>
                          <a:pt x="224" y="72"/>
                        </a:lnTo>
                        <a:lnTo>
                          <a:pt x="200" y="56"/>
                        </a:lnTo>
                        <a:lnTo>
                          <a:pt x="200" y="64"/>
                        </a:lnTo>
                        <a:lnTo>
                          <a:pt x="184" y="56"/>
                        </a:lnTo>
                        <a:lnTo>
                          <a:pt x="192" y="48"/>
                        </a:lnTo>
                        <a:lnTo>
                          <a:pt x="168" y="64"/>
                        </a:lnTo>
                        <a:lnTo>
                          <a:pt x="144" y="64"/>
                        </a:lnTo>
                        <a:lnTo>
                          <a:pt x="144" y="56"/>
                        </a:lnTo>
                        <a:lnTo>
                          <a:pt x="136" y="56"/>
                        </a:lnTo>
                        <a:lnTo>
                          <a:pt x="128" y="40"/>
                        </a:lnTo>
                        <a:lnTo>
                          <a:pt x="112" y="24"/>
                        </a:lnTo>
                        <a:lnTo>
                          <a:pt x="80" y="32"/>
                        </a:lnTo>
                        <a:lnTo>
                          <a:pt x="32" y="0"/>
                        </a:lnTo>
                        <a:lnTo>
                          <a:pt x="0" y="8"/>
                        </a:lnTo>
                        <a:lnTo>
                          <a:pt x="16" y="64"/>
                        </a:lnTo>
                        <a:lnTo>
                          <a:pt x="24" y="64"/>
                        </a:lnTo>
                        <a:lnTo>
                          <a:pt x="24" y="56"/>
                        </a:lnTo>
                        <a:lnTo>
                          <a:pt x="32" y="40"/>
                        </a:lnTo>
                        <a:lnTo>
                          <a:pt x="40" y="40"/>
                        </a:lnTo>
                        <a:lnTo>
                          <a:pt x="56" y="48"/>
                        </a:lnTo>
                        <a:lnTo>
                          <a:pt x="64" y="64"/>
                        </a:lnTo>
                        <a:lnTo>
                          <a:pt x="88" y="64"/>
                        </a:lnTo>
                        <a:lnTo>
                          <a:pt x="96" y="80"/>
                        </a:lnTo>
                        <a:lnTo>
                          <a:pt x="136" y="104"/>
                        </a:lnTo>
                        <a:lnTo>
                          <a:pt x="152" y="112"/>
                        </a:lnTo>
                        <a:lnTo>
                          <a:pt x="152" y="12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9" name="Freeform 154"/>
                  <p:cNvSpPr>
                    <a:spLocks/>
                  </p:cNvSpPr>
                  <p:nvPr/>
                </p:nvSpPr>
                <p:spPr bwMode="auto">
                  <a:xfrm>
                    <a:off x="3980" y="2008"/>
                    <a:ext cx="96" cy="64"/>
                  </a:xfrm>
                  <a:custGeom>
                    <a:avLst/>
                    <a:gdLst>
                      <a:gd name="T0" fmla="*/ 16 w 96"/>
                      <a:gd name="T1" fmla="*/ 64 h 64"/>
                      <a:gd name="T2" fmla="*/ 32 w 96"/>
                      <a:gd name="T3" fmla="*/ 56 h 64"/>
                      <a:gd name="T4" fmla="*/ 40 w 96"/>
                      <a:gd name="T5" fmla="*/ 56 h 64"/>
                      <a:gd name="T6" fmla="*/ 48 w 96"/>
                      <a:gd name="T7" fmla="*/ 40 h 64"/>
                      <a:gd name="T8" fmla="*/ 56 w 96"/>
                      <a:gd name="T9" fmla="*/ 48 h 64"/>
                      <a:gd name="T10" fmla="*/ 64 w 96"/>
                      <a:gd name="T11" fmla="*/ 64 h 64"/>
                      <a:gd name="T12" fmla="*/ 80 w 96"/>
                      <a:gd name="T13" fmla="*/ 56 h 64"/>
                      <a:gd name="T14" fmla="*/ 96 w 96"/>
                      <a:gd name="T15" fmla="*/ 56 h 64"/>
                      <a:gd name="T16" fmla="*/ 96 w 96"/>
                      <a:gd name="T17" fmla="*/ 40 h 64"/>
                      <a:gd name="T18" fmla="*/ 88 w 96"/>
                      <a:gd name="T19" fmla="*/ 40 h 64"/>
                      <a:gd name="T20" fmla="*/ 80 w 96"/>
                      <a:gd name="T21" fmla="*/ 32 h 64"/>
                      <a:gd name="T22" fmla="*/ 80 w 96"/>
                      <a:gd name="T23" fmla="*/ 24 h 64"/>
                      <a:gd name="T24" fmla="*/ 56 w 96"/>
                      <a:gd name="T25" fmla="*/ 32 h 64"/>
                      <a:gd name="T26" fmla="*/ 48 w 96"/>
                      <a:gd name="T27" fmla="*/ 24 h 64"/>
                      <a:gd name="T28" fmla="*/ 24 w 96"/>
                      <a:gd name="T29" fmla="*/ 24 h 64"/>
                      <a:gd name="T30" fmla="*/ 24 w 96"/>
                      <a:gd name="T31" fmla="*/ 16 h 64"/>
                      <a:gd name="T32" fmla="*/ 32 w 96"/>
                      <a:gd name="T33" fmla="*/ 16 h 64"/>
                      <a:gd name="T34" fmla="*/ 40 w 96"/>
                      <a:gd name="T35" fmla="*/ 16 h 64"/>
                      <a:gd name="T36" fmla="*/ 32 w 96"/>
                      <a:gd name="T37" fmla="*/ 16 h 64"/>
                      <a:gd name="T38" fmla="*/ 32 w 96"/>
                      <a:gd name="T39" fmla="*/ 0 h 64"/>
                      <a:gd name="T40" fmla="*/ 16 w 96"/>
                      <a:gd name="T41" fmla="*/ 8 h 64"/>
                      <a:gd name="T42" fmla="*/ 16 w 96"/>
                      <a:gd name="T43" fmla="*/ 16 h 64"/>
                      <a:gd name="T44" fmla="*/ 16 w 96"/>
                      <a:gd name="T45" fmla="*/ 24 h 64"/>
                      <a:gd name="T46" fmla="*/ 0 w 96"/>
                      <a:gd name="T47" fmla="*/ 24 h 64"/>
                      <a:gd name="T48" fmla="*/ 8 w 96"/>
                      <a:gd name="T49" fmla="*/ 32 h 64"/>
                      <a:gd name="T50" fmla="*/ 16 w 96"/>
                      <a:gd name="T51" fmla="*/ 48 h 64"/>
                      <a:gd name="T52" fmla="*/ 8 w 96"/>
                      <a:gd name="T53" fmla="*/ 64 h 64"/>
                      <a:gd name="T54" fmla="*/ 16 w 96"/>
                      <a:gd name="T55" fmla="*/ 64 h 6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96"/>
                      <a:gd name="T85" fmla="*/ 0 h 64"/>
                      <a:gd name="T86" fmla="*/ 96 w 96"/>
                      <a:gd name="T87" fmla="*/ 64 h 6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96" h="64">
                        <a:moveTo>
                          <a:pt x="16" y="64"/>
                        </a:moveTo>
                        <a:lnTo>
                          <a:pt x="32" y="56"/>
                        </a:lnTo>
                        <a:lnTo>
                          <a:pt x="40" y="56"/>
                        </a:lnTo>
                        <a:lnTo>
                          <a:pt x="48" y="40"/>
                        </a:lnTo>
                        <a:lnTo>
                          <a:pt x="56" y="48"/>
                        </a:lnTo>
                        <a:lnTo>
                          <a:pt x="64" y="64"/>
                        </a:lnTo>
                        <a:lnTo>
                          <a:pt x="80" y="56"/>
                        </a:lnTo>
                        <a:lnTo>
                          <a:pt x="96" y="56"/>
                        </a:lnTo>
                        <a:lnTo>
                          <a:pt x="96" y="40"/>
                        </a:lnTo>
                        <a:lnTo>
                          <a:pt x="88" y="40"/>
                        </a:lnTo>
                        <a:lnTo>
                          <a:pt x="80" y="32"/>
                        </a:lnTo>
                        <a:lnTo>
                          <a:pt x="80" y="24"/>
                        </a:lnTo>
                        <a:lnTo>
                          <a:pt x="56" y="32"/>
                        </a:lnTo>
                        <a:lnTo>
                          <a:pt x="48" y="24"/>
                        </a:lnTo>
                        <a:lnTo>
                          <a:pt x="24" y="24"/>
                        </a:lnTo>
                        <a:lnTo>
                          <a:pt x="24" y="16"/>
                        </a:lnTo>
                        <a:lnTo>
                          <a:pt x="32" y="16"/>
                        </a:lnTo>
                        <a:lnTo>
                          <a:pt x="40" y="16"/>
                        </a:lnTo>
                        <a:lnTo>
                          <a:pt x="32" y="16"/>
                        </a:lnTo>
                        <a:lnTo>
                          <a:pt x="32" y="0"/>
                        </a:lnTo>
                        <a:lnTo>
                          <a:pt x="16" y="8"/>
                        </a:lnTo>
                        <a:lnTo>
                          <a:pt x="16" y="16"/>
                        </a:lnTo>
                        <a:lnTo>
                          <a:pt x="16" y="24"/>
                        </a:lnTo>
                        <a:lnTo>
                          <a:pt x="0" y="24"/>
                        </a:lnTo>
                        <a:lnTo>
                          <a:pt x="8" y="32"/>
                        </a:lnTo>
                        <a:lnTo>
                          <a:pt x="16" y="48"/>
                        </a:lnTo>
                        <a:lnTo>
                          <a:pt x="8" y="64"/>
                        </a:lnTo>
                        <a:lnTo>
                          <a:pt x="16" y="6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0" name="Freeform 155"/>
                  <p:cNvSpPr>
                    <a:spLocks/>
                  </p:cNvSpPr>
                  <p:nvPr/>
                </p:nvSpPr>
                <p:spPr bwMode="auto">
                  <a:xfrm>
                    <a:off x="4004" y="1976"/>
                    <a:ext cx="120" cy="64"/>
                  </a:xfrm>
                  <a:custGeom>
                    <a:avLst/>
                    <a:gdLst>
                      <a:gd name="T0" fmla="*/ 16 w 120"/>
                      <a:gd name="T1" fmla="*/ 48 h 64"/>
                      <a:gd name="T2" fmla="*/ 8 w 120"/>
                      <a:gd name="T3" fmla="*/ 48 h 64"/>
                      <a:gd name="T4" fmla="*/ 0 w 120"/>
                      <a:gd name="T5" fmla="*/ 48 h 64"/>
                      <a:gd name="T6" fmla="*/ 0 w 120"/>
                      <a:gd name="T7" fmla="*/ 56 h 64"/>
                      <a:gd name="T8" fmla="*/ 24 w 120"/>
                      <a:gd name="T9" fmla="*/ 56 h 64"/>
                      <a:gd name="T10" fmla="*/ 32 w 120"/>
                      <a:gd name="T11" fmla="*/ 64 h 64"/>
                      <a:gd name="T12" fmla="*/ 56 w 120"/>
                      <a:gd name="T13" fmla="*/ 56 h 64"/>
                      <a:gd name="T14" fmla="*/ 56 w 120"/>
                      <a:gd name="T15" fmla="*/ 48 h 64"/>
                      <a:gd name="T16" fmla="*/ 64 w 120"/>
                      <a:gd name="T17" fmla="*/ 40 h 64"/>
                      <a:gd name="T18" fmla="*/ 88 w 120"/>
                      <a:gd name="T19" fmla="*/ 40 h 64"/>
                      <a:gd name="T20" fmla="*/ 88 w 120"/>
                      <a:gd name="T21" fmla="*/ 32 h 64"/>
                      <a:gd name="T22" fmla="*/ 104 w 120"/>
                      <a:gd name="T23" fmla="*/ 32 h 64"/>
                      <a:gd name="T24" fmla="*/ 120 w 120"/>
                      <a:gd name="T25" fmla="*/ 24 h 64"/>
                      <a:gd name="T26" fmla="*/ 120 w 120"/>
                      <a:gd name="T27" fmla="*/ 16 h 64"/>
                      <a:gd name="T28" fmla="*/ 104 w 120"/>
                      <a:gd name="T29" fmla="*/ 8 h 64"/>
                      <a:gd name="T30" fmla="*/ 56 w 120"/>
                      <a:gd name="T31" fmla="*/ 8 h 64"/>
                      <a:gd name="T32" fmla="*/ 40 w 120"/>
                      <a:gd name="T33" fmla="*/ 0 h 64"/>
                      <a:gd name="T34" fmla="*/ 40 w 120"/>
                      <a:gd name="T35" fmla="*/ 8 h 64"/>
                      <a:gd name="T36" fmla="*/ 32 w 120"/>
                      <a:gd name="T37" fmla="*/ 16 h 64"/>
                      <a:gd name="T38" fmla="*/ 8 w 120"/>
                      <a:gd name="T39" fmla="*/ 8 h 64"/>
                      <a:gd name="T40" fmla="*/ 8 w 120"/>
                      <a:gd name="T41" fmla="*/ 16 h 64"/>
                      <a:gd name="T42" fmla="*/ 0 w 120"/>
                      <a:gd name="T43" fmla="*/ 24 h 64"/>
                      <a:gd name="T44" fmla="*/ 16 w 120"/>
                      <a:gd name="T45" fmla="*/ 32 h 64"/>
                      <a:gd name="T46" fmla="*/ 16 w 120"/>
                      <a:gd name="T47" fmla="*/ 24 h 64"/>
                      <a:gd name="T48" fmla="*/ 40 w 120"/>
                      <a:gd name="T49" fmla="*/ 40 h 64"/>
                      <a:gd name="T50" fmla="*/ 24 w 120"/>
                      <a:gd name="T51" fmla="*/ 48 h 64"/>
                      <a:gd name="T52" fmla="*/ 16 w 120"/>
                      <a:gd name="T53" fmla="*/ 48 h 6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120"/>
                      <a:gd name="T82" fmla="*/ 0 h 64"/>
                      <a:gd name="T83" fmla="*/ 120 w 120"/>
                      <a:gd name="T84" fmla="*/ 64 h 6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120" h="64">
                        <a:moveTo>
                          <a:pt x="16" y="48"/>
                        </a:moveTo>
                        <a:lnTo>
                          <a:pt x="8" y="48"/>
                        </a:lnTo>
                        <a:lnTo>
                          <a:pt x="0" y="48"/>
                        </a:lnTo>
                        <a:lnTo>
                          <a:pt x="0" y="56"/>
                        </a:lnTo>
                        <a:lnTo>
                          <a:pt x="24" y="56"/>
                        </a:lnTo>
                        <a:lnTo>
                          <a:pt x="32" y="64"/>
                        </a:lnTo>
                        <a:lnTo>
                          <a:pt x="56" y="56"/>
                        </a:lnTo>
                        <a:lnTo>
                          <a:pt x="56" y="48"/>
                        </a:lnTo>
                        <a:lnTo>
                          <a:pt x="64" y="40"/>
                        </a:lnTo>
                        <a:lnTo>
                          <a:pt x="88" y="40"/>
                        </a:lnTo>
                        <a:lnTo>
                          <a:pt x="88" y="32"/>
                        </a:lnTo>
                        <a:lnTo>
                          <a:pt x="104" y="32"/>
                        </a:lnTo>
                        <a:lnTo>
                          <a:pt x="120" y="24"/>
                        </a:lnTo>
                        <a:lnTo>
                          <a:pt x="120" y="16"/>
                        </a:lnTo>
                        <a:lnTo>
                          <a:pt x="104" y="8"/>
                        </a:lnTo>
                        <a:lnTo>
                          <a:pt x="56" y="8"/>
                        </a:lnTo>
                        <a:lnTo>
                          <a:pt x="40" y="0"/>
                        </a:lnTo>
                        <a:lnTo>
                          <a:pt x="40" y="8"/>
                        </a:lnTo>
                        <a:lnTo>
                          <a:pt x="32" y="16"/>
                        </a:lnTo>
                        <a:lnTo>
                          <a:pt x="8" y="8"/>
                        </a:lnTo>
                        <a:lnTo>
                          <a:pt x="8" y="16"/>
                        </a:lnTo>
                        <a:lnTo>
                          <a:pt x="0" y="24"/>
                        </a:lnTo>
                        <a:lnTo>
                          <a:pt x="16" y="32"/>
                        </a:lnTo>
                        <a:lnTo>
                          <a:pt x="16" y="24"/>
                        </a:lnTo>
                        <a:lnTo>
                          <a:pt x="40" y="40"/>
                        </a:lnTo>
                        <a:lnTo>
                          <a:pt x="24" y="48"/>
                        </a:lnTo>
                        <a:lnTo>
                          <a:pt x="16" y="4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1" name="Freeform 156"/>
                  <p:cNvSpPr>
                    <a:spLocks/>
                  </p:cNvSpPr>
                  <p:nvPr/>
                </p:nvSpPr>
                <p:spPr bwMode="auto">
                  <a:xfrm>
                    <a:off x="3788" y="1984"/>
                    <a:ext cx="184" cy="112"/>
                  </a:xfrm>
                  <a:custGeom>
                    <a:avLst/>
                    <a:gdLst>
                      <a:gd name="T0" fmla="*/ 48 w 184"/>
                      <a:gd name="T1" fmla="*/ 24 h 112"/>
                      <a:gd name="T2" fmla="*/ 56 w 184"/>
                      <a:gd name="T3" fmla="*/ 24 h 112"/>
                      <a:gd name="T4" fmla="*/ 56 w 184"/>
                      <a:gd name="T5" fmla="*/ 16 h 112"/>
                      <a:gd name="T6" fmla="*/ 64 w 184"/>
                      <a:gd name="T7" fmla="*/ 0 h 112"/>
                      <a:gd name="T8" fmla="*/ 72 w 184"/>
                      <a:gd name="T9" fmla="*/ 0 h 112"/>
                      <a:gd name="T10" fmla="*/ 88 w 184"/>
                      <a:gd name="T11" fmla="*/ 8 h 112"/>
                      <a:gd name="T12" fmla="*/ 96 w 184"/>
                      <a:gd name="T13" fmla="*/ 24 h 112"/>
                      <a:gd name="T14" fmla="*/ 120 w 184"/>
                      <a:gd name="T15" fmla="*/ 24 h 112"/>
                      <a:gd name="T16" fmla="*/ 128 w 184"/>
                      <a:gd name="T17" fmla="*/ 40 h 112"/>
                      <a:gd name="T18" fmla="*/ 168 w 184"/>
                      <a:gd name="T19" fmla="*/ 64 h 112"/>
                      <a:gd name="T20" fmla="*/ 184 w 184"/>
                      <a:gd name="T21" fmla="*/ 72 h 112"/>
                      <a:gd name="T22" fmla="*/ 184 w 184"/>
                      <a:gd name="T23" fmla="*/ 80 h 112"/>
                      <a:gd name="T24" fmla="*/ 176 w 184"/>
                      <a:gd name="T25" fmla="*/ 80 h 112"/>
                      <a:gd name="T26" fmla="*/ 168 w 184"/>
                      <a:gd name="T27" fmla="*/ 80 h 112"/>
                      <a:gd name="T28" fmla="*/ 168 w 184"/>
                      <a:gd name="T29" fmla="*/ 96 h 112"/>
                      <a:gd name="T30" fmla="*/ 152 w 184"/>
                      <a:gd name="T31" fmla="*/ 104 h 112"/>
                      <a:gd name="T32" fmla="*/ 144 w 184"/>
                      <a:gd name="T33" fmla="*/ 112 h 112"/>
                      <a:gd name="T34" fmla="*/ 128 w 184"/>
                      <a:gd name="T35" fmla="*/ 104 h 112"/>
                      <a:gd name="T36" fmla="*/ 128 w 184"/>
                      <a:gd name="T37" fmla="*/ 96 h 112"/>
                      <a:gd name="T38" fmla="*/ 64 w 184"/>
                      <a:gd name="T39" fmla="*/ 64 h 112"/>
                      <a:gd name="T40" fmla="*/ 48 w 184"/>
                      <a:gd name="T41" fmla="*/ 72 h 112"/>
                      <a:gd name="T42" fmla="*/ 32 w 184"/>
                      <a:gd name="T43" fmla="*/ 80 h 112"/>
                      <a:gd name="T44" fmla="*/ 24 w 184"/>
                      <a:gd name="T45" fmla="*/ 56 h 112"/>
                      <a:gd name="T46" fmla="*/ 16 w 184"/>
                      <a:gd name="T47" fmla="*/ 40 h 112"/>
                      <a:gd name="T48" fmla="*/ 8 w 184"/>
                      <a:gd name="T49" fmla="*/ 40 h 112"/>
                      <a:gd name="T50" fmla="*/ 8 w 184"/>
                      <a:gd name="T51" fmla="*/ 32 h 112"/>
                      <a:gd name="T52" fmla="*/ 24 w 184"/>
                      <a:gd name="T53" fmla="*/ 32 h 112"/>
                      <a:gd name="T54" fmla="*/ 32 w 184"/>
                      <a:gd name="T55" fmla="*/ 24 h 112"/>
                      <a:gd name="T56" fmla="*/ 16 w 184"/>
                      <a:gd name="T57" fmla="*/ 8 h 112"/>
                      <a:gd name="T58" fmla="*/ 8 w 184"/>
                      <a:gd name="T59" fmla="*/ 8 h 112"/>
                      <a:gd name="T60" fmla="*/ 8 w 184"/>
                      <a:gd name="T61" fmla="*/ 24 h 112"/>
                      <a:gd name="T62" fmla="*/ 0 w 184"/>
                      <a:gd name="T63" fmla="*/ 16 h 112"/>
                      <a:gd name="T64" fmla="*/ 8 w 184"/>
                      <a:gd name="T65" fmla="*/ 8 h 112"/>
                      <a:gd name="T66" fmla="*/ 16 w 184"/>
                      <a:gd name="T67" fmla="*/ 8 h 112"/>
                      <a:gd name="T68" fmla="*/ 40 w 184"/>
                      <a:gd name="T69" fmla="*/ 24 h 112"/>
                      <a:gd name="T70" fmla="*/ 48 w 184"/>
                      <a:gd name="T71" fmla="*/ 24 h 11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84"/>
                      <a:gd name="T109" fmla="*/ 0 h 112"/>
                      <a:gd name="T110" fmla="*/ 184 w 184"/>
                      <a:gd name="T111" fmla="*/ 112 h 11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84" h="112">
                        <a:moveTo>
                          <a:pt x="48" y="24"/>
                        </a:moveTo>
                        <a:lnTo>
                          <a:pt x="56" y="24"/>
                        </a:lnTo>
                        <a:lnTo>
                          <a:pt x="56" y="16"/>
                        </a:lnTo>
                        <a:lnTo>
                          <a:pt x="64" y="0"/>
                        </a:lnTo>
                        <a:lnTo>
                          <a:pt x="72" y="0"/>
                        </a:lnTo>
                        <a:lnTo>
                          <a:pt x="88" y="8"/>
                        </a:lnTo>
                        <a:lnTo>
                          <a:pt x="96" y="24"/>
                        </a:lnTo>
                        <a:lnTo>
                          <a:pt x="120" y="24"/>
                        </a:lnTo>
                        <a:lnTo>
                          <a:pt x="128" y="40"/>
                        </a:lnTo>
                        <a:lnTo>
                          <a:pt x="168" y="64"/>
                        </a:lnTo>
                        <a:lnTo>
                          <a:pt x="184" y="72"/>
                        </a:lnTo>
                        <a:lnTo>
                          <a:pt x="184" y="80"/>
                        </a:lnTo>
                        <a:lnTo>
                          <a:pt x="176" y="80"/>
                        </a:lnTo>
                        <a:lnTo>
                          <a:pt x="168" y="80"/>
                        </a:lnTo>
                        <a:lnTo>
                          <a:pt x="168" y="96"/>
                        </a:lnTo>
                        <a:lnTo>
                          <a:pt x="152" y="104"/>
                        </a:lnTo>
                        <a:lnTo>
                          <a:pt x="144" y="112"/>
                        </a:lnTo>
                        <a:lnTo>
                          <a:pt x="128" y="104"/>
                        </a:lnTo>
                        <a:lnTo>
                          <a:pt x="128" y="96"/>
                        </a:lnTo>
                        <a:lnTo>
                          <a:pt x="64" y="64"/>
                        </a:lnTo>
                        <a:lnTo>
                          <a:pt x="48" y="72"/>
                        </a:lnTo>
                        <a:lnTo>
                          <a:pt x="32" y="80"/>
                        </a:lnTo>
                        <a:lnTo>
                          <a:pt x="24" y="56"/>
                        </a:lnTo>
                        <a:lnTo>
                          <a:pt x="16" y="40"/>
                        </a:lnTo>
                        <a:lnTo>
                          <a:pt x="8" y="40"/>
                        </a:lnTo>
                        <a:lnTo>
                          <a:pt x="8" y="32"/>
                        </a:lnTo>
                        <a:lnTo>
                          <a:pt x="24" y="32"/>
                        </a:lnTo>
                        <a:lnTo>
                          <a:pt x="32" y="24"/>
                        </a:lnTo>
                        <a:lnTo>
                          <a:pt x="16" y="8"/>
                        </a:lnTo>
                        <a:lnTo>
                          <a:pt x="8" y="8"/>
                        </a:lnTo>
                        <a:lnTo>
                          <a:pt x="8" y="24"/>
                        </a:lnTo>
                        <a:lnTo>
                          <a:pt x="0" y="16"/>
                        </a:lnTo>
                        <a:lnTo>
                          <a:pt x="8" y="8"/>
                        </a:lnTo>
                        <a:lnTo>
                          <a:pt x="16" y="8"/>
                        </a:lnTo>
                        <a:lnTo>
                          <a:pt x="40" y="24"/>
                        </a:lnTo>
                        <a:lnTo>
                          <a:pt x="48" y="2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2" name="Freeform 157"/>
                  <p:cNvSpPr>
                    <a:spLocks/>
                  </p:cNvSpPr>
                  <p:nvPr/>
                </p:nvSpPr>
                <p:spPr bwMode="auto">
                  <a:xfrm>
                    <a:off x="3420" y="1784"/>
                    <a:ext cx="104" cy="72"/>
                  </a:xfrm>
                  <a:custGeom>
                    <a:avLst/>
                    <a:gdLst>
                      <a:gd name="T0" fmla="*/ 8 w 104"/>
                      <a:gd name="T1" fmla="*/ 48 h 72"/>
                      <a:gd name="T2" fmla="*/ 0 w 104"/>
                      <a:gd name="T3" fmla="*/ 64 h 72"/>
                      <a:gd name="T4" fmla="*/ 8 w 104"/>
                      <a:gd name="T5" fmla="*/ 72 h 72"/>
                      <a:gd name="T6" fmla="*/ 32 w 104"/>
                      <a:gd name="T7" fmla="*/ 64 h 72"/>
                      <a:gd name="T8" fmla="*/ 56 w 104"/>
                      <a:gd name="T9" fmla="*/ 72 h 72"/>
                      <a:gd name="T10" fmla="*/ 72 w 104"/>
                      <a:gd name="T11" fmla="*/ 72 h 72"/>
                      <a:gd name="T12" fmla="*/ 88 w 104"/>
                      <a:gd name="T13" fmla="*/ 72 h 72"/>
                      <a:gd name="T14" fmla="*/ 88 w 104"/>
                      <a:gd name="T15" fmla="*/ 64 h 72"/>
                      <a:gd name="T16" fmla="*/ 96 w 104"/>
                      <a:gd name="T17" fmla="*/ 64 h 72"/>
                      <a:gd name="T18" fmla="*/ 88 w 104"/>
                      <a:gd name="T19" fmla="*/ 48 h 72"/>
                      <a:gd name="T20" fmla="*/ 104 w 104"/>
                      <a:gd name="T21" fmla="*/ 48 h 72"/>
                      <a:gd name="T22" fmla="*/ 104 w 104"/>
                      <a:gd name="T23" fmla="*/ 40 h 72"/>
                      <a:gd name="T24" fmla="*/ 96 w 104"/>
                      <a:gd name="T25" fmla="*/ 40 h 72"/>
                      <a:gd name="T26" fmla="*/ 88 w 104"/>
                      <a:gd name="T27" fmla="*/ 24 h 72"/>
                      <a:gd name="T28" fmla="*/ 80 w 104"/>
                      <a:gd name="T29" fmla="*/ 8 h 72"/>
                      <a:gd name="T30" fmla="*/ 56 w 104"/>
                      <a:gd name="T31" fmla="*/ 0 h 72"/>
                      <a:gd name="T32" fmla="*/ 40 w 104"/>
                      <a:gd name="T33" fmla="*/ 8 h 72"/>
                      <a:gd name="T34" fmla="*/ 40 w 104"/>
                      <a:gd name="T35" fmla="*/ 16 h 72"/>
                      <a:gd name="T36" fmla="*/ 24 w 104"/>
                      <a:gd name="T37" fmla="*/ 24 h 72"/>
                      <a:gd name="T38" fmla="*/ 32 w 104"/>
                      <a:gd name="T39" fmla="*/ 32 h 72"/>
                      <a:gd name="T40" fmla="*/ 0 w 104"/>
                      <a:gd name="T41" fmla="*/ 32 h 72"/>
                      <a:gd name="T42" fmla="*/ 8 w 104"/>
                      <a:gd name="T43" fmla="*/ 48 h 72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04"/>
                      <a:gd name="T67" fmla="*/ 0 h 72"/>
                      <a:gd name="T68" fmla="*/ 104 w 104"/>
                      <a:gd name="T69" fmla="*/ 72 h 72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04" h="72">
                        <a:moveTo>
                          <a:pt x="8" y="48"/>
                        </a:moveTo>
                        <a:lnTo>
                          <a:pt x="0" y="64"/>
                        </a:lnTo>
                        <a:lnTo>
                          <a:pt x="8" y="72"/>
                        </a:lnTo>
                        <a:lnTo>
                          <a:pt x="32" y="64"/>
                        </a:lnTo>
                        <a:lnTo>
                          <a:pt x="56" y="72"/>
                        </a:lnTo>
                        <a:lnTo>
                          <a:pt x="72" y="72"/>
                        </a:lnTo>
                        <a:lnTo>
                          <a:pt x="88" y="72"/>
                        </a:lnTo>
                        <a:lnTo>
                          <a:pt x="88" y="64"/>
                        </a:lnTo>
                        <a:lnTo>
                          <a:pt x="96" y="64"/>
                        </a:lnTo>
                        <a:lnTo>
                          <a:pt x="88" y="48"/>
                        </a:lnTo>
                        <a:lnTo>
                          <a:pt x="104" y="48"/>
                        </a:lnTo>
                        <a:lnTo>
                          <a:pt x="104" y="40"/>
                        </a:lnTo>
                        <a:lnTo>
                          <a:pt x="96" y="40"/>
                        </a:lnTo>
                        <a:lnTo>
                          <a:pt x="88" y="24"/>
                        </a:lnTo>
                        <a:lnTo>
                          <a:pt x="80" y="8"/>
                        </a:lnTo>
                        <a:lnTo>
                          <a:pt x="56" y="0"/>
                        </a:lnTo>
                        <a:lnTo>
                          <a:pt x="40" y="8"/>
                        </a:lnTo>
                        <a:lnTo>
                          <a:pt x="40" y="16"/>
                        </a:lnTo>
                        <a:lnTo>
                          <a:pt x="24" y="24"/>
                        </a:lnTo>
                        <a:lnTo>
                          <a:pt x="32" y="32"/>
                        </a:lnTo>
                        <a:lnTo>
                          <a:pt x="0" y="32"/>
                        </a:lnTo>
                        <a:lnTo>
                          <a:pt x="8" y="4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3" name="Freeform 158"/>
                  <p:cNvSpPr>
                    <a:spLocks/>
                  </p:cNvSpPr>
                  <p:nvPr/>
                </p:nvSpPr>
                <p:spPr bwMode="auto">
                  <a:xfrm>
                    <a:off x="3420" y="1736"/>
                    <a:ext cx="48" cy="32"/>
                  </a:xfrm>
                  <a:custGeom>
                    <a:avLst/>
                    <a:gdLst>
                      <a:gd name="T0" fmla="*/ 8 w 48"/>
                      <a:gd name="T1" fmla="*/ 24 h 32"/>
                      <a:gd name="T2" fmla="*/ 0 w 48"/>
                      <a:gd name="T3" fmla="*/ 24 h 32"/>
                      <a:gd name="T4" fmla="*/ 0 w 48"/>
                      <a:gd name="T5" fmla="*/ 8 h 32"/>
                      <a:gd name="T6" fmla="*/ 24 w 48"/>
                      <a:gd name="T7" fmla="*/ 0 h 32"/>
                      <a:gd name="T8" fmla="*/ 48 w 48"/>
                      <a:gd name="T9" fmla="*/ 8 h 32"/>
                      <a:gd name="T10" fmla="*/ 40 w 48"/>
                      <a:gd name="T11" fmla="*/ 8 h 32"/>
                      <a:gd name="T12" fmla="*/ 32 w 48"/>
                      <a:gd name="T13" fmla="*/ 16 h 32"/>
                      <a:gd name="T14" fmla="*/ 40 w 48"/>
                      <a:gd name="T15" fmla="*/ 24 h 32"/>
                      <a:gd name="T16" fmla="*/ 40 w 48"/>
                      <a:gd name="T17" fmla="*/ 32 h 32"/>
                      <a:gd name="T18" fmla="*/ 16 w 48"/>
                      <a:gd name="T19" fmla="*/ 24 h 32"/>
                      <a:gd name="T20" fmla="*/ 8 w 48"/>
                      <a:gd name="T21" fmla="*/ 24 h 3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8"/>
                      <a:gd name="T34" fmla="*/ 0 h 32"/>
                      <a:gd name="T35" fmla="*/ 48 w 48"/>
                      <a:gd name="T36" fmla="*/ 32 h 32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8" h="32">
                        <a:moveTo>
                          <a:pt x="8" y="24"/>
                        </a:moveTo>
                        <a:lnTo>
                          <a:pt x="0" y="24"/>
                        </a:lnTo>
                        <a:lnTo>
                          <a:pt x="0" y="8"/>
                        </a:lnTo>
                        <a:lnTo>
                          <a:pt x="24" y="0"/>
                        </a:lnTo>
                        <a:lnTo>
                          <a:pt x="48" y="8"/>
                        </a:lnTo>
                        <a:lnTo>
                          <a:pt x="40" y="8"/>
                        </a:lnTo>
                        <a:lnTo>
                          <a:pt x="32" y="16"/>
                        </a:lnTo>
                        <a:lnTo>
                          <a:pt x="40" y="24"/>
                        </a:lnTo>
                        <a:lnTo>
                          <a:pt x="40" y="32"/>
                        </a:lnTo>
                        <a:lnTo>
                          <a:pt x="16" y="24"/>
                        </a:lnTo>
                        <a:lnTo>
                          <a:pt x="8" y="2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4" name="Freeform 159"/>
                  <p:cNvSpPr>
                    <a:spLocks/>
                  </p:cNvSpPr>
                  <p:nvPr/>
                </p:nvSpPr>
                <p:spPr bwMode="auto">
                  <a:xfrm>
                    <a:off x="3396" y="1760"/>
                    <a:ext cx="80" cy="32"/>
                  </a:xfrm>
                  <a:custGeom>
                    <a:avLst/>
                    <a:gdLst>
                      <a:gd name="T0" fmla="*/ 0 w 80"/>
                      <a:gd name="T1" fmla="*/ 32 h 32"/>
                      <a:gd name="T2" fmla="*/ 0 w 80"/>
                      <a:gd name="T3" fmla="*/ 16 h 32"/>
                      <a:gd name="T4" fmla="*/ 0 w 80"/>
                      <a:gd name="T5" fmla="*/ 8 h 32"/>
                      <a:gd name="T6" fmla="*/ 8 w 80"/>
                      <a:gd name="T7" fmla="*/ 8 h 32"/>
                      <a:gd name="T8" fmla="*/ 24 w 80"/>
                      <a:gd name="T9" fmla="*/ 16 h 32"/>
                      <a:gd name="T10" fmla="*/ 32 w 80"/>
                      <a:gd name="T11" fmla="*/ 16 h 32"/>
                      <a:gd name="T12" fmla="*/ 32 w 80"/>
                      <a:gd name="T13" fmla="*/ 0 h 32"/>
                      <a:gd name="T14" fmla="*/ 40 w 80"/>
                      <a:gd name="T15" fmla="*/ 0 h 32"/>
                      <a:gd name="T16" fmla="*/ 64 w 80"/>
                      <a:gd name="T17" fmla="*/ 8 h 32"/>
                      <a:gd name="T18" fmla="*/ 80 w 80"/>
                      <a:gd name="T19" fmla="*/ 24 h 32"/>
                      <a:gd name="T20" fmla="*/ 64 w 80"/>
                      <a:gd name="T21" fmla="*/ 32 h 32"/>
                      <a:gd name="T22" fmla="*/ 40 w 80"/>
                      <a:gd name="T23" fmla="*/ 24 h 32"/>
                      <a:gd name="T24" fmla="*/ 8 w 80"/>
                      <a:gd name="T25" fmla="*/ 24 h 32"/>
                      <a:gd name="T26" fmla="*/ 0 w 80"/>
                      <a:gd name="T27" fmla="*/ 32 h 3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80"/>
                      <a:gd name="T43" fmla="*/ 0 h 32"/>
                      <a:gd name="T44" fmla="*/ 80 w 80"/>
                      <a:gd name="T45" fmla="*/ 32 h 3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80" h="32">
                        <a:moveTo>
                          <a:pt x="0" y="32"/>
                        </a:moveTo>
                        <a:lnTo>
                          <a:pt x="0" y="16"/>
                        </a:lnTo>
                        <a:lnTo>
                          <a:pt x="0" y="8"/>
                        </a:lnTo>
                        <a:lnTo>
                          <a:pt x="8" y="8"/>
                        </a:lnTo>
                        <a:lnTo>
                          <a:pt x="24" y="16"/>
                        </a:lnTo>
                        <a:lnTo>
                          <a:pt x="32" y="16"/>
                        </a:lnTo>
                        <a:lnTo>
                          <a:pt x="32" y="0"/>
                        </a:lnTo>
                        <a:lnTo>
                          <a:pt x="40" y="0"/>
                        </a:lnTo>
                        <a:lnTo>
                          <a:pt x="64" y="8"/>
                        </a:lnTo>
                        <a:lnTo>
                          <a:pt x="80" y="24"/>
                        </a:lnTo>
                        <a:lnTo>
                          <a:pt x="64" y="32"/>
                        </a:lnTo>
                        <a:lnTo>
                          <a:pt x="40" y="24"/>
                        </a:lnTo>
                        <a:lnTo>
                          <a:pt x="8" y="24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5" name="Freeform 160"/>
                  <p:cNvSpPr>
                    <a:spLocks/>
                  </p:cNvSpPr>
                  <p:nvPr/>
                </p:nvSpPr>
                <p:spPr bwMode="auto">
                  <a:xfrm>
                    <a:off x="3388" y="1784"/>
                    <a:ext cx="72" cy="32"/>
                  </a:xfrm>
                  <a:custGeom>
                    <a:avLst/>
                    <a:gdLst>
                      <a:gd name="T0" fmla="*/ 32 w 72"/>
                      <a:gd name="T1" fmla="*/ 32 h 32"/>
                      <a:gd name="T2" fmla="*/ 24 w 72"/>
                      <a:gd name="T3" fmla="*/ 32 h 32"/>
                      <a:gd name="T4" fmla="*/ 24 w 72"/>
                      <a:gd name="T5" fmla="*/ 16 h 32"/>
                      <a:gd name="T6" fmla="*/ 0 w 72"/>
                      <a:gd name="T7" fmla="*/ 16 h 32"/>
                      <a:gd name="T8" fmla="*/ 8 w 72"/>
                      <a:gd name="T9" fmla="*/ 8 h 32"/>
                      <a:gd name="T10" fmla="*/ 16 w 72"/>
                      <a:gd name="T11" fmla="*/ 0 h 32"/>
                      <a:gd name="T12" fmla="*/ 48 w 72"/>
                      <a:gd name="T13" fmla="*/ 0 h 32"/>
                      <a:gd name="T14" fmla="*/ 72 w 72"/>
                      <a:gd name="T15" fmla="*/ 8 h 32"/>
                      <a:gd name="T16" fmla="*/ 72 w 72"/>
                      <a:gd name="T17" fmla="*/ 16 h 32"/>
                      <a:gd name="T18" fmla="*/ 56 w 72"/>
                      <a:gd name="T19" fmla="*/ 24 h 32"/>
                      <a:gd name="T20" fmla="*/ 64 w 72"/>
                      <a:gd name="T21" fmla="*/ 32 h 32"/>
                      <a:gd name="T22" fmla="*/ 32 w 72"/>
                      <a:gd name="T23" fmla="*/ 32 h 32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72"/>
                      <a:gd name="T37" fmla="*/ 0 h 32"/>
                      <a:gd name="T38" fmla="*/ 72 w 72"/>
                      <a:gd name="T39" fmla="*/ 32 h 32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72" h="32">
                        <a:moveTo>
                          <a:pt x="32" y="32"/>
                        </a:moveTo>
                        <a:lnTo>
                          <a:pt x="24" y="32"/>
                        </a:lnTo>
                        <a:lnTo>
                          <a:pt x="24" y="16"/>
                        </a:lnTo>
                        <a:lnTo>
                          <a:pt x="0" y="16"/>
                        </a:lnTo>
                        <a:lnTo>
                          <a:pt x="8" y="8"/>
                        </a:lnTo>
                        <a:lnTo>
                          <a:pt x="16" y="0"/>
                        </a:lnTo>
                        <a:lnTo>
                          <a:pt x="48" y="0"/>
                        </a:lnTo>
                        <a:lnTo>
                          <a:pt x="72" y="8"/>
                        </a:lnTo>
                        <a:lnTo>
                          <a:pt x="72" y="16"/>
                        </a:lnTo>
                        <a:lnTo>
                          <a:pt x="56" y="24"/>
                        </a:lnTo>
                        <a:lnTo>
                          <a:pt x="64" y="32"/>
                        </a:lnTo>
                        <a:lnTo>
                          <a:pt x="32" y="32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6" name="Freeform 161"/>
                  <p:cNvSpPr>
                    <a:spLocks/>
                  </p:cNvSpPr>
                  <p:nvPr/>
                </p:nvSpPr>
                <p:spPr bwMode="auto">
                  <a:xfrm>
                    <a:off x="3380" y="1800"/>
                    <a:ext cx="32" cy="16"/>
                  </a:xfrm>
                  <a:custGeom>
                    <a:avLst/>
                    <a:gdLst>
                      <a:gd name="T0" fmla="*/ 0 w 32"/>
                      <a:gd name="T1" fmla="*/ 8 h 16"/>
                      <a:gd name="T2" fmla="*/ 32 w 32"/>
                      <a:gd name="T3" fmla="*/ 16 h 16"/>
                      <a:gd name="T4" fmla="*/ 32 w 32"/>
                      <a:gd name="T5" fmla="*/ 0 h 16"/>
                      <a:gd name="T6" fmla="*/ 8 w 32"/>
                      <a:gd name="T7" fmla="*/ 0 h 16"/>
                      <a:gd name="T8" fmla="*/ 0 w 32"/>
                      <a:gd name="T9" fmla="*/ 8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"/>
                      <a:gd name="T16" fmla="*/ 0 h 16"/>
                      <a:gd name="T17" fmla="*/ 32 w 32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" h="16">
                        <a:moveTo>
                          <a:pt x="0" y="8"/>
                        </a:moveTo>
                        <a:lnTo>
                          <a:pt x="32" y="16"/>
                        </a:lnTo>
                        <a:lnTo>
                          <a:pt x="32" y="0"/>
                        </a:lnTo>
                        <a:lnTo>
                          <a:pt x="8" y="0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7" name="Freeform 162"/>
                  <p:cNvSpPr>
                    <a:spLocks/>
                  </p:cNvSpPr>
                  <p:nvPr/>
                </p:nvSpPr>
                <p:spPr bwMode="auto">
                  <a:xfrm>
                    <a:off x="3468" y="1896"/>
                    <a:ext cx="40" cy="48"/>
                  </a:xfrm>
                  <a:custGeom>
                    <a:avLst/>
                    <a:gdLst>
                      <a:gd name="T0" fmla="*/ 24 w 40"/>
                      <a:gd name="T1" fmla="*/ 48 h 48"/>
                      <a:gd name="T2" fmla="*/ 16 w 40"/>
                      <a:gd name="T3" fmla="*/ 24 h 48"/>
                      <a:gd name="T4" fmla="*/ 0 w 40"/>
                      <a:gd name="T5" fmla="*/ 8 h 48"/>
                      <a:gd name="T6" fmla="*/ 8 w 40"/>
                      <a:gd name="T7" fmla="*/ 0 h 48"/>
                      <a:gd name="T8" fmla="*/ 24 w 40"/>
                      <a:gd name="T9" fmla="*/ 8 h 48"/>
                      <a:gd name="T10" fmla="*/ 32 w 40"/>
                      <a:gd name="T11" fmla="*/ 16 h 48"/>
                      <a:gd name="T12" fmla="*/ 40 w 40"/>
                      <a:gd name="T13" fmla="*/ 24 h 48"/>
                      <a:gd name="T14" fmla="*/ 40 w 40"/>
                      <a:gd name="T15" fmla="*/ 32 h 48"/>
                      <a:gd name="T16" fmla="*/ 32 w 40"/>
                      <a:gd name="T17" fmla="*/ 32 h 48"/>
                      <a:gd name="T18" fmla="*/ 24 w 40"/>
                      <a:gd name="T19" fmla="*/ 48 h 4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40"/>
                      <a:gd name="T31" fmla="*/ 0 h 48"/>
                      <a:gd name="T32" fmla="*/ 40 w 40"/>
                      <a:gd name="T33" fmla="*/ 48 h 4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40" h="48">
                        <a:moveTo>
                          <a:pt x="24" y="48"/>
                        </a:moveTo>
                        <a:lnTo>
                          <a:pt x="16" y="24"/>
                        </a:lnTo>
                        <a:lnTo>
                          <a:pt x="0" y="8"/>
                        </a:lnTo>
                        <a:lnTo>
                          <a:pt x="8" y="0"/>
                        </a:lnTo>
                        <a:lnTo>
                          <a:pt x="24" y="8"/>
                        </a:lnTo>
                        <a:lnTo>
                          <a:pt x="32" y="16"/>
                        </a:lnTo>
                        <a:lnTo>
                          <a:pt x="40" y="24"/>
                        </a:lnTo>
                        <a:lnTo>
                          <a:pt x="40" y="32"/>
                        </a:lnTo>
                        <a:lnTo>
                          <a:pt x="32" y="32"/>
                        </a:lnTo>
                        <a:lnTo>
                          <a:pt x="24" y="4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8" name="Freeform 163"/>
                  <p:cNvSpPr>
                    <a:spLocks/>
                  </p:cNvSpPr>
                  <p:nvPr/>
                </p:nvSpPr>
                <p:spPr bwMode="auto">
                  <a:xfrm>
                    <a:off x="3636" y="1976"/>
                    <a:ext cx="80" cy="32"/>
                  </a:xfrm>
                  <a:custGeom>
                    <a:avLst/>
                    <a:gdLst>
                      <a:gd name="T0" fmla="*/ 64 w 80"/>
                      <a:gd name="T1" fmla="*/ 32 h 32"/>
                      <a:gd name="T2" fmla="*/ 64 w 80"/>
                      <a:gd name="T3" fmla="*/ 24 h 32"/>
                      <a:gd name="T4" fmla="*/ 80 w 80"/>
                      <a:gd name="T5" fmla="*/ 32 h 32"/>
                      <a:gd name="T6" fmla="*/ 72 w 80"/>
                      <a:gd name="T7" fmla="*/ 24 h 32"/>
                      <a:gd name="T8" fmla="*/ 80 w 80"/>
                      <a:gd name="T9" fmla="*/ 24 h 32"/>
                      <a:gd name="T10" fmla="*/ 64 w 80"/>
                      <a:gd name="T11" fmla="*/ 8 h 32"/>
                      <a:gd name="T12" fmla="*/ 48 w 80"/>
                      <a:gd name="T13" fmla="*/ 8 h 32"/>
                      <a:gd name="T14" fmla="*/ 32 w 80"/>
                      <a:gd name="T15" fmla="*/ 0 h 32"/>
                      <a:gd name="T16" fmla="*/ 0 w 80"/>
                      <a:gd name="T17" fmla="*/ 0 h 32"/>
                      <a:gd name="T18" fmla="*/ 8 w 80"/>
                      <a:gd name="T19" fmla="*/ 8 h 32"/>
                      <a:gd name="T20" fmla="*/ 24 w 80"/>
                      <a:gd name="T21" fmla="*/ 16 h 32"/>
                      <a:gd name="T22" fmla="*/ 24 w 80"/>
                      <a:gd name="T23" fmla="*/ 24 h 32"/>
                      <a:gd name="T24" fmla="*/ 40 w 80"/>
                      <a:gd name="T25" fmla="*/ 24 h 32"/>
                      <a:gd name="T26" fmla="*/ 40 w 80"/>
                      <a:gd name="T27" fmla="*/ 32 h 32"/>
                      <a:gd name="T28" fmla="*/ 64 w 80"/>
                      <a:gd name="T29" fmla="*/ 32 h 3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80"/>
                      <a:gd name="T46" fmla="*/ 0 h 32"/>
                      <a:gd name="T47" fmla="*/ 80 w 80"/>
                      <a:gd name="T48" fmla="*/ 32 h 3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80" h="32">
                        <a:moveTo>
                          <a:pt x="64" y="32"/>
                        </a:moveTo>
                        <a:lnTo>
                          <a:pt x="64" y="24"/>
                        </a:lnTo>
                        <a:lnTo>
                          <a:pt x="80" y="32"/>
                        </a:lnTo>
                        <a:lnTo>
                          <a:pt x="72" y="24"/>
                        </a:lnTo>
                        <a:lnTo>
                          <a:pt x="80" y="24"/>
                        </a:lnTo>
                        <a:lnTo>
                          <a:pt x="64" y="8"/>
                        </a:lnTo>
                        <a:lnTo>
                          <a:pt x="48" y="8"/>
                        </a:lnTo>
                        <a:lnTo>
                          <a:pt x="32" y="0"/>
                        </a:lnTo>
                        <a:lnTo>
                          <a:pt x="0" y="0"/>
                        </a:lnTo>
                        <a:lnTo>
                          <a:pt x="8" y="8"/>
                        </a:lnTo>
                        <a:lnTo>
                          <a:pt x="24" y="16"/>
                        </a:lnTo>
                        <a:lnTo>
                          <a:pt x="24" y="24"/>
                        </a:lnTo>
                        <a:lnTo>
                          <a:pt x="40" y="24"/>
                        </a:lnTo>
                        <a:lnTo>
                          <a:pt x="40" y="32"/>
                        </a:lnTo>
                        <a:lnTo>
                          <a:pt x="64" y="32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9" name="Freeform 164"/>
                  <p:cNvSpPr>
                    <a:spLocks/>
                  </p:cNvSpPr>
                  <p:nvPr/>
                </p:nvSpPr>
                <p:spPr bwMode="auto">
                  <a:xfrm>
                    <a:off x="3676" y="2008"/>
                    <a:ext cx="48" cy="32"/>
                  </a:xfrm>
                  <a:custGeom>
                    <a:avLst/>
                    <a:gdLst>
                      <a:gd name="T0" fmla="*/ 24 w 48"/>
                      <a:gd name="T1" fmla="*/ 16 h 32"/>
                      <a:gd name="T2" fmla="*/ 8 w 48"/>
                      <a:gd name="T3" fmla="*/ 16 h 32"/>
                      <a:gd name="T4" fmla="*/ 0 w 48"/>
                      <a:gd name="T5" fmla="*/ 0 h 32"/>
                      <a:gd name="T6" fmla="*/ 24 w 48"/>
                      <a:gd name="T7" fmla="*/ 0 h 32"/>
                      <a:gd name="T8" fmla="*/ 32 w 48"/>
                      <a:gd name="T9" fmla="*/ 8 h 32"/>
                      <a:gd name="T10" fmla="*/ 32 w 48"/>
                      <a:gd name="T11" fmla="*/ 16 h 32"/>
                      <a:gd name="T12" fmla="*/ 40 w 48"/>
                      <a:gd name="T13" fmla="*/ 16 h 32"/>
                      <a:gd name="T14" fmla="*/ 48 w 48"/>
                      <a:gd name="T15" fmla="*/ 32 h 32"/>
                      <a:gd name="T16" fmla="*/ 40 w 48"/>
                      <a:gd name="T17" fmla="*/ 32 h 32"/>
                      <a:gd name="T18" fmla="*/ 32 w 48"/>
                      <a:gd name="T19" fmla="*/ 24 h 32"/>
                      <a:gd name="T20" fmla="*/ 24 w 48"/>
                      <a:gd name="T21" fmla="*/ 16 h 3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8"/>
                      <a:gd name="T34" fmla="*/ 0 h 32"/>
                      <a:gd name="T35" fmla="*/ 48 w 48"/>
                      <a:gd name="T36" fmla="*/ 32 h 32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8" h="32">
                        <a:moveTo>
                          <a:pt x="24" y="16"/>
                        </a:moveTo>
                        <a:lnTo>
                          <a:pt x="8" y="16"/>
                        </a:lnTo>
                        <a:lnTo>
                          <a:pt x="0" y="0"/>
                        </a:lnTo>
                        <a:lnTo>
                          <a:pt x="24" y="0"/>
                        </a:lnTo>
                        <a:lnTo>
                          <a:pt x="32" y="8"/>
                        </a:lnTo>
                        <a:lnTo>
                          <a:pt x="32" y="16"/>
                        </a:lnTo>
                        <a:lnTo>
                          <a:pt x="40" y="16"/>
                        </a:lnTo>
                        <a:lnTo>
                          <a:pt x="48" y="32"/>
                        </a:lnTo>
                        <a:lnTo>
                          <a:pt x="40" y="32"/>
                        </a:lnTo>
                        <a:lnTo>
                          <a:pt x="32" y="24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0" name="Freeform 165"/>
                  <p:cNvSpPr>
                    <a:spLocks/>
                  </p:cNvSpPr>
                  <p:nvPr/>
                </p:nvSpPr>
                <p:spPr bwMode="auto">
                  <a:xfrm>
                    <a:off x="3700" y="2024"/>
                    <a:ext cx="16" cy="16"/>
                  </a:xfrm>
                  <a:custGeom>
                    <a:avLst/>
                    <a:gdLst>
                      <a:gd name="T0" fmla="*/ 16 w 16"/>
                      <a:gd name="T1" fmla="*/ 16 h 16"/>
                      <a:gd name="T2" fmla="*/ 8 w 16"/>
                      <a:gd name="T3" fmla="*/ 16 h 16"/>
                      <a:gd name="T4" fmla="*/ 0 w 16"/>
                      <a:gd name="T5" fmla="*/ 0 h 16"/>
                      <a:gd name="T6" fmla="*/ 8 w 16"/>
                      <a:gd name="T7" fmla="*/ 8 h 16"/>
                      <a:gd name="T8" fmla="*/ 16 w 16"/>
                      <a:gd name="T9" fmla="*/ 16 h 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"/>
                      <a:gd name="T16" fmla="*/ 0 h 16"/>
                      <a:gd name="T17" fmla="*/ 16 w 16"/>
                      <a:gd name="T18" fmla="*/ 16 h 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" h="16">
                        <a:moveTo>
                          <a:pt x="16" y="16"/>
                        </a:moveTo>
                        <a:lnTo>
                          <a:pt x="8" y="16"/>
                        </a:lnTo>
                        <a:lnTo>
                          <a:pt x="0" y="0"/>
                        </a:lnTo>
                        <a:lnTo>
                          <a:pt x="8" y="8"/>
                        </a:lnTo>
                        <a:lnTo>
                          <a:pt x="16" y="16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1" name="Freeform 166"/>
                  <p:cNvSpPr>
                    <a:spLocks/>
                  </p:cNvSpPr>
                  <p:nvPr/>
                </p:nvSpPr>
                <p:spPr bwMode="auto">
                  <a:xfrm>
                    <a:off x="3700" y="2000"/>
                    <a:ext cx="64" cy="48"/>
                  </a:xfrm>
                  <a:custGeom>
                    <a:avLst/>
                    <a:gdLst>
                      <a:gd name="T0" fmla="*/ 40 w 64"/>
                      <a:gd name="T1" fmla="*/ 0 h 48"/>
                      <a:gd name="T2" fmla="*/ 48 w 64"/>
                      <a:gd name="T3" fmla="*/ 8 h 48"/>
                      <a:gd name="T4" fmla="*/ 64 w 64"/>
                      <a:gd name="T5" fmla="*/ 16 h 48"/>
                      <a:gd name="T6" fmla="*/ 56 w 64"/>
                      <a:gd name="T7" fmla="*/ 24 h 48"/>
                      <a:gd name="T8" fmla="*/ 56 w 64"/>
                      <a:gd name="T9" fmla="*/ 40 h 48"/>
                      <a:gd name="T10" fmla="*/ 48 w 64"/>
                      <a:gd name="T11" fmla="*/ 40 h 48"/>
                      <a:gd name="T12" fmla="*/ 56 w 64"/>
                      <a:gd name="T13" fmla="*/ 48 h 48"/>
                      <a:gd name="T14" fmla="*/ 40 w 64"/>
                      <a:gd name="T15" fmla="*/ 40 h 48"/>
                      <a:gd name="T16" fmla="*/ 40 w 64"/>
                      <a:gd name="T17" fmla="*/ 32 h 48"/>
                      <a:gd name="T18" fmla="*/ 24 w 64"/>
                      <a:gd name="T19" fmla="*/ 40 h 48"/>
                      <a:gd name="T20" fmla="*/ 16 w 64"/>
                      <a:gd name="T21" fmla="*/ 24 h 48"/>
                      <a:gd name="T22" fmla="*/ 8 w 64"/>
                      <a:gd name="T23" fmla="*/ 24 h 48"/>
                      <a:gd name="T24" fmla="*/ 8 w 64"/>
                      <a:gd name="T25" fmla="*/ 16 h 48"/>
                      <a:gd name="T26" fmla="*/ 0 w 64"/>
                      <a:gd name="T27" fmla="*/ 8 h 48"/>
                      <a:gd name="T28" fmla="*/ 0 w 64"/>
                      <a:gd name="T29" fmla="*/ 0 h 48"/>
                      <a:gd name="T30" fmla="*/ 16 w 64"/>
                      <a:gd name="T31" fmla="*/ 8 h 48"/>
                      <a:gd name="T32" fmla="*/ 8 w 64"/>
                      <a:gd name="T33" fmla="*/ 0 h 48"/>
                      <a:gd name="T34" fmla="*/ 16 w 64"/>
                      <a:gd name="T35" fmla="*/ 0 h 48"/>
                      <a:gd name="T36" fmla="*/ 24 w 64"/>
                      <a:gd name="T37" fmla="*/ 8 h 48"/>
                      <a:gd name="T38" fmla="*/ 32 w 64"/>
                      <a:gd name="T39" fmla="*/ 8 h 48"/>
                      <a:gd name="T40" fmla="*/ 40 w 64"/>
                      <a:gd name="T41" fmla="*/ 0 h 4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64"/>
                      <a:gd name="T64" fmla="*/ 0 h 48"/>
                      <a:gd name="T65" fmla="*/ 64 w 64"/>
                      <a:gd name="T66" fmla="*/ 48 h 48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64" h="48">
                        <a:moveTo>
                          <a:pt x="40" y="0"/>
                        </a:moveTo>
                        <a:lnTo>
                          <a:pt x="48" y="8"/>
                        </a:lnTo>
                        <a:lnTo>
                          <a:pt x="64" y="16"/>
                        </a:lnTo>
                        <a:lnTo>
                          <a:pt x="56" y="24"/>
                        </a:lnTo>
                        <a:lnTo>
                          <a:pt x="56" y="40"/>
                        </a:lnTo>
                        <a:lnTo>
                          <a:pt x="48" y="40"/>
                        </a:lnTo>
                        <a:lnTo>
                          <a:pt x="56" y="48"/>
                        </a:lnTo>
                        <a:lnTo>
                          <a:pt x="40" y="40"/>
                        </a:lnTo>
                        <a:lnTo>
                          <a:pt x="40" y="32"/>
                        </a:lnTo>
                        <a:lnTo>
                          <a:pt x="24" y="40"/>
                        </a:lnTo>
                        <a:lnTo>
                          <a:pt x="16" y="24"/>
                        </a:lnTo>
                        <a:lnTo>
                          <a:pt x="8" y="24"/>
                        </a:lnTo>
                        <a:lnTo>
                          <a:pt x="8" y="16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16" y="8"/>
                        </a:ln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24" y="8"/>
                        </a:lnTo>
                        <a:lnTo>
                          <a:pt x="32" y="8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86" name="Freeform 167"/>
                <p:cNvSpPr>
                  <a:spLocks/>
                </p:cNvSpPr>
                <p:nvPr/>
              </p:nvSpPr>
              <p:spPr bwMode="auto">
                <a:xfrm>
                  <a:off x="2774951" y="4959351"/>
                  <a:ext cx="361950" cy="368300"/>
                </a:xfrm>
                <a:custGeom>
                  <a:avLst/>
                  <a:gdLst>
                    <a:gd name="T0" fmla="*/ 0 w 168"/>
                    <a:gd name="T1" fmla="*/ 29464 h 200"/>
                    <a:gd name="T2" fmla="*/ 34471 w 168"/>
                    <a:gd name="T3" fmla="*/ 44196 h 200"/>
                    <a:gd name="T4" fmla="*/ 68943 w 168"/>
                    <a:gd name="T5" fmla="*/ 0 h 200"/>
                    <a:gd name="T6" fmla="*/ 120650 w 168"/>
                    <a:gd name="T7" fmla="*/ 0 h 200"/>
                    <a:gd name="T8" fmla="*/ 120650 w 168"/>
                    <a:gd name="T9" fmla="*/ 44196 h 200"/>
                    <a:gd name="T10" fmla="*/ 137886 w 168"/>
                    <a:gd name="T11" fmla="*/ 73660 h 200"/>
                    <a:gd name="T12" fmla="*/ 258536 w 168"/>
                    <a:gd name="T13" fmla="*/ 117856 h 200"/>
                    <a:gd name="T14" fmla="*/ 275771 w 168"/>
                    <a:gd name="T15" fmla="*/ 147320 h 200"/>
                    <a:gd name="T16" fmla="*/ 275771 w 168"/>
                    <a:gd name="T17" fmla="*/ 162052 h 200"/>
                    <a:gd name="T18" fmla="*/ 275771 w 168"/>
                    <a:gd name="T19" fmla="*/ 176784 h 200"/>
                    <a:gd name="T20" fmla="*/ 327479 w 168"/>
                    <a:gd name="T21" fmla="*/ 191516 h 200"/>
                    <a:gd name="T22" fmla="*/ 327479 w 168"/>
                    <a:gd name="T23" fmla="*/ 206248 h 200"/>
                    <a:gd name="T24" fmla="*/ 361950 w 168"/>
                    <a:gd name="T25" fmla="*/ 235712 h 200"/>
                    <a:gd name="T26" fmla="*/ 344714 w 168"/>
                    <a:gd name="T27" fmla="*/ 294640 h 200"/>
                    <a:gd name="T28" fmla="*/ 327479 w 168"/>
                    <a:gd name="T29" fmla="*/ 265176 h 200"/>
                    <a:gd name="T30" fmla="*/ 241300 w 168"/>
                    <a:gd name="T31" fmla="*/ 279908 h 200"/>
                    <a:gd name="T32" fmla="*/ 224064 w 168"/>
                    <a:gd name="T33" fmla="*/ 353568 h 200"/>
                    <a:gd name="T34" fmla="*/ 189593 w 168"/>
                    <a:gd name="T35" fmla="*/ 353568 h 200"/>
                    <a:gd name="T36" fmla="*/ 137886 w 168"/>
                    <a:gd name="T37" fmla="*/ 338836 h 200"/>
                    <a:gd name="T38" fmla="*/ 103414 w 168"/>
                    <a:gd name="T39" fmla="*/ 368300 h 200"/>
                    <a:gd name="T40" fmla="*/ 86179 w 168"/>
                    <a:gd name="T41" fmla="*/ 368300 h 200"/>
                    <a:gd name="T42" fmla="*/ 51707 w 168"/>
                    <a:gd name="T43" fmla="*/ 294640 h 200"/>
                    <a:gd name="T44" fmla="*/ 51707 w 168"/>
                    <a:gd name="T45" fmla="*/ 265176 h 200"/>
                    <a:gd name="T46" fmla="*/ 17236 w 168"/>
                    <a:gd name="T47" fmla="*/ 220980 h 200"/>
                    <a:gd name="T48" fmla="*/ 34471 w 168"/>
                    <a:gd name="T49" fmla="*/ 191516 h 200"/>
                    <a:gd name="T50" fmla="*/ 17236 w 168"/>
                    <a:gd name="T51" fmla="*/ 176784 h 200"/>
                    <a:gd name="T52" fmla="*/ 17236 w 168"/>
                    <a:gd name="T53" fmla="*/ 73660 h 200"/>
                    <a:gd name="T54" fmla="*/ 0 w 168"/>
                    <a:gd name="T55" fmla="*/ 29464 h 20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68"/>
                    <a:gd name="T85" fmla="*/ 0 h 200"/>
                    <a:gd name="T86" fmla="*/ 168 w 168"/>
                    <a:gd name="T87" fmla="*/ 200 h 20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68" h="200">
                      <a:moveTo>
                        <a:pt x="0" y="16"/>
                      </a:moveTo>
                      <a:lnTo>
                        <a:pt x="16" y="24"/>
                      </a:lnTo>
                      <a:lnTo>
                        <a:pt x="32" y="0"/>
                      </a:lnTo>
                      <a:lnTo>
                        <a:pt x="56" y="0"/>
                      </a:lnTo>
                      <a:lnTo>
                        <a:pt x="56" y="24"/>
                      </a:lnTo>
                      <a:lnTo>
                        <a:pt x="64" y="40"/>
                      </a:lnTo>
                      <a:lnTo>
                        <a:pt x="120" y="64"/>
                      </a:lnTo>
                      <a:lnTo>
                        <a:pt x="128" y="80"/>
                      </a:lnTo>
                      <a:lnTo>
                        <a:pt x="128" y="88"/>
                      </a:lnTo>
                      <a:lnTo>
                        <a:pt x="128" y="96"/>
                      </a:lnTo>
                      <a:lnTo>
                        <a:pt x="152" y="104"/>
                      </a:lnTo>
                      <a:lnTo>
                        <a:pt x="152" y="112"/>
                      </a:lnTo>
                      <a:lnTo>
                        <a:pt x="168" y="128"/>
                      </a:lnTo>
                      <a:lnTo>
                        <a:pt x="160" y="160"/>
                      </a:lnTo>
                      <a:lnTo>
                        <a:pt x="152" y="144"/>
                      </a:lnTo>
                      <a:lnTo>
                        <a:pt x="112" y="152"/>
                      </a:lnTo>
                      <a:lnTo>
                        <a:pt x="104" y="192"/>
                      </a:lnTo>
                      <a:lnTo>
                        <a:pt x="88" y="192"/>
                      </a:lnTo>
                      <a:lnTo>
                        <a:pt x="64" y="184"/>
                      </a:lnTo>
                      <a:lnTo>
                        <a:pt x="48" y="200"/>
                      </a:lnTo>
                      <a:lnTo>
                        <a:pt x="40" y="200"/>
                      </a:lnTo>
                      <a:lnTo>
                        <a:pt x="24" y="160"/>
                      </a:lnTo>
                      <a:lnTo>
                        <a:pt x="24" y="144"/>
                      </a:lnTo>
                      <a:lnTo>
                        <a:pt x="8" y="120"/>
                      </a:lnTo>
                      <a:lnTo>
                        <a:pt x="16" y="104"/>
                      </a:lnTo>
                      <a:lnTo>
                        <a:pt x="8" y="96"/>
                      </a:lnTo>
                      <a:lnTo>
                        <a:pt x="8" y="4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" name="Freeform 168"/>
                <p:cNvSpPr>
                  <a:spLocks/>
                </p:cNvSpPr>
                <p:nvPr/>
              </p:nvSpPr>
              <p:spPr bwMode="auto">
                <a:xfrm>
                  <a:off x="2998788" y="5224463"/>
                  <a:ext cx="242888" cy="236538"/>
                </a:xfrm>
                <a:custGeom>
                  <a:avLst/>
                  <a:gdLst>
                    <a:gd name="T0" fmla="*/ 242888 w 112"/>
                    <a:gd name="T1" fmla="*/ 177403 h 128"/>
                    <a:gd name="T2" fmla="*/ 242888 w 112"/>
                    <a:gd name="T3" fmla="*/ 133053 h 128"/>
                    <a:gd name="T4" fmla="*/ 208190 w 112"/>
                    <a:gd name="T5" fmla="*/ 133053 h 128"/>
                    <a:gd name="T6" fmla="*/ 208190 w 112"/>
                    <a:gd name="T7" fmla="*/ 88702 h 128"/>
                    <a:gd name="T8" fmla="*/ 190841 w 112"/>
                    <a:gd name="T9" fmla="*/ 88702 h 128"/>
                    <a:gd name="T10" fmla="*/ 138793 w 112"/>
                    <a:gd name="T11" fmla="*/ 73918 h 128"/>
                    <a:gd name="T12" fmla="*/ 121444 w 112"/>
                    <a:gd name="T13" fmla="*/ 29567 h 128"/>
                    <a:gd name="T14" fmla="*/ 104095 w 112"/>
                    <a:gd name="T15" fmla="*/ 0 h 128"/>
                    <a:gd name="T16" fmla="*/ 17349 w 112"/>
                    <a:gd name="T17" fmla="*/ 14784 h 128"/>
                    <a:gd name="T18" fmla="*/ 0 w 112"/>
                    <a:gd name="T19" fmla="*/ 88702 h 128"/>
                    <a:gd name="T20" fmla="*/ 69397 w 112"/>
                    <a:gd name="T21" fmla="*/ 133053 h 128"/>
                    <a:gd name="T22" fmla="*/ 104095 w 112"/>
                    <a:gd name="T23" fmla="*/ 147836 h 128"/>
                    <a:gd name="T24" fmla="*/ 156142 w 112"/>
                    <a:gd name="T25" fmla="*/ 162620 h 128"/>
                    <a:gd name="T26" fmla="*/ 156142 w 112"/>
                    <a:gd name="T27" fmla="*/ 192187 h 128"/>
                    <a:gd name="T28" fmla="*/ 138793 w 112"/>
                    <a:gd name="T29" fmla="*/ 221754 h 128"/>
                    <a:gd name="T30" fmla="*/ 208190 w 112"/>
                    <a:gd name="T31" fmla="*/ 236538 h 128"/>
                    <a:gd name="T32" fmla="*/ 225539 w 112"/>
                    <a:gd name="T33" fmla="*/ 236538 h 128"/>
                    <a:gd name="T34" fmla="*/ 242888 w 112"/>
                    <a:gd name="T35" fmla="*/ 206971 h 128"/>
                    <a:gd name="T36" fmla="*/ 242888 w 112"/>
                    <a:gd name="T37" fmla="*/ 177403 h 12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12"/>
                    <a:gd name="T58" fmla="*/ 0 h 128"/>
                    <a:gd name="T59" fmla="*/ 112 w 112"/>
                    <a:gd name="T60" fmla="*/ 128 h 12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12" h="128">
                      <a:moveTo>
                        <a:pt x="112" y="96"/>
                      </a:moveTo>
                      <a:lnTo>
                        <a:pt x="112" y="72"/>
                      </a:lnTo>
                      <a:lnTo>
                        <a:pt x="96" y="72"/>
                      </a:lnTo>
                      <a:lnTo>
                        <a:pt x="96" y="48"/>
                      </a:lnTo>
                      <a:lnTo>
                        <a:pt x="88" y="48"/>
                      </a:lnTo>
                      <a:lnTo>
                        <a:pt x="64" y="40"/>
                      </a:lnTo>
                      <a:lnTo>
                        <a:pt x="56" y="16"/>
                      </a:lnTo>
                      <a:lnTo>
                        <a:pt x="48" y="0"/>
                      </a:lnTo>
                      <a:lnTo>
                        <a:pt x="8" y="8"/>
                      </a:lnTo>
                      <a:lnTo>
                        <a:pt x="0" y="48"/>
                      </a:lnTo>
                      <a:lnTo>
                        <a:pt x="32" y="72"/>
                      </a:lnTo>
                      <a:lnTo>
                        <a:pt x="48" y="80"/>
                      </a:lnTo>
                      <a:lnTo>
                        <a:pt x="72" y="88"/>
                      </a:lnTo>
                      <a:lnTo>
                        <a:pt x="72" y="104"/>
                      </a:lnTo>
                      <a:lnTo>
                        <a:pt x="64" y="120"/>
                      </a:lnTo>
                      <a:lnTo>
                        <a:pt x="96" y="128"/>
                      </a:lnTo>
                      <a:lnTo>
                        <a:pt x="104" y="128"/>
                      </a:lnTo>
                      <a:lnTo>
                        <a:pt x="112" y="112"/>
                      </a:lnTo>
                      <a:lnTo>
                        <a:pt x="112" y="9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" name="Freeform 169"/>
                <p:cNvSpPr>
                  <a:spLocks/>
                </p:cNvSpPr>
                <p:nvPr/>
              </p:nvSpPr>
              <p:spPr bwMode="auto">
                <a:xfrm>
                  <a:off x="2843213" y="5299076"/>
                  <a:ext cx="433388" cy="839788"/>
                </a:xfrm>
                <a:custGeom>
                  <a:avLst/>
                  <a:gdLst>
                    <a:gd name="T0" fmla="*/ 346710 w 200"/>
                    <a:gd name="T1" fmla="*/ 338862 h 456"/>
                    <a:gd name="T2" fmla="*/ 398717 w 200"/>
                    <a:gd name="T3" fmla="*/ 383061 h 456"/>
                    <a:gd name="T4" fmla="*/ 416052 w 200"/>
                    <a:gd name="T5" fmla="*/ 412527 h 456"/>
                    <a:gd name="T6" fmla="*/ 398717 w 200"/>
                    <a:gd name="T7" fmla="*/ 456727 h 456"/>
                    <a:gd name="T8" fmla="*/ 294704 w 200"/>
                    <a:gd name="T9" fmla="*/ 486193 h 456"/>
                    <a:gd name="T10" fmla="*/ 294704 w 200"/>
                    <a:gd name="T11" fmla="*/ 500926 h 456"/>
                    <a:gd name="T12" fmla="*/ 260033 w 200"/>
                    <a:gd name="T13" fmla="*/ 545126 h 456"/>
                    <a:gd name="T14" fmla="*/ 242697 w 200"/>
                    <a:gd name="T15" fmla="*/ 559859 h 456"/>
                    <a:gd name="T16" fmla="*/ 277368 w 200"/>
                    <a:gd name="T17" fmla="*/ 559859 h 456"/>
                    <a:gd name="T18" fmla="*/ 294704 w 200"/>
                    <a:gd name="T19" fmla="*/ 589325 h 456"/>
                    <a:gd name="T20" fmla="*/ 260033 w 200"/>
                    <a:gd name="T21" fmla="*/ 574592 h 456"/>
                    <a:gd name="T22" fmla="*/ 277368 w 200"/>
                    <a:gd name="T23" fmla="*/ 589325 h 456"/>
                    <a:gd name="T24" fmla="*/ 260033 w 200"/>
                    <a:gd name="T25" fmla="*/ 633524 h 456"/>
                    <a:gd name="T26" fmla="*/ 225362 w 200"/>
                    <a:gd name="T27" fmla="*/ 648257 h 456"/>
                    <a:gd name="T28" fmla="*/ 225362 w 200"/>
                    <a:gd name="T29" fmla="*/ 692457 h 456"/>
                    <a:gd name="T30" fmla="*/ 277368 w 200"/>
                    <a:gd name="T31" fmla="*/ 707190 h 456"/>
                    <a:gd name="T32" fmla="*/ 260033 w 200"/>
                    <a:gd name="T33" fmla="*/ 751389 h 456"/>
                    <a:gd name="T34" fmla="*/ 242697 w 200"/>
                    <a:gd name="T35" fmla="*/ 795589 h 456"/>
                    <a:gd name="T36" fmla="*/ 294704 w 200"/>
                    <a:gd name="T37" fmla="*/ 839788 h 456"/>
                    <a:gd name="T38" fmla="*/ 190691 w 200"/>
                    <a:gd name="T39" fmla="*/ 839788 h 456"/>
                    <a:gd name="T40" fmla="*/ 138684 w 200"/>
                    <a:gd name="T41" fmla="*/ 795589 h 456"/>
                    <a:gd name="T42" fmla="*/ 121349 w 200"/>
                    <a:gd name="T43" fmla="*/ 692457 h 456"/>
                    <a:gd name="T44" fmla="*/ 104013 w 200"/>
                    <a:gd name="T45" fmla="*/ 648257 h 456"/>
                    <a:gd name="T46" fmla="*/ 69342 w 200"/>
                    <a:gd name="T47" fmla="*/ 589325 h 456"/>
                    <a:gd name="T48" fmla="*/ 52007 w 200"/>
                    <a:gd name="T49" fmla="*/ 545126 h 456"/>
                    <a:gd name="T50" fmla="*/ 17336 w 200"/>
                    <a:gd name="T51" fmla="*/ 427261 h 456"/>
                    <a:gd name="T52" fmla="*/ 17336 w 200"/>
                    <a:gd name="T53" fmla="*/ 383061 h 456"/>
                    <a:gd name="T54" fmla="*/ 0 w 200"/>
                    <a:gd name="T55" fmla="*/ 265196 h 456"/>
                    <a:gd name="T56" fmla="*/ 17336 w 200"/>
                    <a:gd name="T57" fmla="*/ 132598 h 456"/>
                    <a:gd name="T58" fmla="*/ 34671 w 200"/>
                    <a:gd name="T59" fmla="*/ 58933 h 456"/>
                    <a:gd name="T60" fmla="*/ 69342 w 200"/>
                    <a:gd name="T61" fmla="*/ 0 h 456"/>
                    <a:gd name="T62" fmla="*/ 156020 w 200"/>
                    <a:gd name="T63" fmla="*/ 14733 h 456"/>
                    <a:gd name="T64" fmla="*/ 260033 w 200"/>
                    <a:gd name="T65" fmla="*/ 73666 h 456"/>
                    <a:gd name="T66" fmla="*/ 312039 w 200"/>
                    <a:gd name="T67" fmla="*/ 117865 h 456"/>
                    <a:gd name="T68" fmla="*/ 364046 w 200"/>
                    <a:gd name="T69" fmla="*/ 162064 h 456"/>
                    <a:gd name="T70" fmla="*/ 398717 w 200"/>
                    <a:gd name="T71" fmla="*/ 132598 h 456"/>
                    <a:gd name="T72" fmla="*/ 416052 w 200"/>
                    <a:gd name="T73" fmla="*/ 103132 h 456"/>
                    <a:gd name="T74" fmla="*/ 416052 w 200"/>
                    <a:gd name="T75" fmla="*/ 162064 h 4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00"/>
                    <a:gd name="T115" fmla="*/ 0 h 456"/>
                    <a:gd name="T116" fmla="*/ 200 w 200"/>
                    <a:gd name="T117" fmla="*/ 456 h 45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00" h="456">
                      <a:moveTo>
                        <a:pt x="160" y="128"/>
                      </a:moveTo>
                      <a:lnTo>
                        <a:pt x="160" y="184"/>
                      </a:lnTo>
                      <a:lnTo>
                        <a:pt x="160" y="192"/>
                      </a:lnTo>
                      <a:lnTo>
                        <a:pt x="184" y="208"/>
                      </a:lnTo>
                      <a:lnTo>
                        <a:pt x="176" y="216"/>
                      </a:lnTo>
                      <a:lnTo>
                        <a:pt x="192" y="224"/>
                      </a:lnTo>
                      <a:lnTo>
                        <a:pt x="192" y="232"/>
                      </a:lnTo>
                      <a:lnTo>
                        <a:pt x="184" y="248"/>
                      </a:lnTo>
                      <a:lnTo>
                        <a:pt x="152" y="256"/>
                      </a:lnTo>
                      <a:lnTo>
                        <a:pt x="136" y="264"/>
                      </a:lnTo>
                      <a:lnTo>
                        <a:pt x="128" y="256"/>
                      </a:lnTo>
                      <a:lnTo>
                        <a:pt x="136" y="272"/>
                      </a:lnTo>
                      <a:lnTo>
                        <a:pt x="136" y="288"/>
                      </a:lnTo>
                      <a:lnTo>
                        <a:pt x="120" y="296"/>
                      </a:lnTo>
                      <a:lnTo>
                        <a:pt x="104" y="288"/>
                      </a:lnTo>
                      <a:lnTo>
                        <a:pt x="112" y="304"/>
                      </a:lnTo>
                      <a:lnTo>
                        <a:pt x="120" y="312"/>
                      </a:lnTo>
                      <a:lnTo>
                        <a:pt x="128" y="304"/>
                      </a:lnTo>
                      <a:lnTo>
                        <a:pt x="136" y="312"/>
                      </a:lnTo>
                      <a:lnTo>
                        <a:pt x="136" y="320"/>
                      </a:lnTo>
                      <a:lnTo>
                        <a:pt x="128" y="320"/>
                      </a:lnTo>
                      <a:lnTo>
                        <a:pt x="120" y="312"/>
                      </a:lnTo>
                      <a:lnTo>
                        <a:pt x="120" y="320"/>
                      </a:lnTo>
                      <a:lnTo>
                        <a:pt x="128" y="320"/>
                      </a:lnTo>
                      <a:lnTo>
                        <a:pt x="120" y="328"/>
                      </a:lnTo>
                      <a:lnTo>
                        <a:pt x="120" y="344"/>
                      </a:lnTo>
                      <a:lnTo>
                        <a:pt x="120" y="352"/>
                      </a:lnTo>
                      <a:lnTo>
                        <a:pt x="104" y="352"/>
                      </a:lnTo>
                      <a:lnTo>
                        <a:pt x="104" y="368"/>
                      </a:lnTo>
                      <a:lnTo>
                        <a:pt x="104" y="376"/>
                      </a:lnTo>
                      <a:lnTo>
                        <a:pt x="120" y="384"/>
                      </a:lnTo>
                      <a:lnTo>
                        <a:pt x="128" y="384"/>
                      </a:lnTo>
                      <a:lnTo>
                        <a:pt x="136" y="392"/>
                      </a:lnTo>
                      <a:lnTo>
                        <a:pt x="120" y="408"/>
                      </a:lnTo>
                      <a:lnTo>
                        <a:pt x="120" y="424"/>
                      </a:lnTo>
                      <a:lnTo>
                        <a:pt x="112" y="432"/>
                      </a:lnTo>
                      <a:lnTo>
                        <a:pt x="112" y="440"/>
                      </a:lnTo>
                      <a:lnTo>
                        <a:pt x="136" y="456"/>
                      </a:lnTo>
                      <a:lnTo>
                        <a:pt x="120" y="456"/>
                      </a:lnTo>
                      <a:lnTo>
                        <a:pt x="88" y="456"/>
                      </a:lnTo>
                      <a:lnTo>
                        <a:pt x="72" y="432"/>
                      </a:lnTo>
                      <a:lnTo>
                        <a:pt x="64" y="432"/>
                      </a:lnTo>
                      <a:lnTo>
                        <a:pt x="56" y="424"/>
                      </a:lnTo>
                      <a:lnTo>
                        <a:pt x="56" y="376"/>
                      </a:lnTo>
                      <a:lnTo>
                        <a:pt x="48" y="344"/>
                      </a:lnTo>
                      <a:lnTo>
                        <a:pt x="48" y="352"/>
                      </a:lnTo>
                      <a:lnTo>
                        <a:pt x="40" y="344"/>
                      </a:lnTo>
                      <a:lnTo>
                        <a:pt x="32" y="320"/>
                      </a:lnTo>
                      <a:lnTo>
                        <a:pt x="32" y="304"/>
                      </a:lnTo>
                      <a:lnTo>
                        <a:pt x="24" y="296"/>
                      </a:lnTo>
                      <a:lnTo>
                        <a:pt x="24" y="256"/>
                      </a:lnTo>
                      <a:lnTo>
                        <a:pt x="8" y="232"/>
                      </a:lnTo>
                      <a:lnTo>
                        <a:pt x="16" y="216"/>
                      </a:lnTo>
                      <a:lnTo>
                        <a:pt x="8" y="208"/>
                      </a:lnTo>
                      <a:lnTo>
                        <a:pt x="16" y="184"/>
                      </a:lnTo>
                      <a:lnTo>
                        <a:pt x="0" y="144"/>
                      </a:lnTo>
                      <a:lnTo>
                        <a:pt x="0" y="96"/>
                      </a:lnTo>
                      <a:lnTo>
                        <a:pt x="8" y="72"/>
                      </a:lnTo>
                      <a:lnTo>
                        <a:pt x="0" y="40"/>
                      </a:lnTo>
                      <a:lnTo>
                        <a:pt x="16" y="32"/>
                      </a:lnTo>
                      <a:lnTo>
                        <a:pt x="16" y="16"/>
                      </a:lnTo>
                      <a:lnTo>
                        <a:pt x="32" y="0"/>
                      </a:lnTo>
                      <a:lnTo>
                        <a:pt x="56" y="8"/>
                      </a:lnTo>
                      <a:lnTo>
                        <a:pt x="72" y="8"/>
                      </a:lnTo>
                      <a:lnTo>
                        <a:pt x="104" y="32"/>
                      </a:lnTo>
                      <a:lnTo>
                        <a:pt x="120" y="40"/>
                      </a:lnTo>
                      <a:lnTo>
                        <a:pt x="144" y="48"/>
                      </a:lnTo>
                      <a:lnTo>
                        <a:pt x="144" y="64"/>
                      </a:lnTo>
                      <a:lnTo>
                        <a:pt x="136" y="80"/>
                      </a:lnTo>
                      <a:lnTo>
                        <a:pt x="168" y="88"/>
                      </a:lnTo>
                      <a:lnTo>
                        <a:pt x="176" y="88"/>
                      </a:lnTo>
                      <a:lnTo>
                        <a:pt x="184" y="72"/>
                      </a:lnTo>
                      <a:lnTo>
                        <a:pt x="184" y="56"/>
                      </a:lnTo>
                      <a:lnTo>
                        <a:pt x="192" y="56"/>
                      </a:lnTo>
                      <a:lnTo>
                        <a:pt x="200" y="80"/>
                      </a:lnTo>
                      <a:lnTo>
                        <a:pt x="192" y="88"/>
                      </a:lnTo>
                      <a:lnTo>
                        <a:pt x="160" y="12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" name="Freeform 170"/>
                <p:cNvSpPr>
                  <a:spLocks/>
                </p:cNvSpPr>
                <p:nvPr/>
              </p:nvSpPr>
              <p:spPr bwMode="auto">
                <a:xfrm>
                  <a:off x="2998788" y="4457701"/>
                  <a:ext cx="138113" cy="192088"/>
                </a:xfrm>
                <a:custGeom>
                  <a:avLst/>
                  <a:gdLst>
                    <a:gd name="T0" fmla="*/ 51792 w 64"/>
                    <a:gd name="T1" fmla="*/ 0 h 104"/>
                    <a:gd name="T2" fmla="*/ 17264 w 64"/>
                    <a:gd name="T3" fmla="*/ 14776 h 104"/>
                    <a:gd name="T4" fmla="*/ 17264 w 64"/>
                    <a:gd name="T5" fmla="*/ 29552 h 104"/>
                    <a:gd name="T6" fmla="*/ 34528 w 64"/>
                    <a:gd name="T7" fmla="*/ 44328 h 104"/>
                    <a:gd name="T8" fmla="*/ 17264 w 64"/>
                    <a:gd name="T9" fmla="*/ 44328 h 104"/>
                    <a:gd name="T10" fmla="*/ 0 w 64"/>
                    <a:gd name="T11" fmla="*/ 73880 h 104"/>
                    <a:gd name="T12" fmla="*/ 17264 w 64"/>
                    <a:gd name="T13" fmla="*/ 88656 h 104"/>
                    <a:gd name="T14" fmla="*/ 34528 w 64"/>
                    <a:gd name="T15" fmla="*/ 88656 h 104"/>
                    <a:gd name="T16" fmla="*/ 51792 w 64"/>
                    <a:gd name="T17" fmla="*/ 118208 h 104"/>
                    <a:gd name="T18" fmla="*/ 34528 w 64"/>
                    <a:gd name="T19" fmla="*/ 162536 h 104"/>
                    <a:gd name="T20" fmla="*/ 51792 w 64"/>
                    <a:gd name="T21" fmla="*/ 192088 h 104"/>
                    <a:gd name="T22" fmla="*/ 69057 w 64"/>
                    <a:gd name="T23" fmla="*/ 192088 h 104"/>
                    <a:gd name="T24" fmla="*/ 120849 w 64"/>
                    <a:gd name="T25" fmla="*/ 177312 h 104"/>
                    <a:gd name="T26" fmla="*/ 138113 w 64"/>
                    <a:gd name="T27" fmla="*/ 177312 h 104"/>
                    <a:gd name="T28" fmla="*/ 103585 w 64"/>
                    <a:gd name="T29" fmla="*/ 118208 h 104"/>
                    <a:gd name="T30" fmla="*/ 120849 w 64"/>
                    <a:gd name="T31" fmla="*/ 73880 h 104"/>
                    <a:gd name="T32" fmla="*/ 86321 w 64"/>
                    <a:gd name="T33" fmla="*/ 44328 h 104"/>
                    <a:gd name="T34" fmla="*/ 86321 w 64"/>
                    <a:gd name="T35" fmla="*/ 14776 h 104"/>
                    <a:gd name="T36" fmla="*/ 51792 w 64"/>
                    <a:gd name="T37" fmla="*/ 0 h 10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4"/>
                    <a:gd name="T58" fmla="*/ 0 h 104"/>
                    <a:gd name="T59" fmla="*/ 64 w 64"/>
                    <a:gd name="T60" fmla="*/ 104 h 10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4" h="104">
                      <a:moveTo>
                        <a:pt x="24" y="0"/>
                      </a:moveTo>
                      <a:lnTo>
                        <a:pt x="8" y="8"/>
                      </a:ln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40"/>
                      </a:lnTo>
                      <a:lnTo>
                        <a:pt x="8" y="48"/>
                      </a:lnTo>
                      <a:lnTo>
                        <a:pt x="16" y="48"/>
                      </a:lnTo>
                      <a:lnTo>
                        <a:pt x="24" y="64"/>
                      </a:lnTo>
                      <a:lnTo>
                        <a:pt x="16" y="88"/>
                      </a:lnTo>
                      <a:lnTo>
                        <a:pt x="24" y="104"/>
                      </a:lnTo>
                      <a:lnTo>
                        <a:pt x="32" y="104"/>
                      </a:lnTo>
                      <a:lnTo>
                        <a:pt x="56" y="96"/>
                      </a:lnTo>
                      <a:lnTo>
                        <a:pt x="64" y="96"/>
                      </a:lnTo>
                      <a:lnTo>
                        <a:pt x="48" y="64"/>
                      </a:lnTo>
                      <a:lnTo>
                        <a:pt x="56" y="40"/>
                      </a:lnTo>
                      <a:lnTo>
                        <a:pt x="40" y="24"/>
                      </a:lnTo>
                      <a:lnTo>
                        <a:pt x="40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" name="Freeform 171"/>
                <p:cNvSpPr>
                  <a:spLocks/>
                </p:cNvSpPr>
                <p:nvPr/>
              </p:nvSpPr>
              <p:spPr bwMode="auto">
                <a:xfrm>
                  <a:off x="4624388" y="3159126"/>
                  <a:ext cx="52388" cy="30163"/>
                </a:xfrm>
                <a:custGeom>
                  <a:avLst/>
                  <a:gdLst>
                    <a:gd name="T0" fmla="*/ 17463 w 24"/>
                    <a:gd name="T1" fmla="*/ 0 h 16"/>
                    <a:gd name="T2" fmla="*/ 0 w 24"/>
                    <a:gd name="T3" fmla="*/ 15082 h 16"/>
                    <a:gd name="T4" fmla="*/ 17463 w 24"/>
                    <a:gd name="T5" fmla="*/ 30163 h 16"/>
                    <a:gd name="T6" fmla="*/ 52388 w 24"/>
                    <a:gd name="T7" fmla="*/ 30163 h 16"/>
                    <a:gd name="T8" fmla="*/ 52388 w 24"/>
                    <a:gd name="T9" fmla="*/ 0 h 16"/>
                    <a:gd name="T10" fmla="*/ 17463 w 24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16"/>
                    <a:gd name="T20" fmla="*/ 24 w 24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16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24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" name="Freeform 172"/>
                <p:cNvSpPr>
                  <a:spLocks/>
                </p:cNvSpPr>
                <p:nvPr/>
              </p:nvSpPr>
              <p:spPr bwMode="auto">
                <a:xfrm>
                  <a:off x="5022851" y="3100388"/>
                  <a:ext cx="68263" cy="73025"/>
                </a:xfrm>
                <a:custGeom>
                  <a:avLst/>
                  <a:gdLst>
                    <a:gd name="T0" fmla="*/ 17066 w 32"/>
                    <a:gd name="T1" fmla="*/ 73025 h 40"/>
                    <a:gd name="T2" fmla="*/ 34132 w 32"/>
                    <a:gd name="T3" fmla="*/ 73025 h 40"/>
                    <a:gd name="T4" fmla="*/ 51197 w 32"/>
                    <a:gd name="T5" fmla="*/ 43815 h 40"/>
                    <a:gd name="T6" fmla="*/ 68263 w 32"/>
                    <a:gd name="T7" fmla="*/ 29210 h 40"/>
                    <a:gd name="T8" fmla="*/ 51197 w 32"/>
                    <a:gd name="T9" fmla="*/ 29210 h 40"/>
                    <a:gd name="T10" fmla="*/ 51197 w 32"/>
                    <a:gd name="T11" fmla="*/ 0 h 40"/>
                    <a:gd name="T12" fmla="*/ 17066 w 32"/>
                    <a:gd name="T13" fmla="*/ 14605 h 40"/>
                    <a:gd name="T14" fmla="*/ 0 w 32"/>
                    <a:gd name="T15" fmla="*/ 29210 h 40"/>
                    <a:gd name="T16" fmla="*/ 0 w 32"/>
                    <a:gd name="T17" fmla="*/ 43815 h 40"/>
                    <a:gd name="T18" fmla="*/ 17066 w 32"/>
                    <a:gd name="T19" fmla="*/ 58420 h 40"/>
                    <a:gd name="T20" fmla="*/ 17066 w 32"/>
                    <a:gd name="T21" fmla="*/ 73025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"/>
                    <a:gd name="T34" fmla="*/ 0 h 40"/>
                    <a:gd name="T35" fmla="*/ 32 w 32"/>
                    <a:gd name="T36" fmla="*/ 40 h 4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" h="40">
                      <a:moveTo>
                        <a:pt x="8" y="40"/>
                      </a:moveTo>
                      <a:lnTo>
                        <a:pt x="16" y="40"/>
                      </a:lnTo>
                      <a:lnTo>
                        <a:pt x="24" y="24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24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32"/>
                      </a:lnTo>
                      <a:lnTo>
                        <a:pt x="8" y="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" name="Freeform 173"/>
                <p:cNvSpPr>
                  <a:spLocks/>
                </p:cNvSpPr>
                <p:nvPr/>
              </p:nvSpPr>
              <p:spPr bwMode="auto">
                <a:xfrm>
                  <a:off x="4953001" y="3292476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0 h 8"/>
                    <a:gd name="T4" fmla="*/ 17463 w 8"/>
                    <a:gd name="T5" fmla="*/ 14288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" name="Freeform 174"/>
                <p:cNvSpPr>
                  <a:spLocks/>
                </p:cNvSpPr>
                <p:nvPr/>
              </p:nvSpPr>
              <p:spPr bwMode="auto">
                <a:xfrm>
                  <a:off x="4953001" y="3292476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0 h 8"/>
                    <a:gd name="T4" fmla="*/ 17463 w 8"/>
                    <a:gd name="T5" fmla="*/ 14288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" name="Freeform 175"/>
                <p:cNvSpPr>
                  <a:spLocks/>
                </p:cNvSpPr>
                <p:nvPr/>
              </p:nvSpPr>
              <p:spPr bwMode="auto">
                <a:xfrm>
                  <a:off x="5056188" y="3321051"/>
                  <a:ext cx="190500" cy="74613"/>
                </a:xfrm>
                <a:custGeom>
                  <a:avLst/>
                  <a:gdLst>
                    <a:gd name="T0" fmla="*/ 0 w 88"/>
                    <a:gd name="T1" fmla="*/ 44768 h 40"/>
                    <a:gd name="T2" fmla="*/ 0 w 88"/>
                    <a:gd name="T3" fmla="*/ 59690 h 40"/>
                    <a:gd name="T4" fmla="*/ 17318 w 88"/>
                    <a:gd name="T5" fmla="*/ 59690 h 40"/>
                    <a:gd name="T6" fmla="*/ 51955 w 88"/>
                    <a:gd name="T7" fmla="*/ 59690 h 40"/>
                    <a:gd name="T8" fmla="*/ 69273 w 88"/>
                    <a:gd name="T9" fmla="*/ 59690 h 40"/>
                    <a:gd name="T10" fmla="*/ 103909 w 88"/>
                    <a:gd name="T11" fmla="*/ 74613 h 40"/>
                    <a:gd name="T12" fmla="*/ 155864 w 88"/>
                    <a:gd name="T13" fmla="*/ 59690 h 40"/>
                    <a:gd name="T14" fmla="*/ 190500 w 88"/>
                    <a:gd name="T15" fmla="*/ 29845 h 40"/>
                    <a:gd name="T16" fmla="*/ 173182 w 88"/>
                    <a:gd name="T17" fmla="*/ 14923 h 40"/>
                    <a:gd name="T18" fmla="*/ 138545 w 88"/>
                    <a:gd name="T19" fmla="*/ 0 h 40"/>
                    <a:gd name="T20" fmla="*/ 121227 w 88"/>
                    <a:gd name="T21" fmla="*/ 14923 h 40"/>
                    <a:gd name="T22" fmla="*/ 103909 w 88"/>
                    <a:gd name="T23" fmla="*/ 14923 h 40"/>
                    <a:gd name="T24" fmla="*/ 69273 w 88"/>
                    <a:gd name="T25" fmla="*/ 29845 h 40"/>
                    <a:gd name="T26" fmla="*/ 86591 w 88"/>
                    <a:gd name="T27" fmla="*/ 44768 h 40"/>
                    <a:gd name="T28" fmla="*/ 0 w 88"/>
                    <a:gd name="T29" fmla="*/ 44768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8"/>
                    <a:gd name="T46" fmla="*/ 0 h 40"/>
                    <a:gd name="T47" fmla="*/ 88 w 88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8" h="40">
                      <a:moveTo>
                        <a:pt x="0" y="24"/>
                      </a:move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24" y="32"/>
                      </a:lnTo>
                      <a:lnTo>
                        <a:pt x="32" y="32"/>
                      </a:lnTo>
                      <a:lnTo>
                        <a:pt x="48" y="40"/>
                      </a:lnTo>
                      <a:lnTo>
                        <a:pt x="72" y="32"/>
                      </a:lnTo>
                      <a:lnTo>
                        <a:pt x="88" y="16"/>
                      </a:lnTo>
                      <a:lnTo>
                        <a:pt x="80" y="8"/>
                      </a:lnTo>
                      <a:lnTo>
                        <a:pt x="64" y="0"/>
                      </a:lnTo>
                      <a:lnTo>
                        <a:pt x="56" y="8"/>
                      </a:lnTo>
                      <a:lnTo>
                        <a:pt x="48" y="8"/>
                      </a:lnTo>
                      <a:lnTo>
                        <a:pt x="32" y="16"/>
                      </a:lnTo>
                      <a:lnTo>
                        <a:pt x="40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" name="Freeform 176"/>
                <p:cNvSpPr>
                  <a:spLocks/>
                </p:cNvSpPr>
                <p:nvPr/>
              </p:nvSpPr>
              <p:spPr bwMode="auto">
                <a:xfrm>
                  <a:off x="4953001" y="3365501"/>
                  <a:ext cx="120650" cy="44450"/>
                </a:xfrm>
                <a:custGeom>
                  <a:avLst/>
                  <a:gdLst>
                    <a:gd name="T0" fmla="*/ 34471 w 56"/>
                    <a:gd name="T1" fmla="*/ 44450 h 24"/>
                    <a:gd name="T2" fmla="*/ 17236 w 56"/>
                    <a:gd name="T3" fmla="*/ 29633 h 24"/>
                    <a:gd name="T4" fmla="*/ 17236 w 56"/>
                    <a:gd name="T5" fmla="*/ 44450 h 24"/>
                    <a:gd name="T6" fmla="*/ 0 w 56"/>
                    <a:gd name="T7" fmla="*/ 29633 h 24"/>
                    <a:gd name="T8" fmla="*/ 34471 w 56"/>
                    <a:gd name="T9" fmla="*/ 0 h 24"/>
                    <a:gd name="T10" fmla="*/ 51707 w 56"/>
                    <a:gd name="T11" fmla="*/ 0 h 24"/>
                    <a:gd name="T12" fmla="*/ 103414 w 56"/>
                    <a:gd name="T13" fmla="*/ 0 h 24"/>
                    <a:gd name="T14" fmla="*/ 103414 w 56"/>
                    <a:gd name="T15" fmla="*/ 14817 h 24"/>
                    <a:gd name="T16" fmla="*/ 120650 w 56"/>
                    <a:gd name="T17" fmla="*/ 14817 h 24"/>
                    <a:gd name="T18" fmla="*/ 103414 w 56"/>
                    <a:gd name="T19" fmla="*/ 29633 h 24"/>
                    <a:gd name="T20" fmla="*/ 86179 w 56"/>
                    <a:gd name="T21" fmla="*/ 29633 h 24"/>
                    <a:gd name="T22" fmla="*/ 86179 w 56"/>
                    <a:gd name="T23" fmla="*/ 44450 h 24"/>
                    <a:gd name="T24" fmla="*/ 68943 w 56"/>
                    <a:gd name="T25" fmla="*/ 29633 h 24"/>
                    <a:gd name="T26" fmla="*/ 34471 w 56"/>
                    <a:gd name="T27" fmla="*/ 44450 h 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24"/>
                    <a:gd name="T44" fmla="*/ 56 w 56"/>
                    <a:gd name="T45" fmla="*/ 24 h 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24">
                      <a:moveTo>
                        <a:pt x="16" y="24"/>
                      </a:move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0" y="16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56" y="8"/>
                      </a:lnTo>
                      <a:lnTo>
                        <a:pt x="48" y="16"/>
                      </a:lnTo>
                      <a:lnTo>
                        <a:pt x="40" y="16"/>
                      </a:lnTo>
                      <a:lnTo>
                        <a:pt x="40" y="24"/>
                      </a:lnTo>
                      <a:lnTo>
                        <a:pt x="32" y="16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6" name="Freeform 177"/>
                <p:cNvSpPr>
                  <a:spLocks/>
                </p:cNvSpPr>
                <p:nvPr/>
              </p:nvSpPr>
              <p:spPr bwMode="auto">
                <a:xfrm>
                  <a:off x="5316538" y="3498851"/>
                  <a:ext cx="34925" cy="87313"/>
                </a:xfrm>
                <a:custGeom>
                  <a:avLst/>
                  <a:gdLst>
                    <a:gd name="T0" fmla="*/ 17463 w 16"/>
                    <a:gd name="T1" fmla="*/ 29104 h 48"/>
                    <a:gd name="T2" fmla="*/ 34925 w 16"/>
                    <a:gd name="T3" fmla="*/ 58209 h 48"/>
                    <a:gd name="T4" fmla="*/ 17463 w 16"/>
                    <a:gd name="T5" fmla="*/ 87313 h 48"/>
                    <a:gd name="T6" fmla="*/ 0 w 16"/>
                    <a:gd name="T7" fmla="*/ 72761 h 48"/>
                    <a:gd name="T8" fmla="*/ 0 w 16"/>
                    <a:gd name="T9" fmla="*/ 29104 h 48"/>
                    <a:gd name="T10" fmla="*/ 0 w 16"/>
                    <a:gd name="T11" fmla="*/ 0 h 48"/>
                    <a:gd name="T12" fmla="*/ 17463 w 16"/>
                    <a:gd name="T13" fmla="*/ 0 h 48"/>
                    <a:gd name="T14" fmla="*/ 17463 w 16"/>
                    <a:gd name="T15" fmla="*/ 29104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"/>
                    <a:gd name="T25" fmla="*/ 0 h 48"/>
                    <a:gd name="T26" fmla="*/ 16 w 16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6" h="48">
                      <a:moveTo>
                        <a:pt x="8" y="16"/>
                      </a:moveTo>
                      <a:lnTo>
                        <a:pt x="16" y="32"/>
                      </a:lnTo>
                      <a:lnTo>
                        <a:pt x="8" y="48"/>
                      </a:lnTo>
                      <a:lnTo>
                        <a:pt x="0" y="40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7" name="Freeform 178"/>
                <p:cNvSpPr>
                  <a:spLocks/>
                </p:cNvSpPr>
                <p:nvPr/>
              </p:nvSpPr>
              <p:spPr bwMode="auto">
                <a:xfrm>
                  <a:off x="5211763" y="3335338"/>
                  <a:ext cx="173038" cy="74613"/>
                </a:xfrm>
                <a:custGeom>
                  <a:avLst/>
                  <a:gdLst>
                    <a:gd name="T0" fmla="*/ 17304 w 80"/>
                    <a:gd name="T1" fmla="*/ 59690 h 40"/>
                    <a:gd name="T2" fmla="*/ 51911 w 80"/>
                    <a:gd name="T3" fmla="*/ 74613 h 40"/>
                    <a:gd name="T4" fmla="*/ 121127 w 80"/>
                    <a:gd name="T5" fmla="*/ 74613 h 40"/>
                    <a:gd name="T6" fmla="*/ 138430 w 80"/>
                    <a:gd name="T7" fmla="*/ 59690 h 40"/>
                    <a:gd name="T8" fmla="*/ 155734 w 80"/>
                    <a:gd name="T9" fmla="*/ 29845 h 40"/>
                    <a:gd name="T10" fmla="*/ 173038 w 80"/>
                    <a:gd name="T11" fmla="*/ 14923 h 40"/>
                    <a:gd name="T12" fmla="*/ 155734 w 80"/>
                    <a:gd name="T13" fmla="*/ 14923 h 40"/>
                    <a:gd name="T14" fmla="*/ 155734 w 80"/>
                    <a:gd name="T15" fmla="*/ 0 h 40"/>
                    <a:gd name="T16" fmla="*/ 121127 w 80"/>
                    <a:gd name="T17" fmla="*/ 0 h 40"/>
                    <a:gd name="T18" fmla="*/ 69215 w 80"/>
                    <a:gd name="T19" fmla="*/ 29845 h 40"/>
                    <a:gd name="T20" fmla="*/ 34608 w 80"/>
                    <a:gd name="T21" fmla="*/ 14923 h 40"/>
                    <a:gd name="T22" fmla="*/ 0 w 80"/>
                    <a:gd name="T23" fmla="*/ 44768 h 40"/>
                    <a:gd name="T24" fmla="*/ 17304 w 80"/>
                    <a:gd name="T25" fmla="*/ 59690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0"/>
                    <a:gd name="T40" fmla="*/ 0 h 40"/>
                    <a:gd name="T41" fmla="*/ 80 w 80"/>
                    <a:gd name="T42" fmla="*/ 40 h 4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0" h="40">
                      <a:moveTo>
                        <a:pt x="8" y="32"/>
                      </a:moveTo>
                      <a:lnTo>
                        <a:pt x="24" y="40"/>
                      </a:lnTo>
                      <a:lnTo>
                        <a:pt x="56" y="40"/>
                      </a:lnTo>
                      <a:lnTo>
                        <a:pt x="64" y="32"/>
                      </a:lnTo>
                      <a:lnTo>
                        <a:pt x="72" y="16"/>
                      </a:lnTo>
                      <a:lnTo>
                        <a:pt x="80" y="8"/>
                      </a:lnTo>
                      <a:lnTo>
                        <a:pt x="72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32" y="16"/>
                      </a:lnTo>
                      <a:lnTo>
                        <a:pt x="16" y="8"/>
                      </a:lnTo>
                      <a:lnTo>
                        <a:pt x="0" y="24"/>
                      </a:lnTo>
                      <a:lnTo>
                        <a:pt x="8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8" name="Freeform 179"/>
                <p:cNvSpPr>
                  <a:spLocks/>
                </p:cNvSpPr>
                <p:nvPr/>
              </p:nvSpPr>
              <p:spPr bwMode="auto">
                <a:xfrm>
                  <a:off x="6076951" y="3852863"/>
                  <a:ext cx="52388" cy="44450"/>
                </a:xfrm>
                <a:custGeom>
                  <a:avLst/>
                  <a:gdLst>
                    <a:gd name="T0" fmla="*/ 0 w 24"/>
                    <a:gd name="T1" fmla="*/ 29633 h 24"/>
                    <a:gd name="T2" fmla="*/ 17463 w 24"/>
                    <a:gd name="T3" fmla="*/ 0 h 24"/>
                    <a:gd name="T4" fmla="*/ 52388 w 24"/>
                    <a:gd name="T5" fmla="*/ 0 h 24"/>
                    <a:gd name="T6" fmla="*/ 52388 w 24"/>
                    <a:gd name="T7" fmla="*/ 14817 h 24"/>
                    <a:gd name="T8" fmla="*/ 34925 w 24"/>
                    <a:gd name="T9" fmla="*/ 14817 h 24"/>
                    <a:gd name="T10" fmla="*/ 52388 w 24"/>
                    <a:gd name="T11" fmla="*/ 44450 h 24"/>
                    <a:gd name="T12" fmla="*/ 0 w 24"/>
                    <a:gd name="T13" fmla="*/ 29633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0" y="16"/>
                      </a:moveTo>
                      <a:lnTo>
                        <a:pt x="8" y="0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24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9" name="Freeform 181"/>
                <p:cNvSpPr>
                  <a:spLocks/>
                </p:cNvSpPr>
                <p:nvPr/>
              </p:nvSpPr>
              <p:spPr bwMode="auto">
                <a:xfrm>
                  <a:off x="4416426" y="3689351"/>
                  <a:ext cx="328613" cy="222250"/>
                </a:xfrm>
                <a:custGeom>
                  <a:avLst/>
                  <a:gdLst>
                    <a:gd name="T0" fmla="*/ 328613 w 152"/>
                    <a:gd name="T1" fmla="*/ 29633 h 120"/>
                    <a:gd name="T2" fmla="*/ 328613 w 152"/>
                    <a:gd name="T3" fmla="*/ 103717 h 120"/>
                    <a:gd name="T4" fmla="*/ 259431 w 152"/>
                    <a:gd name="T5" fmla="*/ 118533 h 120"/>
                    <a:gd name="T6" fmla="*/ 259431 w 152"/>
                    <a:gd name="T7" fmla="*/ 133350 h 120"/>
                    <a:gd name="T8" fmla="*/ 224840 w 152"/>
                    <a:gd name="T9" fmla="*/ 162983 h 120"/>
                    <a:gd name="T10" fmla="*/ 138363 w 152"/>
                    <a:gd name="T11" fmla="*/ 177800 h 120"/>
                    <a:gd name="T12" fmla="*/ 121068 w 152"/>
                    <a:gd name="T13" fmla="*/ 192617 h 120"/>
                    <a:gd name="T14" fmla="*/ 121068 w 152"/>
                    <a:gd name="T15" fmla="*/ 222250 h 120"/>
                    <a:gd name="T16" fmla="*/ 0 w 152"/>
                    <a:gd name="T17" fmla="*/ 222250 h 120"/>
                    <a:gd name="T18" fmla="*/ 51886 w 152"/>
                    <a:gd name="T19" fmla="*/ 207433 h 120"/>
                    <a:gd name="T20" fmla="*/ 86477 w 152"/>
                    <a:gd name="T21" fmla="*/ 177800 h 120"/>
                    <a:gd name="T22" fmla="*/ 103773 w 152"/>
                    <a:gd name="T23" fmla="*/ 148167 h 120"/>
                    <a:gd name="T24" fmla="*/ 103773 w 152"/>
                    <a:gd name="T25" fmla="*/ 118533 h 120"/>
                    <a:gd name="T26" fmla="*/ 121068 w 152"/>
                    <a:gd name="T27" fmla="*/ 88900 h 120"/>
                    <a:gd name="T28" fmla="*/ 138363 w 152"/>
                    <a:gd name="T29" fmla="*/ 74083 h 120"/>
                    <a:gd name="T30" fmla="*/ 190250 w 152"/>
                    <a:gd name="T31" fmla="*/ 44450 h 120"/>
                    <a:gd name="T32" fmla="*/ 207545 w 152"/>
                    <a:gd name="T33" fmla="*/ 0 h 120"/>
                    <a:gd name="T34" fmla="*/ 224840 w 152"/>
                    <a:gd name="T35" fmla="*/ 0 h 120"/>
                    <a:gd name="T36" fmla="*/ 242136 w 152"/>
                    <a:gd name="T37" fmla="*/ 14817 h 120"/>
                    <a:gd name="T38" fmla="*/ 294022 w 152"/>
                    <a:gd name="T39" fmla="*/ 14817 h 120"/>
                    <a:gd name="T40" fmla="*/ 311318 w 152"/>
                    <a:gd name="T41" fmla="*/ 14817 h 120"/>
                    <a:gd name="T42" fmla="*/ 328613 w 152"/>
                    <a:gd name="T43" fmla="*/ 29633 h 12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52"/>
                    <a:gd name="T67" fmla="*/ 0 h 120"/>
                    <a:gd name="T68" fmla="*/ 152 w 152"/>
                    <a:gd name="T69" fmla="*/ 120 h 12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52" h="120">
                      <a:moveTo>
                        <a:pt x="152" y="16"/>
                      </a:moveTo>
                      <a:lnTo>
                        <a:pt x="152" y="56"/>
                      </a:lnTo>
                      <a:lnTo>
                        <a:pt x="120" y="64"/>
                      </a:lnTo>
                      <a:lnTo>
                        <a:pt x="120" y="72"/>
                      </a:lnTo>
                      <a:lnTo>
                        <a:pt x="104" y="88"/>
                      </a:lnTo>
                      <a:lnTo>
                        <a:pt x="64" y="96"/>
                      </a:lnTo>
                      <a:lnTo>
                        <a:pt x="56" y="104"/>
                      </a:lnTo>
                      <a:lnTo>
                        <a:pt x="56" y="120"/>
                      </a:lnTo>
                      <a:lnTo>
                        <a:pt x="0" y="120"/>
                      </a:lnTo>
                      <a:lnTo>
                        <a:pt x="24" y="112"/>
                      </a:lnTo>
                      <a:lnTo>
                        <a:pt x="40" y="96"/>
                      </a:lnTo>
                      <a:lnTo>
                        <a:pt x="48" y="80"/>
                      </a:lnTo>
                      <a:lnTo>
                        <a:pt x="48" y="64"/>
                      </a:lnTo>
                      <a:lnTo>
                        <a:pt x="56" y="48"/>
                      </a:lnTo>
                      <a:lnTo>
                        <a:pt x="64" y="40"/>
                      </a:lnTo>
                      <a:lnTo>
                        <a:pt x="88" y="24"/>
                      </a:lnTo>
                      <a:lnTo>
                        <a:pt x="96" y="0"/>
                      </a:lnTo>
                      <a:lnTo>
                        <a:pt x="104" y="0"/>
                      </a:lnTo>
                      <a:lnTo>
                        <a:pt x="112" y="8"/>
                      </a:lnTo>
                      <a:lnTo>
                        <a:pt x="136" y="8"/>
                      </a:lnTo>
                      <a:lnTo>
                        <a:pt x="144" y="8"/>
                      </a:lnTo>
                      <a:lnTo>
                        <a:pt x="152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" name="Freeform 182"/>
                <p:cNvSpPr>
                  <a:spLocks/>
                </p:cNvSpPr>
                <p:nvPr/>
              </p:nvSpPr>
              <p:spPr bwMode="auto">
                <a:xfrm>
                  <a:off x="5973763" y="4338638"/>
                  <a:ext cx="50800" cy="44450"/>
                </a:xfrm>
                <a:custGeom>
                  <a:avLst/>
                  <a:gdLst>
                    <a:gd name="T0" fmla="*/ 33867 w 24"/>
                    <a:gd name="T1" fmla="*/ 29633 h 24"/>
                    <a:gd name="T2" fmla="*/ 50800 w 24"/>
                    <a:gd name="T3" fmla="*/ 14817 h 24"/>
                    <a:gd name="T4" fmla="*/ 33867 w 24"/>
                    <a:gd name="T5" fmla="*/ 0 h 24"/>
                    <a:gd name="T6" fmla="*/ 16933 w 24"/>
                    <a:gd name="T7" fmla="*/ 14817 h 24"/>
                    <a:gd name="T8" fmla="*/ 0 w 24"/>
                    <a:gd name="T9" fmla="*/ 44450 h 24"/>
                    <a:gd name="T10" fmla="*/ 33867 w 24"/>
                    <a:gd name="T11" fmla="*/ 44450 h 24"/>
                    <a:gd name="T12" fmla="*/ 33867 w 24"/>
                    <a:gd name="T13" fmla="*/ 29633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16" y="16"/>
                      </a:move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" name="Freeform 183"/>
                <p:cNvSpPr>
                  <a:spLocks/>
                </p:cNvSpPr>
                <p:nvPr/>
              </p:nvSpPr>
              <p:spPr bwMode="auto">
                <a:xfrm>
                  <a:off x="5956301" y="4354513"/>
                  <a:ext cx="293688" cy="382588"/>
                </a:xfrm>
                <a:custGeom>
                  <a:avLst/>
                  <a:gdLst>
                    <a:gd name="T0" fmla="*/ 17276 w 136"/>
                    <a:gd name="T1" fmla="*/ 220724 h 208"/>
                    <a:gd name="T2" fmla="*/ 0 w 136"/>
                    <a:gd name="T3" fmla="*/ 264869 h 208"/>
                    <a:gd name="T4" fmla="*/ 0 w 136"/>
                    <a:gd name="T5" fmla="*/ 353158 h 208"/>
                    <a:gd name="T6" fmla="*/ 17276 w 136"/>
                    <a:gd name="T7" fmla="*/ 382588 h 208"/>
                    <a:gd name="T8" fmla="*/ 69103 w 136"/>
                    <a:gd name="T9" fmla="*/ 323728 h 208"/>
                    <a:gd name="T10" fmla="*/ 155482 w 136"/>
                    <a:gd name="T11" fmla="*/ 264869 h 208"/>
                    <a:gd name="T12" fmla="*/ 190033 w 136"/>
                    <a:gd name="T13" fmla="*/ 220724 h 208"/>
                    <a:gd name="T14" fmla="*/ 224585 w 136"/>
                    <a:gd name="T15" fmla="*/ 176579 h 208"/>
                    <a:gd name="T16" fmla="*/ 276412 w 136"/>
                    <a:gd name="T17" fmla="*/ 44145 h 208"/>
                    <a:gd name="T18" fmla="*/ 293688 w 136"/>
                    <a:gd name="T19" fmla="*/ 14715 h 208"/>
                    <a:gd name="T20" fmla="*/ 276412 w 136"/>
                    <a:gd name="T21" fmla="*/ 0 h 208"/>
                    <a:gd name="T22" fmla="*/ 259136 w 136"/>
                    <a:gd name="T23" fmla="*/ 14715 h 208"/>
                    <a:gd name="T24" fmla="*/ 224585 w 136"/>
                    <a:gd name="T25" fmla="*/ 29430 h 208"/>
                    <a:gd name="T26" fmla="*/ 172758 w 136"/>
                    <a:gd name="T27" fmla="*/ 29430 h 208"/>
                    <a:gd name="T28" fmla="*/ 103655 w 136"/>
                    <a:gd name="T29" fmla="*/ 44145 h 208"/>
                    <a:gd name="T30" fmla="*/ 86379 w 136"/>
                    <a:gd name="T31" fmla="*/ 44145 h 208"/>
                    <a:gd name="T32" fmla="*/ 51827 w 136"/>
                    <a:gd name="T33" fmla="*/ 14715 h 208"/>
                    <a:gd name="T34" fmla="*/ 51827 w 136"/>
                    <a:gd name="T35" fmla="*/ 29430 h 208"/>
                    <a:gd name="T36" fmla="*/ 51827 w 136"/>
                    <a:gd name="T37" fmla="*/ 44145 h 208"/>
                    <a:gd name="T38" fmla="*/ 86379 w 136"/>
                    <a:gd name="T39" fmla="*/ 88290 h 208"/>
                    <a:gd name="T40" fmla="*/ 172758 w 136"/>
                    <a:gd name="T41" fmla="*/ 117719 h 208"/>
                    <a:gd name="T42" fmla="*/ 190033 w 136"/>
                    <a:gd name="T43" fmla="*/ 117719 h 208"/>
                    <a:gd name="T44" fmla="*/ 120930 w 136"/>
                    <a:gd name="T45" fmla="*/ 191294 h 208"/>
                    <a:gd name="T46" fmla="*/ 69103 w 136"/>
                    <a:gd name="T47" fmla="*/ 206009 h 208"/>
                    <a:gd name="T48" fmla="*/ 17276 w 136"/>
                    <a:gd name="T49" fmla="*/ 220724 h 2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36"/>
                    <a:gd name="T76" fmla="*/ 0 h 208"/>
                    <a:gd name="T77" fmla="*/ 136 w 136"/>
                    <a:gd name="T78" fmla="*/ 208 h 2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36" h="208">
                      <a:moveTo>
                        <a:pt x="8" y="120"/>
                      </a:moveTo>
                      <a:lnTo>
                        <a:pt x="0" y="144"/>
                      </a:lnTo>
                      <a:lnTo>
                        <a:pt x="0" y="192"/>
                      </a:lnTo>
                      <a:lnTo>
                        <a:pt x="8" y="208"/>
                      </a:lnTo>
                      <a:lnTo>
                        <a:pt x="32" y="176"/>
                      </a:lnTo>
                      <a:lnTo>
                        <a:pt x="72" y="144"/>
                      </a:lnTo>
                      <a:lnTo>
                        <a:pt x="88" y="120"/>
                      </a:lnTo>
                      <a:lnTo>
                        <a:pt x="104" y="96"/>
                      </a:lnTo>
                      <a:lnTo>
                        <a:pt x="128" y="24"/>
                      </a:lnTo>
                      <a:lnTo>
                        <a:pt x="136" y="8"/>
                      </a:lnTo>
                      <a:lnTo>
                        <a:pt x="128" y="0"/>
                      </a:lnTo>
                      <a:lnTo>
                        <a:pt x="120" y="8"/>
                      </a:lnTo>
                      <a:lnTo>
                        <a:pt x="104" y="16"/>
                      </a:lnTo>
                      <a:lnTo>
                        <a:pt x="80" y="16"/>
                      </a:lnTo>
                      <a:lnTo>
                        <a:pt x="48" y="24"/>
                      </a:lnTo>
                      <a:lnTo>
                        <a:pt x="40" y="24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24" y="24"/>
                      </a:lnTo>
                      <a:lnTo>
                        <a:pt x="40" y="48"/>
                      </a:lnTo>
                      <a:lnTo>
                        <a:pt x="80" y="64"/>
                      </a:lnTo>
                      <a:lnTo>
                        <a:pt x="88" y="64"/>
                      </a:lnTo>
                      <a:lnTo>
                        <a:pt x="56" y="104"/>
                      </a:lnTo>
                      <a:lnTo>
                        <a:pt x="32" y="112"/>
                      </a:lnTo>
                      <a:lnTo>
                        <a:pt x="8" y="12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" name="Freeform 184"/>
                <p:cNvSpPr>
                  <a:spLocks/>
                </p:cNvSpPr>
                <p:nvPr/>
              </p:nvSpPr>
              <p:spPr bwMode="auto">
                <a:xfrm>
                  <a:off x="4295776" y="4295776"/>
                  <a:ext cx="87313" cy="28575"/>
                </a:xfrm>
                <a:custGeom>
                  <a:avLst/>
                  <a:gdLst>
                    <a:gd name="T0" fmla="*/ 0 w 40"/>
                    <a:gd name="T1" fmla="*/ 28575 h 16"/>
                    <a:gd name="T2" fmla="*/ 34925 w 40"/>
                    <a:gd name="T3" fmla="*/ 14288 h 16"/>
                    <a:gd name="T4" fmla="*/ 69850 w 40"/>
                    <a:gd name="T5" fmla="*/ 28575 h 16"/>
                    <a:gd name="T6" fmla="*/ 87313 w 40"/>
                    <a:gd name="T7" fmla="*/ 14288 h 16"/>
                    <a:gd name="T8" fmla="*/ 34925 w 40"/>
                    <a:gd name="T9" fmla="*/ 0 h 16"/>
                    <a:gd name="T10" fmla="*/ 0 w 40"/>
                    <a:gd name="T11" fmla="*/ 14288 h 16"/>
                    <a:gd name="T12" fmla="*/ 0 w 40"/>
                    <a:gd name="T13" fmla="*/ 28575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6"/>
                    <a:gd name="T23" fmla="*/ 40 w 40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6">
                      <a:moveTo>
                        <a:pt x="0" y="16"/>
                      </a:moveTo>
                      <a:lnTo>
                        <a:pt x="16" y="8"/>
                      </a:lnTo>
                      <a:lnTo>
                        <a:pt x="32" y="16"/>
                      </a:lnTo>
                      <a:lnTo>
                        <a:pt x="40" y="8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3" name="Freeform 185"/>
                <p:cNvSpPr>
                  <a:spLocks/>
                </p:cNvSpPr>
                <p:nvPr/>
              </p:nvSpPr>
              <p:spPr bwMode="auto">
                <a:xfrm>
                  <a:off x="4295776" y="4338638"/>
                  <a:ext cx="87313" cy="44450"/>
                </a:xfrm>
                <a:custGeom>
                  <a:avLst/>
                  <a:gdLst>
                    <a:gd name="T0" fmla="*/ 87313 w 40"/>
                    <a:gd name="T1" fmla="*/ 0 h 24"/>
                    <a:gd name="T2" fmla="*/ 87313 w 40"/>
                    <a:gd name="T3" fmla="*/ 29633 h 24"/>
                    <a:gd name="T4" fmla="*/ 52388 w 40"/>
                    <a:gd name="T5" fmla="*/ 29633 h 24"/>
                    <a:gd name="T6" fmla="*/ 52388 w 40"/>
                    <a:gd name="T7" fmla="*/ 44450 h 24"/>
                    <a:gd name="T8" fmla="*/ 34925 w 40"/>
                    <a:gd name="T9" fmla="*/ 44450 h 24"/>
                    <a:gd name="T10" fmla="*/ 34925 w 40"/>
                    <a:gd name="T11" fmla="*/ 14817 h 24"/>
                    <a:gd name="T12" fmla="*/ 17463 w 40"/>
                    <a:gd name="T13" fmla="*/ 14817 h 24"/>
                    <a:gd name="T14" fmla="*/ 0 w 40"/>
                    <a:gd name="T15" fmla="*/ 0 h 24"/>
                    <a:gd name="T16" fmla="*/ 87313 w 40"/>
                    <a:gd name="T17" fmla="*/ 0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0"/>
                    <a:gd name="T28" fmla="*/ 0 h 24"/>
                    <a:gd name="T29" fmla="*/ 40 w 40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0" h="24">
                      <a:moveTo>
                        <a:pt x="40" y="0"/>
                      </a:moveTo>
                      <a:lnTo>
                        <a:pt x="40" y="16"/>
                      </a:lnTo>
                      <a:lnTo>
                        <a:pt x="24" y="16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4" name="Freeform 186"/>
                <p:cNvSpPr>
                  <a:spLocks/>
                </p:cNvSpPr>
                <p:nvPr/>
              </p:nvSpPr>
              <p:spPr bwMode="auto">
                <a:xfrm>
                  <a:off x="4383088" y="4413251"/>
                  <a:ext cx="85725" cy="88900"/>
                </a:xfrm>
                <a:custGeom>
                  <a:avLst/>
                  <a:gdLst>
                    <a:gd name="T0" fmla="*/ 0 w 40"/>
                    <a:gd name="T1" fmla="*/ 14817 h 48"/>
                    <a:gd name="T2" fmla="*/ 17145 w 40"/>
                    <a:gd name="T3" fmla="*/ 59267 h 48"/>
                    <a:gd name="T4" fmla="*/ 51435 w 40"/>
                    <a:gd name="T5" fmla="*/ 88900 h 48"/>
                    <a:gd name="T6" fmla="*/ 85725 w 40"/>
                    <a:gd name="T7" fmla="*/ 44450 h 48"/>
                    <a:gd name="T8" fmla="*/ 85725 w 40"/>
                    <a:gd name="T9" fmla="*/ 29633 h 48"/>
                    <a:gd name="T10" fmla="*/ 68580 w 40"/>
                    <a:gd name="T11" fmla="*/ 0 h 48"/>
                    <a:gd name="T12" fmla="*/ 34290 w 40"/>
                    <a:gd name="T13" fmla="*/ 0 h 48"/>
                    <a:gd name="T14" fmla="*/ 0 w 40"/>
                    <a:gd name="T15" fmla="*/ 14817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0"/>
                    <a:gd name="T25" fmla="*/ 0 h 48"/>
                    <a:gd name="T26" fmla="*/ 40 w 40"/>
                    <a:gd name="T27" fmla="*/ 48 h 4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0" h="48">
                      <a:moveTo>
                        <a:pt x="0" y="8"/>
                      </a:moveTo>
                      <a:lnTo>
                        <a:pt x="8" y="32"/>
                      </a:lnTo>
                      <a:lnTo>
                        <a:pt x="24" y="48"/>
                      </a:lnTo>
                      <a:lnTo>
                        <a:pt x="40" y="24"/>
                      </a:lnTo>
                      <a:lnTo>
                        <a:pt x="40" y="16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5" name="Freeform 187"/>
                <p:cNvSpPr>
                  <a:spLocks/>
                </p:cNvSpPr>
                <p:nvPr/>
              </p:nvSpPr>
              <p:spPr bwMode="auto">
                <a:xfrm>
                  <a:off x="5610226" y="4752976"/>
                  <a:ext cx="52388" cy="58738"/>
                </a:xfrm>
                <a:custGeom>
                  <a:avLst/>
                  <a:gdLst>
                    <a:gd name="T0" fmla="*/ 0 w 24"/>
                    <a:gd name="T1" fmla="*/ 14685 h 32"/>
                    <a:gd name="T2" fmla="*/ 52388 w 24"/>
                    <a:gd name="T3" fmla="*/ 0 h 32"/>
                    <a:gd name="T4" fmla="*/ 52388 w 24"/>
                    <a:gd name="T5" fmla="*/ 29369 h 32"/>
                    <a:gd name="T6" fmla="*/ 17463 w 24"/>
                    <a:gd name="T7" fmla="*/ 58738 h 32"/>
                    <a:gd name="T8" fmla="*/ 17463 w 24"/>
                    <a:gd name="T9" fmla="*/ 29369 h 32"/>
                    <a:gd name="T10" fmla="*/ 0 w 24"/>
                    <a:gd name="T11" fmla="*/ 14685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32"/>
                    <a:gd name="T20" fmla="*/ 24 w 24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32">
                      <a:moveTo>
                        <a:pt x="0" y="8"/>
                      </a:moveTo>
                      <a:lnTo>
                        <a:pt x="24" y="0"/>
                      </a:lnTo>
                      <a:lnTo>
                        <a:pt x="24" y="16"/>
                      </a:lnTo>
                      <a:lnTo>
                        <a:pt x="8" y="32"/>
                      </a:lnTo>
                      <a:lnTo>
                        <a:pt x="8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" name="Freeform 188"/>
                <p:cNvSpPr>
                  <a:spLocks/>
                </p:cNvSpPr>
                <p:nvPr/>
              </p:nvSpPr>
              <p:spPr bwMode="auto">
                <a:xfrm>
                  <a:off x="5610226" y="4722813"/>
                  <a:ext cx="52388" cy="44450"/>
                </a:xfrm>
                <a:custGeom>
                  <a:avLst/>
                  <a:gdLst>
                    <a:gd name="T0" fmla="*/ 52388 w 24"/>
                    <a:gd name="T1" fmla="*/ 29633 h 24"/>
                    <a:gd name="T2" fmla="*/ 0 w 24"/>
                    <a:gd name="T3" fmla="*/ 44450 h 24"/>
                    <a:gd name="T4" fmla="*/ 0 w 24"/>
                    <a:gd name="T5" fmla="*/ 29633 h 24"/>
                    <a:gd name="T6" fmla="*/ 17463 w 24"/>
                    <a:gd name="T7" fmla="*/ 0 h 24"/>
                    <a:gd name="T8" fmla="*/ 34925 w 24"/>
                    <a:gd name="T9" fmla="*/ 0 h 24"/>
                    <a:gd name="T10" fmla="*/ 52388 w 24"/>
                    <a:gd name="T11" fmla="*/ 14817 h 24"/>
                    <a:gd name="T12" fmla="*/ 52388 w 24"/>
                    <a:gd name="T13" fmla="*/ 29633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24" y="16"/>
                      </a:move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7" name="Freeform 189"/>
                <p:cNvSpPr>
                  <a:spLocks/>
                </p:cNvSpPr>
                <p:nvPr/>
              </p:nvSpPr>
              <p:spPr bwMode="auto">
                <a:xfrm>
                  <a:off x="5645151" y="5416551"/>
                  <a:ext cx="34925" cy="28575"/>
                </a:xfrm>
                <a:custGeom>
                  <a:avLst/>
                  <a:gdLst>
                    <a:gd name="T0" fmla="*/ 34925 w 16"/>
                    <a:gd name="T1" fmla="*/ 14288 h 16"/>
                    <a:gd name="T2" fmla="*/ 34925 w 16"/>
                    <a:gd name="T3" fmla="*/ 0 h 16"/>
                    <a:gd name="T4" fmla="*/ 17463 w 16"/>
                    <a:gd name="T5" fmla="*/ 0 h 16"/>
                    <a:gd name="T6" fmla="*/ 0 w 16"/>
                    <a:gd name="T7" fmla="*/ 28575 h 16"/>
                    <a:gd name="T8" fmla="*/ 17463 w 16"/>
                    <a:gd name="T9" fmla="*/ 28575 h 16"/>
                    <a:gd name="T10" fmla="*/ 34925 w 16"/>
                    <a:gd name="T11" fmla="*/ 14288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16" y="8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8" name="Freeform 190"/>
                <p:cNvSpPr>
                  <a:spLocks/>
                </p:cNvSpPr>
                <p:nvPr/>
              </p:nvSpPr>
              <p:spPr bwMode="auto">
                <a:xfrm>
                  <a:off x="5334001" y="5194301"/>
                  <a:ext cx="276225" cy="250825"/>
                </a:xfrm>
                <a:custGeom>
                  <a:avLst/>
                  <a:gdLst>
                    <a:gd name="T0" fmla="*/ 155377 w 128"/>
                    <a:gd name="T1" fmla="*/ 0 h 136"/>
                    <a:gd name="T2" fmla="*/ 189905 w 128"/>
                    <a:gd name="T3" fmla="*/ 44263 h 136"/>
                    <a:gd name="T4" fmla="*/ 224433 w 128"/>
                    <a:gd name="T5" fmla="*/ 73772 h 136"/>
                    <a:gd name="T6" fmla="*/ 241697 w 128"/>
                    <a:gd name="T7" fmla="*/ 103281 h 136"/>
                    <a:gd name="T8" fmla="*/ 276225 w 128"/>
                    <a:gd name="T9" fmla="*/ 118035 h 136"/>
                    <a:gd name="T10" fmla="*/ 224433 w 128"/>
                    <a:gd name="T11" fmla="*/ 147544 h 136"/>
                    <a:gd name="T12" fmla="*/ 155377 w 128"/>
                    <a:gd name="T13" fmla="*/ 206562 h 136"/>
                    <a:gd name="T14" fmla="*/ 138113 w 128"/>
                    <a:gd name="T15" fmla="*/ 206562 h 136"/>
                    <a:gd name="T16" fmla="*/ 103584 w 128"/>
                    <a:gd name="T17" fmla="*/ 206562 h 136"/>
                    <a:gd name="T18" fmla="*/ 69056 w 128"/>
                    <a:gd name="T19" fmla="*/ 236071 h 136"/>
                    <a:gd name="T20" fmla="*/ 34528 w 128"/>
                    <a:gd name="T21" fmla="*/ 250825 h 136"/>
                    <a:gd name="T22" fmla="*/ 17264 w 128"/>
                    <a:gd name="T23" fmla="*/ 236071 h 136"/>
                    <a:gd name="T24" fmla="*/ 34528 w 128"/>
                    <a:gd name="T25" fmla="*/ 206562 h 136"/>
                    <a:gd name="T26" fmla="*/ 0 w 128"/>
                    <a:gd name="T27" fmla="*/ 191807 h 136"/>
                    <a:gd name="T28" fmla="*/ 0 w 128"/>
                    <a:gd name="T29" fmla="*/ 118035 h 136"/>
                    <a:gd name="T30" fmla="*/ 34528 w 128"/>
                    <a:gd name="T31" fmla="*/ 103281 h 136"/>
                    <a:gd name="T32" fmla="*/ 34528 w 128"/>
                    <a:gd name="T33" fmla="*/ 14754 h 136"/>
                    <a:gd name="T34" fmla="*/ 103584 w 128"/>
                    <a:gd name="T35" fmla="*/ 0 h 136"/>
                    <a:gd name="T36" fmla="*/ 103584 w 128"/>
                    <a:gd name="T37" fmla="*/ 14754 h 136"/>
                    <a:gd name="T38" fmla="*/ 120848 w 128"/>
                    <a:gd name="T39" fmla="*/ 0 h 136"/>
                    <a:gd name="T40" fmla="*/ 155377 w 128"/>
                    <a:gd name="T41" fmla="*/ 0 h 1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28"/>
                    <a:gd name="T64" fmla="*/ 0 h 136"/>
                    <a:gd name="T65" fmla="*/ 128 w 128"/>
                    <a:gd name="T66" fmla="*/ 136 h 1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28" h="136">
                      <a:moveTo>
                        <a:pt x="72" y="0"/>
                      </a:moveTo>
                      <a:lnTo>
                        <a:pt x="88" y="24"/>
                      </a:lnTo>
                      <a:lnTo>
                        <a:pt x="104" y="40"/>
                      </a:lnTo>
                      <a:lnTo>
                        <a:pt x="112" y="56"/>
                      </a:lnTo>
                      <a:lnTo>
                        <a:pt x="128" y="64"/>
                      </a:lnTo>
                      <a:lnTo>
                        <a:pt x="104" y="80"/>
                      </a:lnTo>
                      <a:lnTo>
                        <a:pt x="72" y="112"/>
                      </a:lnTo>
                      <a:lnTo>
                        <a:pt x="64" y="112"/>
                      </a:lnTo>
                      <a:lnTo>
                        <a:pt x="48" y="112"/>
                      </a:lnTo>
                      <a:lnTo>
                        <a:pt x="32" y="128"/>
                      </a:lnTo>
                      <a:lnTo>
                        <a:pt x="16" y="136"/>
                      </a:lnTo>
                      <a:lnTo>
                        <a:pt x="8" y="128"/>
                      </a:lnTo>
                      <a:lnTo>
                        <a:pt x="16" y="112"/>
                      </a:lnTo>
                      <a:lnTo>
                        <a:pt x="0" y="104"/>
                      </a:lnTo>
                      <a:lnTo>
                        <a:pt x="0" y="64"/>
                      </a:lnTo>
                      <a:lnTo>
                        <a:pt x="16" y="56"/>
                      </a:lnTo>
                      <a:lnTo>
                        <a:pt x="16" y="8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56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" name="Freeform 191"/>
                <p:cNvSpPr>
                  <a:spLocks/>
                </p:cNvSpPr>
                <p:nvPr/>
              </p:nvSpPr>
              <p:spPr bwMode="auto">
                <a:xfrm>
                  <a:off x="2843213" y="5859463"/>
                  <a:ext cx="34925" cy="44450"/>
                </a:xfrm>
                <a:custGeom>
                  <a:avLst/>
                  <a:gdLst>
                    <a:gd name="T0" fmla="*/ 0 w 16"/>
                    <a:gd name="T1" fmla="*/ 0 h 24"/>
                    <a:gd name="T2" fmla="*/ 17463 w 16"/>
                    <a:gd name="T3" fmla="*/ 44450 h 24"/>
                    <a:gd name="T4" fmla="*/ 34925 w 16"/>
                    <a:gd name="T5" fmla="*/ 44450 h 24"/>
                    <a:gd name="T6" fmla="*/ 34925 w 16"/>
                    <a:gd name="T7" fmla="*/ 14817 h 24"/>
                    <a:gd name="T8" fmla="*/ 0 w 16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4"/>
                    <a:gd name="T17" fmla="*/ 16 w 16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4">
                      <a:moveTo>
                        <a:pt x="0" y="0"/>
                      </a:move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1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0" name="Freeform 192"/>
                <p:cNvSpPr>
                  <a:spLocks/>
                </p:cNvSpPr>
                <p:nvPr/>
              </p:nvSpPr>
              <p:spPr bwMode="auto">
                <a:xfrm>
                  <a:off x="3309938" y="6124576"/>
                  <a:ext cx="69850" cy="14288"/>
                </a:xfrm>
                <a:custGeom>
                  <a:avLst/>
                  <a:gdLst>
                    <a:gd name="T0" fmla="*/ 0 w 32"/>
                    <a:gd name="T1" fmla="*/ 0 h 8"/>
                    <a:gd name="T2" fmla="*/ 34925 w 32"/>
                    <a:gd name="T3" fmla="*/ 14288 h 8"/>
                    <a:gd name="T4" fmla="*/ 69850 w 32"/>
                    <a:gd name="T5" fmla="*/ 0 h 8"/>
                    <a:gd name="T6" fmla="*/ 52387 w 32"/>
                    <a:gd name="T7" fmla="*/ 0 h 8"/>
                    <a:gd name="T8" fmla="*/ 17463 w 32"/>
                    <a:gd name="T9" fmla="*/ 0 h 8"/>
                    <a:gd name="T10" fmla="*/ 0 w 32"/>
                    <a:gd name="T11" fmla="*/ 0 h 8"/>
                    <a:gd name="T12" fmla="*/ 17463 w 32"/>
                    <a:gd name="T13" fmla="*/ 0 h 8"/>
                    <a:gd name="T14" fmla="*/ 17463 w 32"/>
                    <a:gd name="T15" fmla="*/ 14288 h 8"/>
                    <a:gd name="T16" fmla="*/ 0 w 32"/>
                    <a:gd name="T17" fmla="*/ 0 h 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"/>
                    <a:gd name="T28" fmla="*/ 0 h 8"/>
                    <a:gd name="T29" fmla="*/ 32 w 32"/>
                    <a:gd name="T30" fmla="*/ 8 h 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" h="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1" name="Freeform 193"/>
                <p:cNvSpPr>
                  <a:spLocks/>
                </p:cNvSpPr>
                <p:nvPr/>
              </p:nvSpPr>
              <p:spPr bwMode="auto">
                <a:xfrm>
                  <a:off x="2998788" y="4383088"/>
                  <a:ext cx="17463" cy="30163"/>
                </a:xfrm>
                <a:custGeom>
                  <a:avLst/>
                  <a:gdLst>
                    <a:gd name="T0" fmla="*/ 0 w 8"/>
                    <a:gd name="T1" fmla="*/ 30163 h 16"/>
                    <a:gd name="T2" fmla="*/ 17463 w 8"/>
                    <a:gd name="T3" fmla="*/ 30163 h 16"/>
                    <a:gd name="T4" fmla="*/ 17463 w 8"/>
                    <a:gd name="T5" fmla="*/ 0 h 16"/>
                    <a:gd name="T6" fmla="*/ 0 w 8"/>
                    <a:gd name="T7" fmla="*/ 15082 h 16"/>
                    <a:gd name="T8" fmla="*/ 0 w 8"/>
                    <a:gd name="T9" fmla="*/ 3016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16"/>
                    <a:gd name="T17" fmla="*/ 8 w 8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16">
                      <a:moveTo>
                        <a:pt x="0" y="16"/>
                      </a:moveTo>
                      <a:lnTo>
                        <a:pt x="8" y="16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2" name="Freeform 194"/>
                <p:cNvSpPr>
                  <a:spLocks/>
                </p:cNvSpPr>
                <p:nvPr/>
              </p:nvSpPr>
              <p:spPr bwMode="auto">
                <a:xfrm>
                  <a:off x="2549526" y="4176713"/>
                  <a:ext cx="52388" cy="14288"/>
                </a:xfrm>
                <a:custGeom>
                  <a:avLst/>
                  <a:gdLst>
                    <a:gd name="T0" fmla="*/ 0 w 24"/>
                    <a:gd name="T1" fmla="*/ 0 h 8"/>
                    <a:gd name="T2" fmla="*/ 17463 w 24"/>
                    <a:gd name="T3" fmla="*/ 14288 h 8"/>
                    <a:gd name="T4" fmla="*/ 52388 w 24"/>
                    <a:gd name="T5" fmla="*/ 14288 h 8"/>
                    <a:gd name="T6" fmla="*/ 52388 w 24"/>
                    <a:gd name="T7" fmla="*/ 0 h 8"/>
                    <a:gd name="T8" fmla="*/ 17463 w 24"/>
                    <a:gd name="T9" fmla="*/ 0 h 8"/>
                    <a:gd name="T10" fmla="*/ 0 w 24"/>
                    <a:gd name="T11" fmla="*/ 0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8"/>
                    <a:gd name="T20" fmla="*/ 24 w 24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3" name="Freeform 195"/>
                <p:cNvSpPr>
                  <a:spLocks/>
                </p:cNvSpPr>
                <p:nvPr/>
              </p:nvSpPr>
              <p:spPr bwMode="auto">
                <a:xfrm>
                  <a:off x="2428876" y="4073526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14288 h 8"/>
                    <a:gd name="T4" fmla="*/ 0 w 8"/>
                    <a:gd name="T5" fmla="*/ 0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" name="Freeform 196"/>
                <p:cNvSpPr>
                  <a:spLocks/>
                </p:cNvSpPr>
                <p:nvPr/>
              </p:nvSpPr>
              <p:spPr bwMode="auto">
                <a:xfrm>
                  <a:off x="2376488" y="4044951"/>
                  <a:ext cx="293688" cy="87313"/>
                </a:xfrm>
                <a:custGeom>
                  <a:avLst/>
                  <a:gdLst>
                    <a:gd name="T0" fmla="*/ 0 w 136"/>
                    <a:gd name="T1" fmla="*/ 43657 h 48"/>
                    <a:gd name="T2" fmla="*/ 17276 w 136"/>
                    <a:gd name="T3" fmla="*/ 43657 h 48"/>
                    <a:gd name="T4" fmla="*/ 69103 w 136"/>
                    <a:gd name="T5" fmla="*/ 14552 h 48"/>
                    <a:gd name="T6" fmla="*/ 103655 w 136"/>
                    <a:gd name="T7" fmla="*/ 14552 h 48"/>
                    <a:gd name="T8" fmla="*/ 86379 w 136"/>
                    <a:gd name="T9" fmla="*/ 29104 h 48"/>
                    <a:gd name="T10" fmla="*/ 172758 w 136"/>
                    <a:gd name="T11" fmla="*/ 43657 h 48"/>
                    <a:gd name="T12" fmla="*/ 190033 w 136"/>
                    <a:gd name="T13" fmla="*/ 72761 h 48"/>
                    <a:gd name="T14" fmla="*/ 207309 w 136"/>
                    <a:gd name="T15" fmla="*/ 72761 h 48"/>
                    <a:gd name="T16" fmla="*/ 190033 w 136"/>
                    <a:gd name="T17" fmla="*/ 87313 h 48"/>
                    <a:gd name="T18" fmla="*/ 293688 w 136"/>
                    <a:gd name="T19" fmla="*/ 87313 h 48"/>
                    <a:gd name="T20" fmla="*/ 276412 w 136"/>
                    <a:gd name="T21" fmla="*/ 72761 h 48"/>
                    <a:gd name="T22" fmla="*/ 259136 w 136"/>
                    <a:gd name="T23" fmla="*/ 72761 h 48"/>
                    <a:gd name="T24" fmla="*/ 259136 w 136"/>
                    <a:gd name="T25" fmla="*/ 58209 h 48"/>
                    <a:gd name="T26" fmla="*/ 224585 w 136"/>
                    <a:gd name="T27" fmla="*/ 58209 h 48"/>
                    <a:gd name="T28" fmla="*/ 190033 w 136"/>
                    <a:gd name="T29" fmla="*/ 29104 h 48"/>
                    <a:gd name="T30" fmla="*/ 103655 w 136"/>
                    <a:gd name="T31" fmla="*/ 0 h 48"/>
                    <a:gd name="T32" fmla="*/ 34552 w 136"/>
                    <a:gd name="T33" fmla="*/ 14552 h 48"/>
                    <a:gd name="T34" fmla="*/ 0 w 136"/>
                    <a:gd name="T35" fmla="*/ 43657 h 4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36"/>
                    <a:gd name="T55" fmla="*/ 0 h 48"/>
                    <a:gd name="T56" fmla="*/ 136 w 136"/>
                    <a:gd name="T57" fmla="*/ 48 h 4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36" h="48">
                      <a:moveTo>
                        <a:pt x="0" y="24"/>
                      </a:moveTo>
                      <a:lnTo>
                        <a:pt x="8" y="24"/>
                      </a:lnTo>
                      <a:lnTo>
                        <a:pt x="32" y="8"/>
                      </a:lnTo>
                      <a:lnTo>
                        <a:pt x="48" y="8"/>
                      </a:lnTo>
                      <a:lnTo>
                        <a:pt x="40" y="16"/>
                      </a:lnTo>
                      <a:lnTo>
                        <a:pt x="80" y="24"/>
                      </a:lnTo>
                      <a:lnTo>
                        <a:pt x="88" y="40"/>
                      </a:lnTo>
                      <a:lnTo>
                        <a:pt x="96" y="40"/>
                      </a:lnTo>
                      <a:lnTo>
                        <a:pt x="88" y="48"/>
                      </a:lnTo>
                      <a:lnTo>
                        <a:pt x="136" y="48"/>
                      </a:lnTo>
                      <a:lnTo>
                        <a:pt x="128" y="40"/>
                      </a:lnTo>
                      <a:lnTo>
                        <a:pt x="120" y="40"/>
                      </a:lnTo>
                      <a:lnTo>
                        <a:pt x="120" y="32"/>
                      </a:lnTo>
                      <a:lnTo>
                        <a:pt x="104" y="32"/>
                      </a:lnTo>
                      <a:lnTo>
                        <a:pt x="88" y="16"/>
                      </a:lnTo>
                      <a:lnTo>
                        <a:pt x="48" y="0"/>
                      </a:lnTo>
                      <a:lnTo>
                        <a:pt x="16" y="8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5" name="Freeform 197"/>
                <p:cNvSpPr>
                  <a:spLocks/>
                </p:cNvSpPr>
                <p:nvPr/>
              </p:nvSpPr>
              <p:spPr bwMode="auto">
                <a:xfrm>
                  <a:off x="2860676" y="4176713"/>
                  <a:ext cx="52388" cy="14288"/>
                </a:xfrm>
                <a:custGeom>
                  <a:avLst/>
                  <a:gdLst>
                    <a:gd name="T0" fmla="*/ 0 w 24"/>
                    <a:gd name="T1" fmla="*/ 14288 h 8"/>
                    <a:gd name="T2" fmla="*/ 34925 w 24"/>
                    <a:gd name="T3" fmla="*/ 14288 h 8"/>
                    <a:gd name="T4" fmla="*/ 52388 w 24"/>
                    <a:gd name="T5" fmla="*/ 0 h 8"/>
                    <a:gd name="T6" fmla="*/ 34925 w 24"/>
                    <a:gd name="T7" fmla="*/ 0 h 8"/>
                    <a:gd name="T8" fmla="*/ 0 w 24"/>
                    <a:gd name="T9" fmla="*/ 0 h 8"/>
                    <a:gd name="T10" fmla="*/ 0 w 24"/>
                    <a:gd name="T11" fmla="*/ 14288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8"/>
                    <a:gd name="T20" fmla="*/ 24 w 24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8">
                      <a:moveTo>
                        <a:pt x="0" y="8"/>
                      </a:move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" name="Line 198"/>
                <p:cNvSpPr>
                  <a:spLocks noChangeShapeType="1"/>
                </p:cNvSpPr>
                <p:nvPr/>
              </p:nvSpPr>
              <p:spPr bwMode="auto">
                <a:xfrm>
                  <a:off x="2792413" y="4354513"/>
                  <a:ext cx="1588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7" name="Line 199"/>
                <p:cNvSpPr>
                  <a:spLocks noChangeShapeType="1"/>
                </p:cNvSpPr>
                <p:nvPr/>
              </p:nvSpPr>
              <p:spPr bwMode="auto">
                <a:xfrm>
                  <a:off x="3016251" y="4251326"/>
                  <a:ext cx="3175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8" name="Line 200"/>
                <p:cNvSpPr>
                  <a:spLocks noChangeShapeType="1"/>
                </p:cNvSpPr>
                <p:nvPr/>
              </p:nvSpPr>
              <p:spPr bwMode="auto">
                <a:xfrm>
                  <a:off x="3016251" y="4295776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9" name="Freeform 201"/>
                <p:cNvSpPr>
                  <a:spLocks/>
                </p:cNvSpPr>
                <p:nvPr/>
              </p:nvSpPr>
              <p:spPr bwMode="auto">
                <a:xfrm>
                  <a:off x="2566988" y="3984626"/>
                  <a:ext cx="17463" cy="44450"/>
                </a:xfrm>
                <a:custGeom>
                  <a:avLst/>
                  <a:gdLst>
                    <a:gd name="T0" fmla="*/ 17463 w 8"/>
                    <a:gd name="T1" fmla="*/ 0 h 24"/>
                    <a:gd name="T2" fmla="*/ 0 w 8"/>
                    <a:gd name="T3" fmla="*/ 14817 h 24"/>
                    <a:gd name="T4" fmla="*/ 17463 w 8"/>
                    <a:gd name="T5" fmla="*/ 44450 h 24"/>
                    <a:gd name="T6" fmla="*/ 17463 w 8"/>
                    <a:gd name="T7" fmla="*/ 14817 h 24"/>
                    <a:gd name="T8" fmla="*/ 17463 w 8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24"/>
                    <a:gd name="T17" fmla="*/ 8 w 8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24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8" y="24"/>
                      </a:lnTo>
                      <a:lnTo>
                        <a:pt x="8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" name="Freeform 202"/>
                <p:cNvSpPr>
                  <a:spLocks/>
                </p:cNvSpPr>
                <p:nvPr/>
              </p:nvSpPr>
              <p:spPr bwMode="auto">
                <a:xfrm>
                  <a:off x="2687638" y="4087813"/>
                  <a:ext cx="17463" cy="15875"/>
                </a:xfrm>
                <a:custGeom>
                  <a:avLst/>
                  <a:gdLst>
                    <a:gd name="T0" fmla="*/ 0 w 8"/>
                    <a:gd name="T1" fmla="*/ 15875 h 8"/>
                    <a:gd name="T2" fmla="*/ 17463 w 8"/>
                    <a:gd name="T3" fmla="*/ 15875 h 8"/>
                    <a:gd name="T4" fmla="*/ 17463 w 8"/>
                    <a:gd name="T5" fmla="*/ 0 h 8"/>
                    <a:gd name="T6" fmla="*/ 0 w 8"/>
                    <a:gd name="T7" fmla="*/ 15875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1" name="Line 203"/>
                <p:cNvSpPr>
                  <a:spLocks noChangeShapeType="1"/>
                </p:cNvSpPr>
                <p:nvPr/>
              </p:nvSpPr>
              <p:spPr bwMode="auto">
                <a:xfrm>
                  <a:off x="2566988" y="3956051"/>
                  <a:ext cx="34925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2" name="Freeform 204"/>
                <p:cNvSpPr>
                  <a:spLocks/>
                </p:cNvSpPr>
                <p:nvPr/>
              </p:nvSpPr>
              <p:spPr bwMode="auto">
                <a:xfrm>
                  <a:off x="2601913" y="3956051"/>
                  <a:ext cx="17463" cy="28575"/>
                </a:xfrm>
                <a:custGeom>
                  <a:avLst/>
                  <a:gdLst>
                    <a:gd name="T0" fmla="*/ 0 w 8"/>
                    <a:gd name="T1" fmla="*/ 0 h 16"/>
                    <a:gd name="T2" fmla="*/ 17463 w 8"/>
                    <a:gd name="T3" fmla="*/ 14288 h 16"/>
                    <a:gd name="T4" fmla="*/ 17463 w 8"/>
                    <a:gd name="T5" fmla="*/ 28575 h 16"/>
                    <a:gd name="T6" fmla="*/ 0 60000 65536"/>
                    <a:gd name="T7" fmla="*/ 0 60000 65536"/>
                    <a:gd name="T8" fmla="*/ 0 60000 65536"/>
                    <a:gd name="T9" fmla="*/ 0 w 8"/>
                    <a:gd name="T10" fmla="*/ 0 h 16"/>
                    <a:gd name="T11" fmla="*/ 8 w 8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" h="16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8" y="16"/>
                      </a:lnTo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3" name="Freeform 205"/>
                <p:cNvSpPr>
                  <a:spLocks/>
                </p:cNvSpPr>
                <p:nvPr/>
              </p:nvSpPr>
              <p:spPr bwMode="auto">
                <a:xfrm>
                  <a:off x="2619376" y="4000501"/>
                  <a:ext cx="17463" cy="14288"/>
                </a:xfrm>
                <a:custGeom>
                  <a:avLst/>
                  <a:gdLst>
                    <a:gd name="T0" fmla="*/ 0 w 8"/>
                    <a:gd name="T1" fmla="*/ 0 h 8"/>
                    <a:gd name="T2" fmla="*/ 17463 w 8"/>
                    <a:gd name="T3" fmla="*/ 0 h 8"/>
                    <a:gd name="T4" fmla="*/ 17463 w 8"/>
                    <a:gd name="T5" fmla="*/ 14288 h 8"/>
                    <a:gd name="T6" fmla="*/ 0 60000 65536"/>
                    <a:gd name="T7" fmla="*/ 0 60000 65536"/>
                    <a:gd name="T8" fmla="*/ 0 60000 65536"/>
                    <a:gd name="T9" fmla="*/ 0 w 8"/>
                    <a:gd name="T10" fmla="*/ 0 h 8"/>
                    <a:gd name="T11" fmla="*/ 8 w 8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8" y="8"/>
                      </a:lnTo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4" name="Line 206"/>
                <p:cNvSpPr>
                  <a:spLocks noChangeShapeType="1"/>
                </p:cNvSpPr>
                <p:nvPr/>
              </p:nvSpPr>
              <p:spPr bwMode="auto">
                <a:xfrm>
                  <a:off x="2654301" y="4014788"/>
                  <a:ext cx="1588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5" name="Freeform 207"/>
                <p:cNvSpPr>
                  <a:spLocks/>
                </p:cNvSpPr>
                <p:nvPr/>
              </p:nvSpPr>
              <p:spPr bwMode="auto">
                <a:xfrm>
                  <a:off x="2654301" y="4044951"/>
                  <a:ext cx="33338" cy="28575"/>
                </a:xfrm>
                <a:custGeom>
                  <a:avLst/>
                  <a:gdLst>
                    <a:gd name="T0" fmla="*/ 0 w 16"/>
                    <a:gd name="T1" fmla="*/ 0 h 16"/>
                    <a:gd name="T2" fmla="*/ 16669 w 16"/>
                    <a:gd name="T3" fmla="*/ 28575 h 16"/>
                    <a:gd name="T4" fmla="*/ 33338 w 16"/>
                    <a:gd name="T5" fmla="*/ 28575 h 16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16"/>
                    <a:gd name="T11" fmla="*/ 16 w 16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16">
                      <a:moveTo>
                        <a:pt x="0" y="0"/>
                      </a:moveTo>
                      <a:lnTo>
                        <a:pt x="8" y="16"/>
                      </a:lnTo>
                      <a:lnTo>
                        <a:pt x="16" y="16"/>
                      </a:lnTo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6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2670176" y="4073526"/>
                  <a:ext cx="17463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7" name="Line 209"/>
                <p:cNvSpPr>
                  <a:spLocks noChangeShapeType="1"/>
                </p:cNvSpPr>
                <p:nvPr/>
              </p:nvSpPr>
              <p:spPr bwMode="auto">
                <a:xfrm>
                  <a:off x="2705101" y="4073526"/>
                  <a:ext cx="17463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8" name="Freeform 210"/>
                <p:cNvSpPr>
                  <a:spLocks/>
                </p:cNvSpPr>
                <p:nvPr/>
              </p:nvSpPr>
              <p:spPr bwMode="auto">
                <a:xfrm>
                  <a:off x="2722563" y="4087813"/>
                  <a:ext cx="34925" cy="15875"/>
                </a:xfrm>
                <a:custGeom>
                  <a:avLst/>
                  <a:gdLst>
                    <a:gd name="T0" fmla="*/ 0 w 16"/>
                    <a:gd name="T1" fmla="*/ 15875 h 8"/>
                    <a:gd name="T2" fmla="*/ 17463 w 16"/>
                    <a:gd name="T3" fmla="*/ 0 h 8"/>
                    <a:gd name="T4" fmla="*/ 34925 w 16"/>
                    <a:gd name="T5" fmla="*/ 15875 h 8"/>
                    <a:gd name="T6" fmla="*/ 0 60000 65536"/>
                    <a:gd name="T7" fmla="*/ 0 60000 65536"/>
                    <a:gd name="T8" fmla="*/ 0 60000 65536"/>
                    <a:gd name="T9" fmla="*/ 0 w 16"/>
                    <a:gd name="T10" fmla="*/ 0 h 8"/>
                    <a:gd name="T11" fmla="*/ 16 w 16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" h="8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16" y="8"/>
                      </a:lnTo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9" name="Line 211"/>
                <p:cNvSpPr>
                  <a:spLocks noChangeShapeType="1"/>
                </p:cNvSpPr>
                <p:nvPr/>
              </p:nvSpPr>
              <p:spPr bwMode="auto">
                <a:xfrm>
                  <a:off x="2481263" y="4014788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0" name="Freeform 212"/>
                <p:cNvSpPr>
                  <a:spLocks/>
                </p:cNvSpPr>
                <p:nvPr/>
              </p:nvSpPr>
              <p:spPr bwMode="auto">
                <a:xfrm>
                  <a:off x="2825751" y="3543301"/>
                  <a:ext cx="69850" cy="14288"/>
                </a:xfrm>
                <a:custGeom>
                  <a:avLst/>
                  <a:gdLst>
                    <a:gd name="T0" fmla="*/ 0 w 32"/>
                    <a:gd name="T1" fmla="*/ 14288 h 8"/>
                    <a:gd name="T2" fmla="*/ 69850 w 32"/>
                    <a:gd name="T3" fmla="*/ 0 h 8"/>
                    <a:gd name="T4" fmla="*/ 52387 w 32"/>
                    <a:gd name="T5" fmla="*/ 0 h 8"/>
                    <a:gd name="T6" fmla="*/ 0 w 32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2"/>
                    <a:gd name="T13" fmla="*/ 0 h 8"/>
                    <a:gd name="T14" fmla="*/ 32 w 3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2" h="8">
                      <a:moveTo>
                        <a:pt x="0" y="8"/>
                      </a:move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1" name="Freeform 213"/>
                <p:cNvSpPr>
                  <a:spLocks/>
                </p:cNvSpPr>
                <p:nvPr/>
              </p:nvSpPr>
              <p:spPr bwMode="auto">
                <a:xfrm>
                  <a:off x="3189288" y="3306763"/>
                  <a:ext cx="69850" cy="14288"/>
                </a:xfrm>
                <a:custGeom>
                  <a:avLst/>
                  <a:gdLst>
                    <a:gd name="T0" fmla="*/ 0 w 32"/>
                    <a:gd name="T1" fmla="*/ 0 h 8"/>
                    <a:gd name="T2" fmla="*/ 34925 w 32"/>
                    <a:gd name="T3" fmla="*/ 14288 h 8"/>
                    <a:gd name="T4" fmla="*/ 69850 w 32"/>
                    <a:gd name="T5" fmla="*/ 14288 h 8"/>
                    <a:gd name="T6" fmla="*/ 34925 w 32"/>
                    <a:gd name="T7" fmla="*/ 0 h 8"/>
                    <a:gd name="T8" fmla="*/ 0 w 32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8"/>
                    <a:gd name="T17" fmla="*/ 32 w 32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2" name="Freeform 214"/>
                <p:cNvSpPr>
                  <a:spLocks/>
                </p:cNvSpPr>
                <p:nvPr/>
              </p:nvSpPr>
              <p:spPr bwMode="auto">
                <a:xfrm>
                  <a:off x="3154363" y="3379788"/>
                  <a:ext cx="52388" cy="30163"/>
                </a:xfrm>
                <a:custGeom>
                  <a:avLst/>
                  <a:gdLst>
                    <a:gd name="T0" fmla="*/ 0 w 24"/>
                    <a:gd name="T1" fmla="*/ 15082 h 16"/>
                    <a:gd name="T2" fmla="*/ 34925 w 24"/>
                    <a:gd name="T3" fmla="*/ 30163 h 16"/>
                    <a:gd name="T4" fmla="*/ 52388 w 24"/>
                    <a:gd name="T5" fmla="*/ 15082 h 16"/>
                    <a:gd name="T6" fmla="*/ 17463 w 24"/>
                    <a:gd name="T7" fmla="*/ 15082 h 16"/>
                    <a:gd name="T8" fmla="*/ 17463 w 24"/>
                    <a:gd name="T9" fmla="*/ 0 h 16"/>
                    <a:gd name="T10" fmla="*/ 0 w 24"/>
                    <a:gd name="T11" fmla="*/ 1508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16"/>
                    <a:gd name="T20" fmla="*/ 24 w 24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16">
                      <a:moveTo>
                        <a:pt x="0" y="8"/>
                      </a:move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3" name="Freeform 215"/>
                <p:cNvSpPr>
                  <a:spLocks/>
                </p:cNvSpPr>
                <p:nvPr/>
              </p:nvSpPr>
              <p:spPr bwMode="auto">
                <a:xfrm>
                  <a:off x="2947988" y="2967038"/>
                  <a:ext cx="50800" cy="14288"/>
                </a:xfrm>
                <a:custGeom>
                  <a:avLst/>
                  <a:gdLst>
                    <a:gd name="T0" fmla="*/ 0 w 24"/>
                    <a:gd name="T1" fmla="*/ 14288 h 8"/>
                    <a:gd name="T2" fmla="*/ 50800 w 24"/>
                    <a:gd name="T3" fmla="*/ 0 h 8"/>
                    <a:gd name="T4" fmla="*/ 16933 w 24"/>
                    <a:gd name="T5" fmla="*/ 0 h 8"/>
                    <a:gd name="T6" fmla="*/ 0 w 24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8"/>
                    <a:gd name="T14" fmla="*/ 24 w 24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8">
                      <a:moveTo>
                        <a:pt x="0" y="8"/>
                      </a:move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4" name="Freeform 216"/>
                <p:cNvSpPr>
                  <a:spLocks/>
                </p:cNvSpPr>
                <p:nvPr/>
              </p:nvSpPr>
              <p:spPr bwMode="auto">
                <a:xfrm>
                  <a:off x="3016251" y="2981326"/>
                  <a:ext cx="34925" cy="15875"/>
                </a:xfrm>
                <a:custGeom>
                  <a:avLst/>
                  <a:gdLst>
                    <a:gd name="T0" fmla="*/ 17463 w 16"/>
                    <a:gd name="T1" fmla="*/ 0 h 8"/>
                    <a:gd name="T2" fmla="*/ 0 w 16"/>
                    <a:gd name="T3" fmla="*/ 15875 h 8"/>
                    <a:gd name="T4" fmla="*/ 34925 w 16"/>
                    <a:gd name="T5" fmla="*/ 0 h 8"/>
                    <a:gd name="T6" fmla="*/ 17463 w 16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"/>
                    <a:gd name="T13" fmla="*/ 0 h 8"/>
                    <a:gd name="T14" fmla="*/ 16 w 16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" h="8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5" name="Freeform 217"/>
                <p:cNvSpPr>
                  <a:spLocks/>
                </p:cNvSpPr>
                <p:nvPr/>
              </p:nvSpPr>
              <p:spPr bwMode="auto">
                <a:xfrm>
                  <a:off x="3294063" y="3262313"/>
                  <a:ext cx="171450" cy="133350"/>
                </a:xfrm>
                <a:custGeom>
                  <a:avLst/>
                  <a:gdLst>
                    <a:gd name="T0" fmla="*/ 0 w 80"/>
                    <a:gd name="T1" fmla="*/ 88900 h 72"/>
                    <a:gd name="T2" fmla="*/ 0 w 80"/>
                    <a:gd name="T3" fmla="*/ 103717 h 72"/>
                    <a:gd name="T4" fmla="*/ 102870 w 80"/>
                    <a:gd name="T5" fmla="*/ 103717 h 72"/>
                    <a:gd name="T6" fmla="*/ 85725 w 80"/>
                    <a:gd name="T7" fmla="*/ 118533 h 72"/>
                    <a:gd name="T8" fmla="*/ 102870 w 80"/>
                    <a:gd name="T9" fmla="*/ 118533 h 72"/>
                    <a:gd name="T10" fmla="*/ 120015 w 80"/>
                    <a:gd name="T11" fmla="*/ 103717 h 72"/>
                    <a:gd name="T12" fmla="*/ 137160 w 80"/>
                    <a:gd name="T13" fmla="*/ 103717 h 72"/>
                    <a:gd name="T14" fmla="*/ 120015 w 80"/>
                    <a:gd name="T15" fmla="*/ 118533 h 72"/>
                    <a:gd name="T16" fmla="*/ 137160 w 80"/>
                    <a:gd name="T17" fmla="*/ 118533 h 72"/>
                    <a:gd name="T18" fmla="*/ 137160 w 80"/>
                    <a:gd name="T19" fmla="*/ 133350 h 72"/>
                    <a:gd name="T20" fmla="*/ 154305 w 80"/>
                    <a:gd name="T21" fmla="*/ 133350 h 72"/>
                    <a:gd name="T22" fmla="*/ 171450 w 80"/>
                    <a:gd name="T23" fmla="*/ 103717 h 72"/>
                    <a:gd name="T24" fmla="*/ 154305 w 80"/>
                    <a:gd name="T25" fmla="*/ 103717 h 72"/>
                    <a:gd name="T26" fmla="*/ 171450 w 80"/>
                    <a:gd name="T27" fmla="*/ 88900 h 72"/>
                    <a:gd name="T28" fmla="*/ 137160 w 80"/>
                    <a:gd name="T29" fmla="*/ 103717 h 72"/>
                    <a:gd name="T30" fmla="*/ 171450 w 80"/>
                    <a:gd name="T31" fmla="*/ 74083 h 72"/>
                    <a:gd name="T32" fmla="*/ 154305 w 80"/>
                    <a:gd name="T33" fmla="*/ 74083 h 72"/>
                    <a:gd name="T34" fmla="*/ 171450 w 80"/>
                    <a:gd name="T35" fmla="*/ 59267 h 72"/>
                    <a:gd name="T36" fmla="*/ 120015 w 80"/>
                    <a:gd name="T37" fmla="*/ 59267 h 72"/>
                    <a:gd name="T38" fmla="*/ 120015 w 80"/>
                    <a:gd name="T39" fmla="*/ 44450 h 72"/>
                    <a:gd name="T40" fmla="*/ 120015 w 80"/>
                    <a:gd name="T41" fmla="*/ 29633 h 72"/>
                    <a:gd name="T42" fmla="*/ 85725 w 80"/>
                    <a:gd name="T43" fmla="*/ 44450 h 72"/>
                    <a:gd name="T44" fmla="*/ 137160 w 80"/>
                    <a:gd name="T45" fmla="*/ 0 h 72"/>
                    <a:gd name="T46" fmla="*/ 120015 w 80"/>
                    <a:gd name="T47" fmla="*/ 0 h 72"/>
                    <a:gd name="T48" fmla="*/ 34290 w 80"/>
                    <a:gd name="T49" fmla="*/ 74083 h 72"/>
                    <a:gd name="T50" fmla="*/ 0 w 80"/>
                    <a:gd name="T51" fmla="*/ 88900 h 7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80"/>
                    <a:gd name="T79" fmla="*/ 0 h 72"/>
                    <a:gd name="T80" fmla="*/ 80 w 80"/>
                    <a:gd name="T81" fmla="*/ 72 h 72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80" h="72">
                      <a:moveTo>
                        <a:pt x="0" y="48"/>
                      </a:moveTo>
                      <a:lnTo>
                        <a:pt x="0" y="56"/>
                      </a:lnTo>
                      <a:lnTo>
                        <a:pt x="48" y="56"/>
                      </a:lnTo>
                      <a:lnTo>
                        <a:pt x="40" y="64"/>
                      </a:lnTo>
                      <a:lnTo>
                        <a:pt x="48" y="64"/>
                      </a:lnTo>
                      <a:lnTo>
                        <a:pt x="56" y="56"/>
                      </a:lnTo>
                      <a:lnTo>
                        <a:pt x="64" y="56"/>
                      </a:lnTo>
                      <a:lnTo>
                        <a:pt x="56" y="64"/>
                      </a:lnTo>
                      <a:lnTo>
                        <a:pt x="64" y="64"/>
                      </a:lnTo>
                      <a:lnTo>
                        <a:pt x="64" y="72"/>
                      </a:lnTo>
                      <a:lnTo>
                        <a:pt x="72" y="72"/>
                      </a:lnTo>
                      <a:lnTo>
                        <a:pt x="80" y="56"/>
                      </a:lnTo>
                      <a:lnTo>
                        <a:pt x="72" y="56"/>
                      </a:lnTo>
                      <a:lnTo>
                        <a:pt x="80" y="48"/>
                      </a:lnTo>
                      <a:lnTo>
                        <a:pt x="64" y="56"/>
                      </a:lnTo>
                      <a:lnTo>
                        <a:pt x="80" y="40"/>
                      </a:lnTo>
                      <a:lnTo>
                        <a:pt x="72" y="40"/>
                      </a:lnTo>
                      <a:lnTo>
                        <a:pt x="80" y="32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40" y="24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16" y="4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6" name="Freeform 218"/>
                <p:cNvSpPr>
                  <a:spLocks/>
                </p:cNvSpPr>
                <p:nvPr/>
              </p:nvSpPr>
              <p:spPr bwMode="auto">
                <a:xfrm>
                  <a:off x="2895601" y="2878138"/>
                  <a:ext cx="173038" cy="74613"/>
                </a:xfrm>
                <a:custGeom>
                  <a:avLst/>
                  <a:gdLst>
                    <a:gd name="T0" fmla="*/ 0 w 80"/>
                    <a:gd name="T1" fmla="*/ 59690 h 40"/>
                    <a:gd name="T2" fmla="*/ 34608 w 80"/>
                    <a:gd name="T3" fmla="*/ 59690 h 40"/>
                    <a:gd name="T4" fmla="*/ 34608 w 80"/>
                    <a:gd name="T5" fmla="*/ 74613 h 40"/>
                    <a:gd name="T6" fmla="*/ 86519 w 80"/>
                    <a:gd name="T7" fmla="*/ 59690 h 40"/>
                    <a:gd name="T8" fmla="*/ 103823 w 80"/>
                    <a:gd name="T9" fmla="*/ 59690 h 40"/>
                    <a:gd name="T10" fmla="*/ 138430 w 80"/>
                    <a:gd name="T11" fmla="*/ 74613 h 40"/>
                    <a:gd name="T12" fmla="*/ 173038 w 80"/>
                    <a:gd name="T13" fmla="*/ 59690 h 40"/>
                    <a:gd name="T14" fmla="*/ 103823 w 80"/>
                    <a:gd name="T15" fmla="*/ 14923 h 40"/>
                    <a:gd name="T16" fmla="*/ 103823 w 80"/>
                    <a:gd name="T17" fmla="*/ 0 h 40"/>
                    <a:gd name="T18" fmla="*/ 69215 w 80"/>
                    <a:gd name="T19" fmla="*/ 29845 h 40"/>
                    <a:gd name="T20" fmla="*/ 34608 w 80"/>
                    <a:gd name="T21" fmla="*/ 59690 h 40"/>
                    <a:gd name="T22" fmla="*/ 0 w 80"/>
                    <a:gd name="T23" fmla="*/ 59690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80"/>
                    <a:gd name="T37" fmla="*/ 0 h 40"/>
                    <a:gd name="T38" fmla="*/ 80 w 80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80" h="40">
                      <a:moveTo>
                        <a:pt x="0" y="32"/>
                      </a:move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40" y="32"/>
                      </a:lnTo>
                      <a:lnTo>
                        <a:pt x="48" y="32"/>
                      </a:lnTo>
                      <a:lnTo>
                        <a:pt x="64" y="40"/>
                      </a:lnTo>
                      <a:lnTo>
                        <a:pt x="80" y="32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32" y="16"/>
                      </a:lnTo>
                      <a:lnTo>
                        <a:pt x="16" y="32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7" name="Freeform 219"/>
                <p:cNvSpPr>
                  <a:spLocks/>
                </p:cNvSpPr>
                <p:nvPr/>
              </p:nvSpPr>
              <p:spPr bwMode="auto">
                <a:xfrm>
                  <a:off x="3206751" y="2833688"/>
                  <a:ext cx="52388" cy="30163"/>
                </a:xfrm>
                <a:custGeom>
                  <a:avLst/>
                  <a:gdLst>
                    <a:gd name="T0" fmla="*/ 0 w 24"/>
                    <a:gd name="T1" fmla="*/ 15082 h 16"/>
                    <a:gd name="T2" fmla="*/ 0 w 24"/>
                    <a:gd name="T3" fmla="*/ 30163 h 16"/>
                    <a:gd name="T4" fmla="*/ 17463 w 24"/>
                    <a:gd name="T5" fmla="*/ 30163 h 16"/>
                    <a:gd name="T6" fmla="*/ 52388 w 24"/>
                    <a:gd name="T7" fmla="*/ 0 h 16"/>
                    <a:gd name="T8" fmla="*/ 34925 w 24"/>
                    <a:gd name="T9" fmla="*/ 0 h 16"/>
                    <a:gd name="T10" fmla="*/ 0 w 24"/>
                    <a:gd name="T11" fmla="*/ 1508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16"/>
                    <a:gd name="T20" fmla="*/ 24 w 24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16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8" name="Freeform 220"/>
                <p:cNvSpPr>
                  <a:spLocks/>
                </p:cNvSpPr>
                <p:nvPr/>
              </p:nvSpPr>
              <p:spPr bwMode="auto">
                <a:xfrm>
                  <a:off x="3033713" y="2701926"/>
                  <a:ext cx="484188" cy="279400"/>
                </a:xfrm>
                <a:custGeom>
                  <a:avLst/>
                  <a:gdLst>
                    <a:gd name="T0" fmla="*/ 0 w 224"/>
                    <a:gd name="T1" fmla="*/ 44116 h 152"/>
                    <a:gd name="T2" fmla="*/ 17292 w 224"/>
                    <a:gd name="T3" fmla="*/ 73526 h 152"/>
                    <a:gd name="T4" fmla="*/ 51877 w 224"/>
                    <a:gd name="T5" fmla="*/ 88232 h 152"/>
                    <a:gd name="T6" fmla="*/ 138339 w 224"/>
                    <a:gd name="T7" fmla="*/ 88232 h 152"/>
                    <a:gd name="T8" fmla="*/ 155632 w 224"/>
                    <a:gd name="T9" fmla="*/ 102937 h 152"/>
                    <a:gd name="T10" fmla="*/ 207509 w 224"/>
                    <a:gd name="T11" fmla="*/ 88232 h 152"/>
                    <a:gd name="T12" fmla="*/ 242094 w 224"/>
                    <a:gd name="T13" fmla="*/ 102937 h 152"/>
                    <a:gd name="T14" fmla="*/ 207509 w 224"/>
                    <a:gd name="T15" fmla="*/ 117642 h 152"/>
                    <a:gd name="T16" fmla="*/ 242094 w 224"/>
                    <a:gd name="T17" fmla="*/ 117642 h 152"/>
                    <a:gd name="T18" fmla="*/ 259386 w 224"/>
                    <a:gd name="T19" fmla="*/ 117642 h 152"/>
                    <a:gd name="T20" fmla="*/ 276679 w 224"/>
                    <a:gd name="T21" fmla="*/ 132347 h 152"/>
                    <a:gd name="T22" fmla="*/ 276679 w 224"/>
                    <a:gd name="T23" fmla="*/ 161758 h 152"/>
                    <a:gd name="T24" fmla="*/ 190217 w 224"/>
                    <a:gd name="T25" fmla="*/ 176463 h 152"/>
                    <a:gd name="T26" fmla="*/ 207509 w 224"/>
                    <a:gd name="T27" fmla="*/ 191168 h 152"/>
                    <a:gd name="T28" fmla="*/ 172924 w 224"/>
                    <a:gd name="T29" fmla="*/ 205874 h 152"/>
                    <a:gd name="T30" fmla="*/ 121047 w 224"/>
                    <a:gd name="T31" fmla="*/ 191168 h 152"/>
                    <a:gd name="T32" fmla="*/ 86462 w 224"/>
                    <a:gd name="T33" fmla="*/ 220579 h 152"/>
                    <a:gd name="T34" fmla="*/ 138339 w 224"/>
                    <a:gd name="T35" fmla="*/ 220579 h 152"/>
                    <a:gd name="T36" fmla="*/ 190217 w 224"/>
                    <a:gd name="T37" fmla="*/ 235284 h 152"/>
                    <a:gd name="T38" fmla="*/ 207509 w 224"/>
                    <a:gd name="T39" fmla="*/ 235284 h 152"/>
                    <a:gd name="T40" fmla="*/ 207509 w 224"/>
                    <a:gd name="T41" fmla="*/ 249989 h 152"/>
                    <a:gd name="T42" fmla="*/ 207509 w 224"/>
                    <a:gd name="T43" fmla="*/ 264695 h 152"/>
                    <a:gd name="T44" fmla="*/ 259386 w 224"/>
                    <a:gd name="T45" fmla="*/ 279400 h 152"/>
                    <a:gd name="T46" fmla="*/ 311264 w 224"/>
                    <a:gd name="T47" fmla="*/ 279400 h 152"/>
                    <a:gd name="T48" fmla="*/ 276679 w 224"/>
                    <a:gd name="T49" fmla="*/ 249989 h 152"/>
                    <a:gd name="T50" fmla="*/ 276679 w 224"/>
                    <a:gd name="T51" fmla="*/ 235284 h 152"/>
                    <a:gd name="T52" fmla="*/ 328556 w 224"/>
                    <a:gd name="T53" fmla="*/ 264695 h 152"/>
                    <a:gd name="T54" fmla="*/ 363141 w 224"/>
                    <a:gd name="T55" fmla="*/ 264695 h 152"/>
                    <a:gd name="T56" fmla="*/ 380433 w 224"/>
                    <a:gd name="T57" fmla="*/ 249989 h 152"/>
                    <a:gd name="T58" fmla="*/ 363141 w 224"/>
                    <a:gd name="T59" fmla="*/ 235284 h 152"/>
                    <a:gd name="T60" fmla="*/ 380433 w 224"/>
                    <a:gd name="T61" fmla="*/ 220579 h 152"/>
                    <a:gd name="T62" fmla="*/ 345849 w 224"/>
                    <a:gd name="T63" fmla="*/ 191168 h 152"/>
                    <a:gd name="T64" fmla="*/ 363141 w 224"/>
                    <a:gd name="T65" fmla="*/ 176463 h 152"/>
                    <a:gd name="T66" fmla="*/ 397726 w 224"/>
                    <a:gd name="T67" fmla="*/ 191168 h 152"/>
                    <a:gd name="T68" fmla="*/ 397726 w 224"/>
                    <a:gd name="T69" fmla="*/ 205874 h 152"/>
                    <a:gd name="T70" fmla="*/ 415018 w 224"/>
                    <a:gd name="T71" fmla="*/ 205874 h 152"/>
                    <a:gd name="T72" fmla="*/ 484188 w 224"/>
                    <a:gd name="T73" fmla="*/ 161758 h 152"/>
                    <a:gd name="T74" fmla="*/ 432311 w 224"/>
                    <a:gd name="T75" fmla="*/ 132347 h 152"/>
                    <a:gd name="T76" fmla="*/ 397726 w 224"/>
                    <a:gd name="T77" fmla="*/ 132347 h 152"/>
                    <a:gd name="T78" fmla="*/ 380433 w 224"/>
                    <a:gd name="T79" fmla="*/ 117642 h 152"/>
                    <a:gd name="T80" fmla="*/ 397726 w 224"/>
                    <a:gd name="T81" fmla="*/ 117642 h 152"/>
                    <a:gd name="T82" fmla="*/ 432311 w 224"/>
                    <a:gd name="T83" fmla="*/ 102937 h 152"/>
                    <a:gd name="T84" fmla="*/ 415018 w 224"/>
                    <a:gd name="T85" fmla="*/ 102937 h 152"/>
                    <a:gd name="T86" fmla="*/ 432311 w 224"/>
                    <a:gd name="T87" fmla="*/ 88232 h 152"/>
                    <a:gd name="T88" fmla="*/ 380433 w 224"/>
                    <a:gd name="T89" fmla="*/ 58821 h 152"/>
                    <a:gd name="T90" fmla="*/ 328556 w 224"/>
                    <a:gd name="T91" fmla="*/ 44116 h 152"/>
                    <a:gd name="T92" fmla="*/ 345849 w 224"/>
                    <a:gd name="T93" fmla="*/ 29411 h 152"/>
                    <a:gd name="T94" fmla="*/ 276679 w 224"/>
                    <a:gd name="T95" fmla="*/ 29411 h 152"/>
                    <a:gd name="T96" fmla="*/ 190217 w 224"/>
                    <a:gd name="T97" fmla="*/ 44116 h 152"/>
                    <a:gd name="T98" fmla="*/ 224802 w 224"/>
                    <a:gd name="T99" fmla="*/ 14705 h 152"/>
                    <a:gd name="T100" fmla="*/ 190217 w 224"/>
                    <a:gd name="T101" fmla="*/ 0 h 152"/>
                    <a:gd name="T102" fmla="*/ 121047 w 224"/>
                    <a:gd name="T103" fmla="*/ 14705 h 152"/>
                    <a:gd name="T104" fmla="*/ 86462 w 224"/>
                    <a:gd name="T105" fmla="*/ 44116 h 152"/>
                    <a:gd name="T106" fmla="*/ 103755 w 224"/>
                    <a:gd name="T107" fmla="*/ 29411 h 152"/>
                    <a:gd name="T108" fmla="*/ 172924 w 224"/>
                    <a:gd name="T109" fmla="*/ 0 h 152"/>
                    <a:gd name="T110" fmla="*/ 121047 w 224"/>
                    <a:gd name="T111" fmla="*/ 0 h 152"/>
                    <a:gd name="T112" fmla="*/ 51877 w 224"/>
                    <a:gd name="T113" fmla="*/ 14705 h 152"/>
                    <a:gd name="T114" fmla="*/ 0 w 224"/>
                    <a:gd name="T115" fmla="*/ 44116 h 15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24"/>
                    <a:gd name="T175" fmla="*/ 0 h 152"/>
                    <a:gd name="T176" fmla="*/ 224 w 224"/>
                    <a:gd name="T177" fmla="*/ 152 h 15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24" h="152">
                      <a:moveTo>
                        <a:pt x="0" y="24"/>
                      </a:moveTo>
                      <a:lnTo>
                        <a:pt x="8" y="40"/>
                      </a:lnTo>
                      <a:lnTo>
                        <a:pt x="24" y="48"/>
                      </a:lnTo>
                      <a:lnTo>
                        <a:pt x="64" y="48"/>
                      </a:lnTo>
                      <a:lnTo>
                        <a:pt x="72" y="56"/>
                      </a:lnTo>
                      <a:lnTo>
                        <a:pt x="96" y="48"/>
                      </a:lnTo>
                      <a:lnTo>
                        <a:pt x="112" y="56"/>
                      </a:lnTo>
                      <a:lnTo>
                        <a:pt x="96" y="64"/>
                      </a:lnTo>
                      <a:lnTo>
                        <a:pt x="112" y="64"/>
                      </a:lnTo>
                      <a:lnTo>
                        <a:pt x="120" y="64"/>
                      </a:lnTo>
                      <a:lnTo>
                        <a:pt x="128" y="72"/>
                      </a:lnTo>
                      <a:lnTo>
                        <a:pt x="128" y="88"/>
                      </a:lnTo>
                      <a:lnTo>
                        <a:pt x="88" y="96"/>
                      </a:lnTo>
                      <a:lnTo>
                        <a:pt x="96" y="104"/>
                      </a:lnTo>
                      <a:lnTo>
                        <a:pt x="80" y="112"/>
                      </a:lnTo>
                      <a:lnTo>
                        <a:pt x="56" y="104"/>
                      </a:lnTo>
                      <a:lnTo>
                        <a:pt x="40" y="120"/>
                      </a:lnTo>
                      <a:lnTo>
                        <a:pt x="64" y="120"/>
                      </a:lnTo>
                      <a:lnTo>
                        <a:pt x="88" y="128"/>
                      </a:lnTo>
                      <a:lnTo>
                        <a:pt x="96" y="128"/>
                      </a:lnTo>
                      <a:lnTo>
                        <a:pt x="96" y="136"/>
                      </a:lnTo>
                      <a:lnTo>
                        <a:pt x="96" y="144"/>
                      </a:lnTo>
                      <a:lnTo>
                        <a:pt x="120" y="152"/>
                      </a:lnTo>
                      <a:lnTo>
                        <a:pt x="144" y="152"/>
                      </a:lnTo>
                      <a:lnTo>
                        <a:pt x="128" y="136"/>
                      </a:lnTo>
                      <a:lnTo>
                        <a:pt x="128" y="128"/>
                      </a:lnTo>
                      <a:lnTo>
                        <a:pt x="152" y="144"/>
                      </a:lnTo>
                      <a:lnTo>
                        <a:pt x="168" y="144"/>
                      </a:lnTo>
                      <a:lnTo>
                        <a:pt x="176" y="136"/>
                      </a:lnTo>
                      <a:lnTo>
                        <a:pt x="168" y="128"/>
                      </a:lnTo>
                      <a:lnTo>
                        <a:pt x="176" y="120"/>
                      </a:lnTo>
                      <a:lnTo>
                        <a:pt x="160" y="104"/>
                      </a:lnTo>
                      <a:lnTo>
                        <a:pt x="168" y="96"/>
                      </a:lnTo>
                      <a:lnTo>
                        <a:pt x="184" y="104"/>
                      </a:lnTo>
                      <a:lnTo>
                        <a:pt x="184" y="112"/>
                      </a:lnTo>
                      <a:lnTo>
                        <a:pt x="192" y="112"/>
                      </a:lnTo>
                      <a:lnTo>
                        <a:pt x="224" y="88"/>
                      </a:lnTo>
                      <a:lnTo>
                        <a:pt x="200" y="72"/>
                      </a:lnTo>
                      <a:lnTo>
                        <a:pt x="184" y="72"/>
                      </a:lnTo>
                      <a:lnTo>
                        <a:pt x="176" y="64"/>
                      </a:lnTo>
                      <a:lnTo>
                        <a:pt x="184" y="64"/>
                      </a:lnTo>
                      <a:lnTo>
                        <a:pt x="200" y="56"/>
                      </a:lnTo>
                      <a:lnTo>
                        <a:pt x="192" y="56"/>
                      </a:lnTo>
                      <a:lnTo>
                        <a:pt x="200" y="48"/>
                      </a:lnTo>
                      <a:lnTo>
                        <a:pt x="176" y="32"/>
                      </a:lnTo>
                      <a:lnTo>
                        <a:pt x="152" y="24"/>
                      </a:lnTo>
                      <a:lnTo>
                        <a:pt x="160" y="16"/>
                      </a:lnTo>
                      <a:lnTo>
                        <a:pt x="128" y="16"/>
                      </a:lnTo>
                      <a:lnTo>
                        <a:pt x="88" y="24"/>
                      </a:lnTo>
                      <a:lnTo>
                        <a:pt x="104" y="8"/>
                      </a:lnTo>
                      <a:lnTo>
                        <a:pt x="88" y="0"/>
                      </a:lnTo>
                      <a:lnTo>
                        <a:pt x="56" y="8"/>
                      </a:lnTo>
                      <a:lnTo>
                        <a:pt x="40" y="24"/>
                      </a:lnTo>
                      <a:lnTo>
                        <a:pt x="48" y="16"/>
                      </a:lnTo>
                      <a:lnTo>
                        <a:pt x="80" y="0"/>
                      </a:lnTo>
                      <a:lnTo>
                        <a:pt x="56" y="0"/>
                      </a:lnTo>
                      <a:lnTo>
                        <a:pt x="24" y="8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9" name="Freeform 221"/>
                <p:cNvSpPr>
                  <a:spLocks/>
                </p:cNvSpPr>
                <p:nvPr/>
              </p:nvSpPr>
              <p:spPr bwMode="auto">
                <a:xfrm>
                  <a:off x="3259138" y="2701926"/>
                  <a:ext cx="85725" cy="28575"/>
                </a:xfrm>
                <a:custGeom>
                  <a:avLst/>
                  <a:gdLst>
                    <a:gd name="T0" fmla="*/ 17145 w 40"/>
                    <a:gd name="T1" fmla="*/ 0 h 16"/>
                    <a:gd name="T2" fmla="*/ 0 w 40"/>
                    <a:gd name="T3" fmla="*/ 14288 h 16"/>
                    <a:gd name="T4" fmla="*/ 17145 w 40"/>
                    <a:gd name="T5" fmla="*/ 28575 h 16"/>
                    <a:gd name="T6" fmla="*/ 68580 w 40"/>
                    <a:gd name="T7" fmla="*/ 28575 h 16"/>
                    <a:gd name="T8" fmla="*/ 85725 w 40"/>
                    <a:gd name="T9" fmla="*/ 14288 h 16"/>
                    <a:gd name="T10" fmla="*/ 17145 w 40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"/>
                    <a:gd name="T19" fmla="*/ 0 h 16"/>
                    <a:gd name="T20" fmla="*/ 40 w 40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" h="16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32" y="16"/>
                      </a:lnTo>
                      <a:lnTo>
                        <a:pt x="40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0" name="Freeform 222"/>
                <p:cNvSpPr>
                  <a:spLocks/>
                </p:cNvSpPr>
                <p:nvPr/>
              </p:nvSpPr>
              <p:spPr bwMode="auto">
                <a:xfrm>
                  <a:off x="2998788" y="2671763"/>
                  <a:ext cx="52388" cy="15875"/>
                </a:xfrm>
                <a:custGeom>
                  <a:avLst/>
                  <a:gdLst>
                    <a:gd name="T0" fmla="*/ 0 w 24"/>
                    <a:gd name="T1" fmla="*/ 0 h 8"/>
                    <a:gd name="T2" fmla="*/ 34925 w 24"/>
                    <a:gd name="T3" fmla="*/ 15875 h 8"/>
                    <a:gd name="T4" fmla="*/ 52388 w 24"/>
                    <a:gd name="T5" fmla="*/ 0 h 8"/>
                    <a:gd name="T6" fmla="*/ 34925 w 24"/>
                    <a:gd name="T7" fmla="*/ 0 h 8"/>
                    <a:gd name="T8" fmla="*/ 0 w 24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8"/>
                    <a:gd name="T17" fmla="*/ 24 w 24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1" name="Freeform 223"/>
                <p:cNvSpPr>
                  <a:spLocks/>
                </p:cNvSpPr>
                <p:nvPr/>
              </p:nvSpPr>
              <p:spPr bwMode="auto">
                <a:xfrm>
                  <a:off x="3051176" y="2643188"/>
                  <a:ext cx="276225" cy="44450"/>
                </a:xfrm>
                <a:custGeom>
                  <a:avLst/>
                  <a:gdLst>
                    <a:gd name="T0" fmla="*/ 17264 w 128"/>
                    <a:gd name="T1" fmla="*/ 0 h 24"/>
                    <a:gd name="T2" fmla="*/ 0 w 128"/>
                    <a:gd name="T3" fmla="*/ 0 h 24"/>
                    <a:gd name="T4" fmla="*/ 17264 w 128"/>
                    <a:gd name="T5" fmla="*/ 14817 h 24"/>
                    <a:gd name="T6" fmla="*/ 69056 w 128"/>
                    <a:gd name="T7" fmla="*/ 14817 h 24"/>
                    <a:gd name="T8" fmla="*/ 34528 w 128"/>
                    <a:gd name="T9" fmla="*/ 44450 h 24"/>
                    <a:gd name="T10" fmla="*/ 51792 w 128"/>
                    <a:gd name="T11" fmla="*/ 44450 h 24"/>
                    <a:gd name="T12" fmla="*/ 155377 w 128"/>
                    <a:gd name="T13" fmla="*/ 44450 h 24"/>
                    <a:gd name="T14" fmla="*/ 189905 w 128"/>
                    <a:gd name="T15" fmla="*/ 44450 h 24"/>
                    <a:gd name="T16" fmla="*/ 207169 w 128"/>
                    <a:gd name="T17" fmla="*/ 44450 h 24"/>
                    <a:gd name="T18" fmla="*/ 241697 w 128"/>
                    <a:gd name="T19" fmla="*/ 44450 h 24"/>
                    <a:gd name="T20" fmla="*/ 276225 w 128"/>
                    <a:gd name="T21" fmla="*/ 29633 h 24"/>
                    <a:gd name="T22" fmla="*/ 120848 w 128"/>
                    <a:gd name="T23" fmla="*/ 14817 h 24"/>
                    <a:gd name="T24" fmla="*/ 103584 w 128"/>
                    <a:gd name="T25" fmla="*/ 14817 h 24"/>
                    <a:gd name="T26" fmla="*/ 103584 w 128"/>
                    <a:gd name="T27" fmla="*/ 0 h 24"/>
                    <a:gd name="T28" fmla="*/ 17264 w 128"/>
                    <a:gd name="T29" fmla="*/ 0 h 2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28"/>
                    <a:gd name="T46" fmla="*/ 0 h 24"/>
                    <a:gd name="T47" fmla="*/ 128 w 128"/>
                    <a:gd name="T48" fmla="*/ 24 h 2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28" h="24">
                      <a:moveTo>
                        <a:pt x="8" y="0"/>
                      </a:move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32" y="8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72" y="24"/>
                      </a:lnTo>
                      <a:lnTo>
                        <a:pt x="88" y="24"/>
                      </a:lnTo>
                      <a:lnTo>
                        <a:pt x="96" y="24"/>
                      </a:lnTo>
                      <a:lnTo>
                        <a:pt x="112" y="24"/>
                      </a:lnTo>
                      <a:lnTo>
                        <a:pt x="128" y="16"/>
                      </a:lnTo>
                      <a:lnTo>
                        <a:pt x="56" y="8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2" name="Freeform 224"/>
                <p:cNvSpPr>
                  <a:spLocks/>
                </p:cNvSpPr>
                <p:nvPr/>
              </p:nvSpPr>
              <p:spPr bwMode="auto">
                <a:xfrm>
                  <a:off x="3171826" y="2554288"/>
                  <a:ext cx="173038" cy="58738"/>
                </a:xfrm>
                <a:custGeom>
                  <a:avLst/>
                  <a:gdLst>
                    <a:gd name="T0" fmla="*/ 17304 w 80"/>
                    <a:gd name="T1" fmla="*/ 14685 h 32"/>
                    <a:gd name="T2" fmla="*/ 17304 w 80"/>
                    <a:gd name="T3" fmla="*/ 29369 h 32"/>
                    <a:gd name="T4" fmla="*/ 0 w 80"/>
                    <a:gd name="T5" fmla="*/ 44053 h 32"/>
                    <a:gd name="T6" fmla="*/ 0 w 80"/>
                    <a:gd name="T7" fmla="*/ 58738 h 32"/>
                    <a:gd name="T8" fmla="*/ 51911 w 80"/>
                    <a:gd name="T9" fmla="*/ 58738 h 32"/>
                    <a:gd name="T10" fmla="*/ 173038 w 80"/>
                    <a:gd name="T11" fmla="*/ 29369 h 32"/>
                    <a:gd name="T12" fmla="*/ 138430 w 80"/>
                    <a:gd name="T13" fmla="*/ 29369 h 32"/>
                    <a:gd name="T14" fmla="*/ 155734 w 80"/>
                    <a:gd name="T15" fmla="*/ 14685 h 32"/>
                    <a:gd name="T16" fmla="*/ 121127 w 80"/>
                    <a:gd name="T17" fmla="*/ 14685 h 32"/>
                    <a:gd name="T18" fmla="*/ 103823 w 80"/>
                    <a:gd name="T19" fmla="*/ 0 h 32"/>
                    <a:gd name="T20" fmla="*/ 69215 w 80"/>
                    <a:gd name="T21" fmla="*/ 0 h 32"/>
                    <a:gd name="T22" fmla="*/ 17304 w 80"/>
                    <a:gd name="T23" fmla="*/ 14685 h 3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80"/>
                    <a:gd name="T37" fmla="*/ 0 h 32"/>
                    <a:gd name="T38" fmla="*/ 80 w 80"/>
                    <a:gd name="T39" fmla="*/ 32 h 3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80" h="32">
                      <a:moveTo>
                        <a:pt x="8" y="8"/>
                      </a:move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24" y="32"/>
                      </a:lnTo>
                      <a:lnTo>
                        <a:pt x="80" y="16"/>
                      </a:lnTo>
                      <a:lnTo>
                        <a:pt x="64" y="16"/>
                      </a:lnTo>
                      <a:lnTo>
                        <a:pt x="72" y="8"/>
                      </a:lnTo>
                      <a:lnTo>
                        <a:pt x="56" y="8"/>
                      </a:lnTo>
                      <a:lnTo>
                        <a:pt x="48" y="0"/>
                      </a:lnTo>
                      <a:lnTo>
                        <a:pt x="32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3" name="Freeform 225"/>
                <p:cNvSpPr>
                  <a:spLocks/>
                </p:cNvSpPr>
                <p:nvPr/>
              </p:nvSpPr>
              <p:spPr bwMode="auto">
                <a:xfrm>
                  <a:off x="3171826" y="2524126"/>
                  <a:ext cx="674688" cy="133350"/>
                </a:xfrm>
                <a:custGeom>
                  <a:avLst/>
                  <a:gdLst>
                    <a:gd name="T0" fmla="*/ 138398 w 312"/>
                    <a:gd name="T1" fmla="*/ 29633 h 72"/>
                    <a:gd name="T2" fmla="*/ 155697 w 312"/>
                    <a:gd name="T3" fmla="*/ 44450 h 72"/>
                    <a:gd name="T4" fmla="*/ 190297 w 312"/>
                    <a:gd name="T5" fmla="*/ 44450 h 72"/>
                    <a:gd name="T6" fmla="*/ 155697 w 312"/>
                    <a:gd name="T7" fmla="*/ 59267 h 72"/>
                    <a:gd name="T8" fmla="*/ 172997 w 312"/>
                    <a:gd name="T9" fmla="*/ 59267 h 72"/>
                    <a:gd name="T10" fmla="*/ 172997 w 312"/>
                    <a:gd name="T11" fmla="*/ 74083 h 72"/>
                    <a:gd name="T12" fmla="*/ 86498 w 312"/>
                    <a:gd name="T13" fmla="*/ 88900 h 72"/>
                    <a:gd name="T14" fmla="*/ 121098 w 312"/>
                    <a:gd name="T15" fmla="*/ 88900 h 72"/>
                    <a:gd name="T16" fmla="*/ 69199 w 312"/>
                    <a:gd name="T17" fmla="*/ 88900 h 72"/>
                    <a:gd name="T18" fmla="*/ 51899 w 312"/>
                    <a:gd name="T19" fmla="*/ 103717 h 72"/>
                    <a:gd name="T20" fmla="*/ 69199 w 312"/>
                    <a:gd name="T21" fmla="*/ 103717 h 72"/>
                    <a:gd name="T22" fmla="*/ 17300 w 312"/>
                    <a:gd name="T23" fmla="*/ 118533 h 72"/>
                    <a:gd name="T24" fmla="*/ 0 w 312"/>
                    <a:gd name="T25" fmla="*/ 118533 h 72"/>
                    <a:gd name="T26" fmla="*/ 155697 w 312"/>
                    <a:gd name="T27" fmla="*/ 118533 h 72"/>
                    <a:gd name="T28" fmla="*/ 155697 w 312"/>
                    <a:gd name="T29" fmla="*/ 133350 h 72"/>
                    <a:gd name="T30" fmla="*/ 242196 w 312"/>
                    <a:gd name="T31" fmla="*/ 118533 h 72"/>
                    <a:gd name="T32" fmla="*/ 224896 w 312"/>
                    <a:gd name="T33" fmla="*/ 103717 h 72"/>
                    <a:gd name="T34" fmla="*/ 259495 w 312"/>
                    <a:gd name="T35" fmla="*/ 103717 h 72"/>
                    <a:gd name="T36" fmla="*/ 259495 w 312"/>
                    <a:gd name="T37" fmla="*/ 88900 h 72"/>
                    <a:gd name="T38" fmla="*/ 311394 w 312"/>
                    <a:gd name="T39" fmla="*/ 88900 h 72"/>
                    <a:gd name="T40" fmla="*/ 380593 w 312"/>
                    <a:gd name="T41" fmla="*/ 59267 h 72"/>
                    <a:gd name="T42" fmla="*/ 674688 w 312"/>
                    <a:gd name="T43" fmla="*/ 14817 h 72"/>
                    <a:gd name="T44" fmla="*/ 536290 w 312"/>
                    <a:gd name="T45" fmla="*/ 0 h 72"/>
                    <a:gd name="T46" fmla="*/ 415193 w 312"/>
                    <a:gd name="T47" fmla="*/ 0 h 72"/>
                    <a:gd name="T48" fmla="*/ 138398 w 312"/>
                    <a:gd name="T49" fmla="*/ 29633 h 7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312"/>
                    <a:gd name="T76" fmla="*/ 0 h 72"/>
                    <a:gd name="T77" fmla="*/ 312 w 312"/>
                    <a:gd name="T78" fmla="*/ 72 h 7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312" h="72">
                      <a:moveTo>
                        <a:pt x="64" y="16"/>
                      </a:moveTo>
                      <a:lnTo>
                        <a:pt x="72" y="24"/>
                      </a:lnTo>
                      <a:lnTo>
                        <a:pt x="88" y="24"/>
                      </a:lnTo>
                      <a:lnTo>
                        <a:pt x="72" y="32"/>
                      </a:lnTo>
                      <a:lnTo>
                        <a:pt x="80" y="32"/>
                      </a:lnTo>
                      <a:lnTo>
                        <a:pt x="80" y="40"/>
                      </a:lnTo>
                      <a:lnTo>
                        <a:pt x="40" y="48"/>
                      </a:lnTo>
                      <a:lnTo>
                        <a:pt x="56" y="48"/>
                      </a:lnTo>
                      <a:lnTo>
                        <a:pt x="32" y="48"/>
                      </a:lnTo>
                      <a:lnTo>
                        <a:pt x="24" y="56"/>
                      </a:lnTo>
                      <a:lnTo>
                        <a:pt x="32" y="56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72" y="64"/>
                      </a:lnTo>
                      <a:lnTo>
                        <a:pt x="72" y="72"/>
                      </a:lnTo>
                      <a:lnTo>
                        <a:pt x="112" y="64"/>
                      </a:lnTo>
                      <a:lnTo>
                        <a:pt x="104" y="56"/>
                      </a:lnTo>
                      <a:lnTo>
                        <a:pt x="120" y="56"/>
                      </a:lnTo>
                      <a:lnTo>
                        <a:pt x="120" y="48"/>
                      </a:lnTo>
                      <a:lnTo>
                        <a:pt x="144" y="48"/>
                      </a:lnTo>
                      <a:lnTo>
                        <a:pt x="176" y="32"/>
                      </a:lnTo>
                      <a:lnTo>
                        <a:pt x="312" y="8"/>
                      </a:lnTo>
                      <a:lnTo>
                        <a:pt x="248" y="0"/>
                      </a:lnTo>
                      <a:lnTo>
                        <a:pt x="192" y="0"/>
                      </a:lnTo>
                      <a:lnTo>
                        <a:pt x="64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4" name="Freeform 226"/>
                <p:cNvSpPr>
                  <a:spLocks/>
                </p:cNvSpPr>
                <p:nvPr/>
              </p:nvSpPr>
              <p:spPr bwMode="auto">
                <a:xfrm>
                  <a:off x="3103563" y="2568576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14288 h 8"/>
                    <a:gd name="T4" fmla="*/ 17463 w 8"/>
                    <a:gd name="T5" fmla="*/ 0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5" name="Freeform 227"/>
                <p:cNvSpPr>
                  <a:spLocks/>
                </p:cNvSpPr>
                <p:nvPr/>
              </p:nvSpPr>
              <p:spPr bwMode="auto">
                <a:xfrm>
                  <a:off x="2947988" y="2598738"/>
                  <a:ext cx="173038" cy="28575"/>
                </a:xfrm>
                <a:custGeom>
                  <a:avLst/>
                  <a:gdLst>
                    <a:gd name="T0" fmla="*/ 0 w 80"/>
                    <a:gd name="T1" fmla="*/ 0 h 16"/>
                    <a:gd name="T2" fmla="*/ 34608 w 80"/>
                    <a:gd name="T3" fmla="*/ 0 h 16"/>
                    <a:gd name="T4" fmla="*/ 0 w 80"/>
                    <a:gd name="T5" fmla="*/ 0 h 16"/>
                    <a:gd name="T6" fmla="*/ 17304 w 80"/>
                    <a:gd name="T7" fmla="*/ 14288 h 16"/>
                    <a:gd name="T8" fmla="*/ 69215 w 80"/>
                    <a:gd name="T9" fmla="*/ 14288 h 16"/>
                    <a:gd name="T10" fmla="*/ 69215 w 80"/>
                    <a:gd name="T11" fmla="*/ 28575 h 16"/>
                    <a:gd name="T12" fmla="*/ 173038 w 80"/>
                    <a:gd name="T13" fmla="*/ 14288 h 16"/>
                    <a:gd name="T14" fmla="*/ 138430 w 80"/>
                    <a:gd name="T15" fmla="*/ 0 h 16"/>
                    <a:gd name="T16" fmla="*/ 103823 w 80"/>
                    <a:gd name="T17" fmla="*/ 14288 h 16"/>
                    <a:gd name="T18" fmla="*/ 86519 w 80"/>
                    <a:gd name="T19" fmla="*/ 14288 h 16"/>
                    <a:gd name="T20" fmla="*/ 103823 w 80"/>
                    <a:gd name="T21" fmla="*/ 0 h 16"/>
                    <a:gd name="T22" fmla="*/ 86519 w 80"/>
                    <a:gd name="T23" fmla="*/ 0 h 16"/>
                    <a:gd name="T24" fmla="*/ 0 w 80"/>
                    <a:gd name="T25" fmla="*/ 0 h 1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0"/>
                    <a:gd name="T40" fmla="*/ 0 h 16"/>
                    <a:gd name="T41" fmla="*/ 80 w 80"/>
                    <a:gd name="T42" fmla="*/ 16 h 1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0" h="1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32" y="8"/>
                      </a:lnTo>
                      <a:lnTo>
                        <a:pt x="32" y="16"/>
                      </a:lnTo>
                      <a:lnTo>
                        <a:pt x="80" y="8"/>
                      </a:lnTo>
                      <a:lnTo>
                        <a:pt x="64" y="0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6" name="Freeform 228"/>
                <p:cNvSpPr>
                  <a:spLocks/>
                </p:cNvSpPr>
                <p:nvPr/>
              </p:nvSpPr>
              <p:spPr bwMode="auto">
                <a:xfrm>
                  <a:off x="3068638" y="2613026"/>
                  <a:ext cx="85725" cy="14288"/>
                </a:xfrm>
                <a:custGeom>
                  <a:avLst/>
                  <a:gdLst>
                    <a:gd name="T0" fmla="*/ 0 w 40"/>
                    <a:gd name="T1" fmla="*/ 14288 h 8"/>
                    <a:gd name="T2" fmla="*/ 68580 w 40"/>
                    <a:gd name="T3" fmla="*/ 14288 h 8"/>
                    <a:gd name="T4" fmla="*/ 85725 w 40"/>
                    <a:gd name="T5" fmla="*/ 0 h 8"/>
                    <a:gd name="T6" fmla="*/ 0 w 40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"/>
                    <a:gd name="T13" fmla="*/ 0 h 8"/>
                    <a:gd name="T14" fmla="*/ 40 w 40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" h="8">
                      <a:moveTo>
                        <a:pt x="0" y="8"/>
                      </a:moveTo>
                      <a:lnTo>
                        <a:pt x="32" y="8"/>
                      </a:lnTo>
                      <a:lnTo>
                        <a:pt x="4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7" name="Freeform 229"/>
                <p:cNvSpPr>
                  <a:spLocks/>
                </p:cNvSpPr>
                <p:nvPr/>
              </p:nvSpPr>
              <p:spPr bwMode="auto">
                <a:xfrm>
                  <a:off x="2895601" y="2627313"/>
                  <a:ext cx="34925" cy="3175"/>
                </a:xfrm>
                <a:custGeom>
                  <a:avLst/>
                  <a:gdLst>
                    <a:gd name="T0" fmla="*/ 17463 w 16"/>
                    <a:gd name="T1" fmla="*/ 0 h 2"/>
                    <a:gd name="T2" fmla="*/ 0 w 16"/>
                    <a:gd name="T3" fmla="*/ 0 h 2"/>
                    <a:gd name="T4" fmla="*/ 17463 w 16"/>
                    <a:gd name="T5" fmla="*/ 0 h 2"/>
                    <a:gd name="T6" fmla="*/ 34925 w 16"/>
                    <a:gd name="T7" fmla="*/ 0 h 2"/>
                    <a:gd name="T8" fmla="*/ 17463 w 16"/>
                    <a:gd name="T9" fmla="*/ 0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"/>
                    <a:gd name="T17" fmla="*/ 16 w 1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">
                      <a:moveTo>
                        <a:pt x="8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" name="Freeform 230"/>
                <p:cNvSpPr>
                  <a:spLocks/>
                </p:cNvSpPr>
                <p:nvPr/>
              </p:nvSpPr>
              <p:spPr bwMode="auto">
                <a:xfrm>
                  <a:off x="2878138" y="2643188"/>
                  <a:ext cx="138113" cy="28575"/>
                </a:xfrm>
                <a:custGeom>
                  <a:avLst/>
                  <a:gdLst>
                    <a:gd name="T0" fmla="*/ 0 w 64"/>
                    <a:gd name="T1" fmla="*/ 0 h 16"/>
                    <a:gd name="T2" fmla="*/ 0 w 64"/>
                    <a:gd name="T3" fmla="*/ 28575 h 16"/>
                    <a:gd name="T4" fmla="*/ 34528 w 64"/>
                    <a:gd name="T5" fmla="*/ 28575 h 16"/>
                    <a:gd name="T6" fmla="*/ 86321 w 64"/>
                    <a:gd name="T7" fmla="*/ 28575 h 16"/>
                    <a:gd name="T8" fmla="*/ 138113 w 64"/>
                    <a:gd name="T9" fmla="*/ 0 h 16"/>
                    <a:gd name="T10" fmla="*/ 86321 w 64"/>
                    <a:gd name="T11" fmla="*/ 0 h 16"/>
                    <a:gd name="T12" fmla="*/ 51792 w 64"/>
                    <a:gd name="T13" fmla="*/ 14288 h 16"/>
                    <a:gd name="T14" fmla="*/ 34528 w 64"/>
                    <a:gd name="T15" fmla="*/ 0 h 16"/>
                    <a:gd name="T16" fmla="*/ 0 w 64"/>
                    <a:gd name="T17" fmla="*/ 0 h 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"/>
                    <a:gd name="T28" fmla="*/ 0 h 16"/>
                    <a:gd name="T29" fmla="*/ 64 w 64"/>
                    <a:gd name="T30" fmla="*/ 16 h 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" h="16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16" y="16"/>
                      </a:lnTo>
                      <a:lnTo>
                        <a:pt x="40" y="16"/>
                      </a:lnTo>
                      <a:lnTo>
                        <a:pt x="64" y="0"/>
                      </a:lnTo>
                      <a:lnTo>
                        <a:pt x="40" y="0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" name="Freeform 231"/>
                <p:cNvSpPr>
                  <a:spLocks/>
                </p:cNvSpPr>
                <p:nvPr/>
              </p:nvSpPr>
              <p:spPr bwMode="auto">
                <a:xfrm>
                  <a:off x="2809876" y="2701926"/>
                  <a:ext cx="138113" cy="58738"/>
                </a:xfrm>
                <a:custGeom>
                  <a:avLst/>
                  <a:gdLst>
                    <a:gd name="T0" fmla="*/ 0 w 64"/>
                    <a:gd name="T1" fmla="*/ 29369 h 32"/>
                    <a:gd name="T2" fmla="*/ 0 w 64"/>
                    <a:gd name="T3" fmla="*/ 44053 h 32"/>
                    <a:gd name="T4" fmla="*/ 17264 w 64"/>
                    <a:gd name="T5" fmla="*/ 44053 h 32"/>
                    <a:gd name="T6" fmla="*/ 34528 w 64"/>
                    <a:gd name="T7" fmla="*/ 58738 h 32"/>
                    <a:gd name="T8" fmla="*/ 103585 w 64"/>
                    <a:gd name="T9" fmla="*/ 44053 h 32"/>
                    <a:gd name="T10" fmla="*/ 120849 w 64"/>
                    <a:gd name="T11" fmla="*/ 14685 h 32"/>
                    <a:gd name="T12" fmla="*/ 103585 w 64"/>
                    <a:gd name="T13" fmla="*/ 14685 h 32"/>
                    <a:gd name="T14" fmla="*/ 138113 w 64"/>
                    <a:gd name="T15" fmla="*/ 0 h 32"/>
                    <a:gd name="T16" fmla="*/ 51792 w 64"/>
                    <a:gd name="T17" fmla="*/ 0 h 32"/>
                    <a:gd name="T18" fmla="*/ 51792 w 64"/>
                    <a:gd name="T19" fmla="*/ 14685 h 32"/>
                    <a:gd name="T20" fmla="*/ 0 w 64"/>
                    <a:gd name="T21" fmla="*/ 29369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4"/>
                    <a:gd name="T34" fmla="*/ 0 h 32"/>
                    <a:gd name="T35" fmla="*/ 64 w 64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4" h="32">
                      <a:moveTo>
                        <a:pt x="0" y="16"/>
                      </a:move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48" y="24"/>
                      </a:lnTo>
                      <a:lnTo>
                        <a:pt x="56" y="8"/>
                      </a:lnTo>
                      <a:lnTo>
                        <a:pt x="48" y="8"/>
                      </a:lnTo>
                      <a:lnTo>
                        <a:pt x="64" y="0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" name="Line 232"/>
                <p:cNvSpPr>
                  <a:spLocks noChangeShapeType="1"/>
                </p:cNvSpPr>
                <p:nvPr/>
              </p:nvSpPr>
              <p:spPr bwMode="auto">
                <a:xfrm>
                  <a:off x="2843213" y="2687638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" name="Line 233"/>
                <p:cNvSpPr>
                  <a:spLocks noChangeShapeType="1"/>
                </p:cNvSpPr>
                <p:nvPr/>
              </p:nvSpPr>
              <p:spPr bwMode="auto">
                <a:xfrm>
                  <a:off x="2774951" y="2627313"/>
                  <a:ext cx="103188" cy="3175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" name="Freeform 234"/>
                <p:cNvSpPr>
                  <a:spLocks/>
                </p:cNvSpPr>
                <p:nvPr/>
              </p:nvSpPr>
              <p:spPr bwMode="auto">
                <a:xfrm>
                  <a:off x="2740026" y="2613026"/>
                  <a:ext cx="17463" cy="14288"/>
                </a:xfrm>
                <a:custGeom>
                  <a:avLst/>
                  <a:gdLst>
                    <a:gd name="T0" fmla="*/ 0 w 8"/>
                    <a:gd name="T1" fmla="*/ 0 h 8"/>
                    <a:gd name="T2" fmla="*/ 17463 w 8"/>
                    <a:gd name="T3" fmla="*/ 14288 h 8"/>
                    <a:gd name="T4" fmla="*/ 17463 w 8"/>
                    <a:gd name="T5" fmla="*/ 0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" name="Freeform 235"/>
                <p:cNvSpPr>
                  <a:spLocks/>
                </p:cNvSpPr>
                <p:nvPr/>
              </p:nvSpPr>
              <p:spPr bwMode="auto">
                <a:xfrm>
                  <a:off x="2757488" y="2613026"/>
                  <a:ext cx="85725" cy="14288"/>
                </a:xfrm>
                <a:custGeom>
                  <a:avLst/>
                  <a:gdLst>
                    <a:gd name="T0" fmla="*/ 0 w 40"/>
                    <a:gd name="T1" fmla="*/ 14288 h 8"/>
                    <a:gd name="T2" fmla="*/ 17145 w 40"/>
                    <a:gd name="T3" fmla="*/ 14288 h 8"/>
                    <a:gd name="T4" fmla="*/ 85725 w 40"/>
                    <a:gd name="T5" fmla="*/ 0 h 8"/>
                    <a:gd name="T6" fmla="*/ 0 w 40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"/>
                    <a:gd name="T13" fmla="*/ 0 h 8"/>
                    <a:gd name="T14" fmla="*/ 40 w 40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4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" name="Freeform 236"/>
                <p:cNvSpPr>
                  <a:spLocks/>
                </p:cNvSpPr>
                <p:nvPr/>
              </p:nvSpPr>
              <p:spPr bwMode="auto">
                <a:xfrm>
                  <a:off x="2566988" y="2657476"/>
                  <a:ext cx="52388" cy="14288"/>
                </a:xfrm>
                <a:custGeom>
                  <a:avLst/>
                  <a:gdLst>
                    <a:gd name="T0" fmla="*/ 0 w 24"/>
                    <a:gd name="T1" fmla="*/ 14288 h 8"/>
                    <a:gd name="T2" fmla="*/ 17463 w 24"/>
                    <a:gd name="T3" fmla="*/ 14288 h 8"/>
                    <a:gd name="T4" fmla="*/ 52388 w 24"/>
                    <a:gd name="T5" fmla="*/ 0 h 8"/>
                    <a:gd name="T6" fmla="*/ 0 w 24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8"/>
                    <a:gd name="T14" fmla="*/ 24 w 24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5" name="Freeform 237"/>
                <p:cNvSpPr>
                  <a:spLocks/>
                </p:cNvSpPr>
                <p:nvPr/>
              </p:nvSpPr>
              <p:spPr bwMode="auto">
                <a:xfrm>
                  <a:off x="2514601" y="2627313"/>
                  <a:ext cx="190500" cy="30163"/>
                </a:xfrm>
                <a:custGeom>
                  <a:avLst/>
                  <a:gdLst>
                    <a:gd name="T0" fmla="*/ 0 w 88"/>
                    <a:gd name="T1" fmla="*/ 30163 h 16"/>
                    <a:gd name="T2" fmla="*/ 51955 w 88"/>
                    <a:gd name="T3" fmla="*/ 30163 h 16"/>
                    <a:gd name="T4" fmla="*/ 103909 w 88"/>
                    <a:gd name="T5" fmla="*/ 15082 h 16"/>
                    <a:gd name="T6" fmla="*/ 121227 w 88"/>
                    <a:gd name="T7" fmla="*/ 30163 h 16"/>
                    <a:gd name="T8" fmla="*/ 190500 w 88"/>
                    <a:gd name="T9" fmla="*/ 0 h 16"/>
                    <a:gd name="T10" fmla="*/ 121227 w 88"/>
                    <a:gd name="T11" fmla="*/ 0 h 16"/>
                    <a:gd name="T12" fmla="*/ 0 w 88"/>
                    <a:gd name="T13" fmla="*/ 30163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8"/>
                    <a:gd name="T22" fmla="*/ 0 h 16"/>
                    <a:gd name="T23" fmla="*/ 88 w 88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8" h="16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48" y="8"/>
                      </a:lnTo>
                      <a:lnTo>
                        <a:pt x="56" y="16"/>
                      </a:lnTo>
                      <a:lnTo>
                        <a:pt x="88" y="0"/>
                      </a:lnTo>
                      <a:lnTo>
                        <a:pt x="56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6" name="Freeform 238"/>
                <p:cNvSpPr>
                  <a:spLocks/>
                </p:cNvSpPr>
                <p:nvPr/>
              </p:nvSpPr>
              <p:spPr bwMode="auto">
                <a:xfrm>
                  <a:off x="2584451" y="2643188"/>
                  <a:ext cx="258763" cy="44450"/>
                </a:xfrm>
                <a:custGeom>
                  <a:avLst/>
                  <a:gdLst>
                    <a:gd name="T0" fmla="*/ 0 w 120"/>
                    <a:gd name="T1" fmla="*/ 29633 h 24"/>
                    <a:gd name="T2" fmla="*/ 51753 w 120"/>
                    <a:gd name="T3" fmla="*/ 29633 h 24"/>
                    <a:gd name="T4" fmla="*/ 69003 w 120"/>
                    <a:gd name="T5" fmla="*/ 29633 h 24"/>
                    <a:gd name="T6" fmla="*/ 86254 w 120"/>
                    <a:gd name="T7" fmla="*/ 44450 h 24"/>
                    <a:gd name="T8" fmla="*/ 51753 w 120"/>
                    <a:gd name="T9" fmla="*/ 44450 h 24"/>
                    <a:gd name="T10" fmla="*/ 69003 w 120"/>
                    <a:gd name="T11" fmla="*/ 44450 h 24"/>
                    <a:gd name="T12" fmla="*/ 224261 w 120"/>
                    <a:gd name="T13" fmla="*/ 29633 h 24"/>
                    <a:gd name="T14" fmla="*/ 258763 w 120"/>
                    <a:gd name="T15" fmla="*/ 14817 h 24"/>
                    <a:gd name="T16" fmla="*/ 224261 w 120"/>
                    <a:gd name="T17" fmla="*/ 14817 h 24"/>
                    <a:gd name="T18" fmla="*/ 224261 w 120"/>
                    <a:gd name="T19" fmla="*/ 0 h 24"/>
                    <a:gd name="T20" fmla="*/ 172509 w 120"/>
                    <a:gd name="T21" fmla="*/ 14817 h 24"/>
                    <a:gd name="T22" fmla="*/ 189760 w 120"/>
                    <a:gd name="T23" fmla="*/ 14817 h 24"/>
                    <a:gd name="T24" fmla="*/ 172509 w 120"/>
                    <a:gd name="T25" fmla="*/ 14817 h 24"/>
                    <a:gd name="T26" fmla="*/ 172509 w 120"/>
                    <a:gd name="T27" fmla="*/ 29633 h 24"/>
                    <a:gd name="T28" fmla="*/ 138007 w 120"/>
                    <a:gd name="T29" fmla="*/ 29633 h 24"/>
                    <a:gd name="T30" fmla="*/ 138007 w 120"/>
                    <a:gd name="T31" fmla="*/ 14817 h 24"/>
                    <a:gd name="T32" fmla="*/ 86254 w 120"/>
                    <a:gd name="T33" fmla="*/ 0 h 24"/>
                    <a:gd name="T34" fmla="*/ 0 w 120"/>
                    <a:gd name="T35" fmla="*/ 29633 h 2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0"/>
                    <a:gd name="T55" fmla="*/ 0 h 24"/>
                    <a:gd name="T56" fmla="*/ 120 w 120"/>
                    <a:gd name="T57" fmla="*/ 24 h 2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0" h="24">
                      <a:moveTo>
                        <a:pt x="0" y="16"/>
                      </a:move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40" y="24"/>
                      </a:lnTo>
                      <a:lnTo>
                        <a:pt x="24" y="24"/>
                      </a:lnTo>
                      <a:lnTo>
                        <a:pt x="32" y="24"/>
                      </a:lnTo>
                      <a:lnTo>
                        <a:pt x="104" y="16"/>
                      </a:lnTo>
                      <a:lnTo>
                        <a:pt x="120" y="8"/>
                      </a:lnTo>
                      <a:lnTo>
                        <a:pt x="104" y="8"/>
                      </a:lnTo>
                      <a:lnTo>
                        <a:pt x="104" y="0"/>
                      </a:lnTo>
                      <a:lnTo>
                        <a:pt x="80" y="8"/>
                      </a:lnTo>
                      <a:lnTo>
                        <a:pt x="88" y="8"/>
                      </a:lnTo>
                      <a:lnTo>
                        <a:pt x="80" y="8"/>
                      </a:lnTo>
                      <a:lnTo>
                        <a:pt x="80" y="16"/>
                      </a:lnTo>
                      <a:lnTo>
                        <a:pt x="64" y="16"/>
                      </a:lnTo>
                      <a:lnTo>
                        <a:pt x="64" y="8"/>
                      </a:lnTo>
                      <a:lnTo>
                        <a:pt x="4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7" name="Freeform 239"/>
                <p:cNvSpPr>
                  <a:spLocks/>
                </p:cNvSpPr>
                <p:nvPr/>
              </p:nvSpPr>
              <p:spPr bwMode="auto">
                <a:xfrm>
                  <a:off x="2428876" y="2701926"/>
                  <a:ext cx="363538" cy="117475"/>
                </a:xfrm>
                <a:custGeom>
                  <a:avLst/>
                  <a:gdLst>
                    <a:gd name="T0" fmla="*/ 17311 w 168"/>
                    <a:gd name="T1" fmla="*/ 58738 h 64"/>
                    <a:gd name="T2" fmla="*/ 34623 w 168"/>
                    <a:gd name="T3" fmla="*/ 58738 h 64"/>
                    <a:gd name="T4" fmla="*/ 17311 w 168"/>
                    <a:gd name="T5" fmla="*/ 58738 h 64"/>
                    <a:gd name="T6" fmla="*/ 17311 w 168"/>
                    <a:gd name="T7" fmla="*/ 73422 h 64"/>
                    <a:gd name="T8" fmla="*/ 103868 w 168"/>
                    <a:gd name="T9" fmla="*/ 73422 h 64"/>
                    <a:gd name="T10" fmla="*/ 17311 w 168"/>
                    <a:gd name="T11" fmla="*/ 88106 h 64"/>
                    <a:gd name="T12" fmla="*/ 0 w 168"/>
                    <a:gd name="T13" fmla="*/ 102791 h 64"/>
                    <a:gd name="T14" fmla="*/ 51934 w 168"/>
                    <a:gd name="T15" fmla="*/ 102791 h 64"/>
                    <a:gd name="T16" fmla="*/ 34623 w 168"/>
                    <a:gd name="T17" fmla="*/ 117475 h 64"/>
                    <a:gd name="T18" fmla="*/ 207736 w 168"/>
                    <a:gd name="T19" fmla="*/ 102791 h 64"/>
                    <a:gd name="T20" fmla="*/ 242359 w 168"/>
                    <a:gd name="T21" fmla="*/ 117475 h 64"/>
                    <a:gd name="T22" fmla="*/ 276981 w 168"/>
                    <a:gd name="T23" fmla="*/ 117475 h 64"/>
                    <a:gd name="T24" fmla="*/ 346227 w 168"/>
                    <a:gd name="T25" fmla="*/ 88106 h 64"/>
                    <a:gd name="T26" fmla="*/ 294293 w 168"/>
                    <a:gd name="T27" fmla="*/ 73422 h 64"/>
                    <a:gd name="T28" fmla="*/ 294293 w 168"/>
                    <a:gd name="T29" fmla="*/ 58738 h 64"/>
                    <a:gd name="T30" fmla="*/ 311604 w 168"/>
                    <a:gd name="T31" fmla="*/ 58738 h 64"/>
                    <a:gd name="T32" fmla="*/ 311604 w 168"/>
                    <a:gd name="T33" fmla="*/ 29369 h 64"/>
                    <a:gd name="T34" fmla="*/ 363538 w 168"/>
                    <a:gd name="T35" fmla="*/ 14684 h 64"/>
                    <a:gd name="T36" fmla="*/ 328915 w 168"/>
                    <a:gd name="T37" fmla="*/ 0 h 64"/>
                    <a:gd name="T38" fmla="*/ 276981 w 168"/>
                    <a:gd name="T39" fmla="*/ 29369 h 64"/>
                    <a:gd name="T40" fmla="*/ 207736 w 168"/>
                    <a:gd name="T41" fmla="*/ 14684 h 64"/>
                    <a:gd name="T42" fmla="*/ 173113 w 168"/>
                    <a:gd name="T43" fmla="*/ 29369 h 64"/>
                    <a:gd name="T44" fmla="*/ 173113 w 168"/>
                    <a:gd name="T45" fmla="*/ 14684 h 64"/>
                    <a:gd name="T46" fmla="*/ 155802 w 168"/>
                    <a:gd name="T47" fmla="*/ 14684 h 64"/>
                    <a:gd name="T48" fmla="*/ 69245 w 168"/>
                    <a:gd name="T49" fmla="*/ 29369 h 64"/>
                    <a:gd name="T50" fmla="*/ 17311 w 168"/>
                    <a:gd name="T51" fmla="*/ 58738 h 6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68"/>
                    <a:gd name="T79" fmla="*/ 0 h 64"/>
                    <a:gd name="T80" fmla="*/ 168 w 168"/>
                    <a:gd name="T81" fmla="*/ 64 h 6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68" h="64">
                      <a:moveTo>
                        <a:pt x="8" y="32"/>
                      </a:move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48" y="40"/>
                      </a:lnTo>
                      <a:lnTo>
                        <a:pt x="8" y="48"/>
                      </a:lnTo>
                      <a:lnTo>
                        <a:pt x="0" y="56"/>
                      </a:lnTo>
                      <a:lnTo>
                        <a:pt x="24" y="56"/>
                      </a:lnTo>
                      <a:lnTo>
                        <a:pt x="16" y="64"/>
                      </a:lnTo>
                      <a:lnTo>
                        <a:pt x="96" y="56"/>
                      </a:lnTo>
                      <a:lnTo>
                        <a:pt x="112" y="64"/>
                      </a:lnTo>
                      <a:lnTo>
                        <a:pt x="128" y="64"/>
                      </a:lnTo>
                      <a:lnTo>
                        <a:pt x="160" y="48"/>
                      </a:lnTo>
                      <a:lnTo>
                        <a:pt x="136" y="40"/>
                      </a:lnTo>
                      <a:lnTo>
                        <a:pt x="136" y="32"/>
                      </a:lnTo>
                      <a:lnTo>
                        <a:pt x="144" y="32"/>
                      </a:lnTo>
                      <a:lnTo>
                        <a:pt x="144" y="16"/>
                      </a:lnTo>
                      <a:lnTo>
                        <a:pt x="168" y="8"/>
                      </a:lnTo>
                      <a:lnTo>
                        <a:pt x="152" y="0"/>
                      </a:lnTo>
                      <a:lnTo>
                        <a:pt x="128" y="16"/>
                      </a:lnTo>
                      <a:lnTo>
                        <a:pt x="96" y="8"/>
                      </a:lnTo>
                      <a:lnTo>
                        <a:pt x="80" y="16"/>
                      </a:lnTo>
                      <a:lnTo>
                        <a:pt x="80" y="8"/>
                      </a:lnTo>
                      <a:lnTo>
                        <a:pt x="72" y="8"/>
                      </a:lnTo>
                      <a:lnTo>
                        <a:pt x="32" y="16"/>
                      </a:lnTo>
                      <a:lnTo>
                        <a:pt x="8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8" name="Freeform 240"/>
                <p:cNvSpPr>
                  <a:spLocks/>
                </p:cNvSpPr>
                <p:nvPr/>
              </p:nvSpPr>
              <p:spPr bwMode="auto">
                <a:xfrm>
                  <a:off x="2325688" y="2687638"/>
                  <a:ext cx="258763" cy="73025"/>
                </a:xfrm>
                <a:custGeom>
                  <a:avLst/>
                  <a:gdLst>
                    <a:gd name="T0" fmla="*/ 0 w 120"/>
                    <a:gd name="T1" fmla="*/ 58420 h 40"/>
                    <a:gd name="T2" fmla="*/ 17251 w 120"/>
                    <a:gd name="T3" fmla="*/ 58420 h 40"/>
                    <a:gd name="T4" fmla="*/ 17251 w 120"/>
                    <a:gd name="T5" fmla="*/ 73025 h 40"/>
                    <a:gd name="T6" fmla="*/ 69003 w 120"/>
                    <a:gd name="T7" fmla="*/ 73025 h 40"/>
                    <a:gd name="T8" fmla="*/ 138007 w 120"/>
                    <a:gd name="T9" fmla="*/ 43815 h 40"/>
                    <a:gd name="T10" fmla="*/ 258763 w 120"/>
                    <a:gd name="T11" fmla="*/ 29210 h 40"/>
                    <a:gd name="T12" fmla="*/ 241512 w 120"/>
                    <a:gd name="T13" fmla="*/ 14605 h 40"/>
                    <a:gd name="T14" fmla="*/ 172509 w 120"/>
                    <a:gd name="T15" fmla="*/ 0 h 40"/>
                    <a:gd name="T16" fmla="*/ 86254 w 120"/>
                    <a:gd name="T17" fmla="*/ 14605 h 40"/>
                    <a:gd name="T18" fmla="*/ 86254 w 120"/>
                    <a:gd name="T19" fmla="*/ 29210 h 40"/>
                    <a:gd name="T20" fmla="*/ 0 w 120"/>
                    <a:gd name="T21" fmla="*/ 58420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0"/>
                    <a:gd name="T34" fmla="*/ 0 h 40"/>
                    <a:gd name="T35" fmla="*/ 120 w 120"/>
                    <a:gd name="T36" fmla="*/ 40 h 4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0" h="40">
                      <a:moveTo>
                        <a:pt x="0" y="32"/>
                      </a:move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32" y="40"/>
                      </a:lnTo>
                      <a:lnTo>
                        <a:pt x="64" y="24"/>
                      </a:lnTo>
                      <a:lnTo>
                        <a:pt x="120" y="16"/>
                      </a:lnTo>
                      <a:lnTo>
                        <a:pt x="112" y="8"/>
                      </a:lnTo>
                      <a:lnTo>
                        <a:pt x="80" y="0"/>
                      </a:lnTo>
                      <a:lnTo>
                        <a:pt x="40" y="8"/>
                      </a:lnTo>
                      <a:lnTo>
                        <a:pt x="40" y="1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9" name="Freeform 241"/>
                <p:cNvSpPr>
                  <a:spLocks/>
                </p:cNvSpPr>
                <p:nvPr/>
              </p:nvSpPr>
              <p:spPr bwMode="auto">
                <a:xfrm>
                  <a:off x="717551" y="3189288"/>
                  <a:ext cx="50800" cy="28575"/>
                </a:xfrm>
                <a:custGeom>
                  <a:avLst/>
                  <a:gdLst>
                    <a:gd name="T0" fmla="*/ 0 w 24"/>
                    <a:gd name="T1" fmla="*/ 28575 h 16"/>
                    <a:gd name="T2" fmla="*/ 50800 w 24"/>
                    <a:gd name="T3" fmla="*/ 0 h 16"/>
                    <a:gd name="T4" fmla="*/ 33867 w 24"/>
                    <a:gd name="T5" fmla="*/ 0 h 16"/>
                    <a:gd name="T6" fmla="*/ 0 w 24"/>
                    <a:gd name="T7" fmla="*/ 28575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16"/>
                    <a:gd name="T14" fmla="*/ 24 w 24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16">
                      <a:moveTo>
                        <a:pt x="0" y="16"/>
                      </a:move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0" name="Freeform 242"/>
                <p:cNvSpPr>
                  <a:spLocks/>
                </p:cNvSpPr>
                <p:nvPr/>
              </p:nvSpPr>
              <p:spPr bwMode="auto">
                <a:xfrm>
                  <a:off x="9034463" y="2938463"/>
                  <a:ext cx="85725" cy="14288"/>
                </a:xfrm>
                <a:custGeom>
                  <a:avLst/>
                  <a:gdLst>
                    <a:gd name="T0" fmla="*/ 0 w 40"/>
                    <a:gd name="T1" fmla="*/ 0 h 8"/>
                    <a:gd name="T2" fmla="*/ 17145 w 40"/>
                    <a:gd name="T3" fmla="*/ 14288 h 8"/>
                    <a:gd name="T4" fmla="*/ 68580 w 40"/>
                    <a:gd name="T5" fmla="*/ 14288 h 8"/>
                    <a:gd name="T6" fmla="*/ 85725 w 40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"/>
                    <a:gd name="T13" fmla="*/ 0 h 8"/>
                    <a:gd name="T14" fmla="*/ 40 w 40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32" y="8"/>
                      </a:lnTo>
                      <a:lnTo>
                        <a:pt x="40" y="8"/>
                      </a:lnTo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1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665163" y="3217863"/>
                  <a:ext cx="52388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2" name="Line 244"/>
                <p:cNvSpPr>
                  <a:spLocks noChangeShapeType="1"/>
                </p:cNvSpPr>
                <p:nvPr/>
              </p:nvSpPr>
              <p:spPr bwMode="auto">
                <a:xfrm>
                  <a:off x="9034463" y="2952751"/>
                  <a:ext cx="68263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" name="Freeform 245"/>
                <p:cNvSpPr>
                  <a:spLocks/>
                </p:cNvSpPr>
                <p:nvPr/>
              </p:nvSpPr>
              <p:spPr bwMode="auto">
                <a:xfrm>
                  <a:off x="976313" y="3025776"/>
                  <a:ext cx="52388" cy="15875"/>
                </a:xfrm>
                <a:custGeom>
                  <a:avLst/>
                  <a:gdLst>
                    <a:gd name="T0" fmla="*/ 0 w 24"/>
                    <a:gd name="T1" fmla="*/ 0 h 8"/>
                    <a:gd name="T2" fmla="*/ 17463 w 24"/>
                    <a:gd name="T3" fmla="*/ 15875 h 8"/>
                    <a:gd name="T4" fmla="*/ 52388 w 24"/>
                    <a:gd name="T5" fmla="*/ 0 h 8"/>
                    <a:gd name="T6" fmla="*/ 0 w 24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8"/>
                    <a:gd name="T14" fmla="*/ 24 w 24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" name="Freeform 246"/>
                <p:cNvSpPr>
                  <a:spLocks/>
                </p:cNvSpPr>
                <p:nvPr/>
              </p:nvSpPr>
              <p:spPr bwMode="auto">
                <a:xfrm>
                  <a:off x="1166813" y="3070226"/>
                  <a:ext cx="85725" cy="44450"/>
                </a:xfrm>
                <a:custGeom>
                  <a:avLst/>
                  <a:gdLst>
                    <a:gd name="T0" fmla="*/ 0 w 40"/>
                    <a:gd name="T1" fmla="*/ 44450 h 24"/>
                    <a:gd name="T2" fmla="*/ 68580 w 40"/>
                    <a:gd name="T3" fmla="*/ 29633 h 24"/>
                    <a:gd name="T4" fmla="*/ 68580 w 40"/>
                    <a:gd name="T5" fmla="*/ 14817 h 24"/>
                    <a:gd name="T6" fmla="*/ 85725 w 40"/>
                    <a:gd name="T7" fmla="*/ 14817 h 24"/>
                    <a:gd name="T8" fmla="*/ 85725 w 40"/>
                    <a:gd name="T9" fmla="*/ 0 h 24"/>
                    <a:gd name="T10" fmla="*/ 0 w 40"/>
                    <a:gd name="T11" fmla="*/ 4445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"/>
                    <a:gd name="T19" fmla="*/ 0 h 24"/>
                    <a:gd name="T20" fmla="*/ 40 w 40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" h="24">
                      <a:moveTo>
                        <a:pt x="0" y="24"/>
                      </a:move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40" y="8"/>
                      </a:lnTo>
                      <a:lnTo>
                        <a:pt x="40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" name="Freeform 247"/>
                <p:cNvSpPr>
                  <a:spLocks/>
                </p:cNvSpPr>
                <p:nvPr/>
              </p:nvSpPr>
              <p:spPr bwMode="auto">
                <a:xfrm>
                  <a:off x="1563688" y="3189288"/>
                  <a:ext cx="52388" cy="58738"/>
                </a:xfrm>
                <a:custGeom>
                  <a:avLst/>
                  <a:gdLst>
                    <a:gd name="T0" fmla="*/ 17463 w 24"/>
                    <a:gd name="T1" fmla="*/ 0 h 32"/>
                    <a:gd name="T2" fmla="*/ 0 w 24"/>
                    <a:gd name="T3" fmla="*/ 14685 h 32"/>
                    <a:gd name="T4" fmla="*/ 0 w 24"/>
                    <a:gd name="T5" fmla="*/ 44053 h 32"/>
                    <a:gd name="T6" fmla="*/ 17463 w 24"/>
                    <a:gd name="T7" fmla="*/ 58738 h 32"/>
                    <a:gd name="T8" fmla="*/ 17463 w 24"/>
                    <a:gd name="T9" fmla="*/ 44053 h 32"/>
                    <a:gd name="T10" fmla="*/ 52388 w 24"/>
                    <a:gd name="T11" fmla="*/ 0 h 32"/>
                    <a:gd name="T12" fmla="*/ 17463 w 24"/>
                    <a:gd name="T13" fmla="*/ 0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32"/>
                    <a:gd name="T23" fmla="*/ 24 w 2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32">
                      <a:moveTo>
                        <a:pt x="8" y="0"/>
                      </a:move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8" y="32"/>
                      </a:lnTo>
                      <a:lnTo>
                        <a:pt x="8" y="24"/>
                      </a:lnTo>
                      <a:lnTo>
                        <a:pt x="24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" name="Freeform 248"/>
                <p:cNvSpPr>
                  <a:spLocks/>
                </p:cNvSpPr>
                <p:nvPr/>
              </p:nvSpPr>
              <p:spPr bwMode="auto">
                <a:xfrm>
                  <a:off x="1616076" y="3276601"/>
                  <a:ext cx="69850" cy="74613"/>
                </a:xfrm>
                <a:custGeom>
                  <a:avLst/>
                  <a:gdLst>
                    <a:gd name="T0" fmla="*/ 0 w 32"/>
                    <a:gd name="T1" fmla="*/ 0 h 40"/>
                    <a:gd name="T2" fmla="*/ 0 w 32"/>
                    <a:gd name="T3" fmla="*/ 14923 h 40"/>
                    <a:gd name="T4" fmla="*/ 17463 w 32"/>
                    <a:gd name="T5" fmla="*/ 29845 h 40"/>
                    <a:gd name="T6" fmla="*/ 17463 w 32"/>
                    <a:gd name="T7" fmla="*/ 44768 h 40"/>
                    <a:gd name="T8" fmla="*/ 34925 w 32"/>
                    <a:gd name="T9" fmla="*/ 44768 h 40"/>
                    <a:gd name="T10" fmla="*/ 34925 w 32"/>
                    <a:gd name="T11" fmla="*/ 59690 h 40"/>
                    <a:gd name="T12" fmla="*/ 52387 w 32"/>
                    <a:gd name="T13" fmla="*/ 74613 h 40"/>
                    <a:gd name="T14" fmla="*/ 69850 w 32"/>
                    <a:gd name="T15" fmla="*/ 59690 h 40"/>
                    <a:gd name="T16" fmla="*/ 52387 w 32"/>
                    <a:gd name="T17" fmla="*/ 14923 h 40"/>
                    <a:gd name="T18" fmla="*/ 0 w 32"/>
                    <a:gd name="T19" fmla="*/ 0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40"/>
                    <a:gd name="T32" fmla="*/ 32 w 32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40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16" y="32"/>
                      </a:lnTo>
                      <a:lnTo>
                        <a:pt x="24" y="40"/>
                      </a:lnTo>
                      <a:lnTo>
                        <a:pt x="32" y="32"/>
                      </a:lnTo>
                      <a:lnTo>
                        <a:pt x="24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" name="Freeform 249"/>
                <p:cNvSpPr>
                  <a:spLocks/>
                </p:cNvSpPr>
                <p:nvPr/>
              </p:nvSpPr>
              <p:spPr bwMode="auto">
                <a:xfrm>
                  <a:off x="3535363" y="2509838"/>
                  <a:ext cx="1158875" cy="531813"/>
                </a:xfrm>
                <a:custGeom>
                  <a:avLst/>
                  <a:gdLst>
                    <a:gd name="T0" fmla="*/ 34593 w 536"/>
                    <a:gd name="T1" fmla="*/ 103408 h 288"/>
                    <a:gd name="T2" fmla="*/ 69187 w 536"/>
                    <a:gd name="T3" fmla="*/ 118181 h 288"/>
                    <a:gd name="T4" fmla="*/ 34593 w 536"/>
                    <a:gd name="T5" fmla="*/ 132953 h 288"/>
                    <a:gd name="T6" fmla="*/ 34593 w 536"/>
                    <a:gd name="T7" fmla="*/ 147726 h 288"/>
                    <a:gd name="T8" fmla="*/ 224856 w 536"/>
                    <a:gd name="T9" fmla="*/ 147726 h 288"/>
                    <a:gd name="T10" fmla="*/ 224856 w 536"/>
                    <a:gd name="T11" fmla="*/ 177271 h 288"/>
                    <a:gd name="T12" fmla="*/ 224856 w 536"/>
                    <a:gd name="T13" fmla="*/ 206816 h 288"/>
                    <a:gd name="T14" fmla="*/ 207560 w 536"/>
                    <a:gd name="T15" fmla="*/ 236361 h 288"/>
                    <a:gd name="T16" fmla="*/ 224856 w 536"/>
                    <a:gd name="T17" fmla="*/ 251134 h 288"/>
                    <a:gd name="T18" fmla="*/ 242153 w 536"/>
                    <a:gd name="T19" fmla="*/ 251134 h 288"/>
                    <a:gd name="T20" fmla="*/ 207560 w 536"/>
                    <a:gd name="T21" fmla="*/ 265907 h 288"/>
                    <a:gd name="T22" fmla="*/ 207560 w 536"/>
                    <a:gd name="T23" fmla="*/ 295452 h 288"/>
                    <a:gd name="T24" fmla="*/ 259450 w 536"/>
                    <a:gd name="T25" fmla="*/ 295452 h 288"/>
                    <a:gd name="T26" fmla="*/ 207560 w 536"/>
                    <a:gd name="T27" fmla="*/ 310224 h 288"/>
                    <a:gd name="T28" fmla="*/ 155670 w 536"/>
                    <a:gd name="T29" fmla="*/ 384087 h 288"/>
                    <a:gd name="T30" fmla="*/ 155670 w 536"/>
                    <a:gd name="T31" fmla="*/ 413632 h 288"/>
                    <a:gd name="T32" fmla="*/ 172966 w 536"/>
                    <a:gd name="T33" fmla="*/ 443177 h 288"/>
                    <a:gd name="T34" fmla="*/ 207560 w 536"/>
                    <a:gd name="T35" fmla="*/ 502268 h 288"/>
                    <a:gd name="T36" fmla="*/ 276746 w 536"/>
                    <a:gd name="T37" fmla="*/ 531813 h 288"/>
                    <a:gd name="T38" fmla="*/ 345933 w 536"/>
                    <a:gd name="T39" fmla="*/ 472723 h 288"/>
                    <a:gd name="T40" fmla="*/ 397823 w 536"/>
                    <a:gd name="T41" fmla="*/ 443177 h 288"/>
                    <a:gd name="T42" fmla="*/ 415119 w 536"/>
                    <a:gd name="T43" fmla="*/ 398860 h 288"/>
                    <a:gd name="T44" fmla="*/ 449713 w 536"/>
                    <a:gd name="T45" fmla="*/ 384087 h 288"/>
                    <a:gd name="T46" fmla="*/ 639976 w 536"/>
                    <a:gd name="T47" fmla="*/ 324997 h 288"/>
                    <a:gd name="T48" fmla="*/ 847535 w 536"/>
                    <a:gd name="T49" fmla="*/ 280679 h 288"/>
                    <a:gd name="T50" fmla="*/ 812942 w 536"/>
                    <a:gd name="T51" fmla="*/ 265907 h 288"/>
                    <a:gd name="T52" fmla="*/ 812942 w 536"/>
                    <a:gd name="T53" fmla="*/ 265907 h 288"/>
                    <a:gd name="T54" fmla="*/ 830239 w 536"/>
                    <a:gd name="T55" fmla="*/ 251134 h 288"/>
                    <a:gd name="T56" fmla="*/ 882129 w 536"/>
                    <a:gd name="T57" fmla="*/ 265907 h 288"/>
                    <a:gd name="T58" fmla="*/ 830239 w 536"/>
                    <a:gd name="T59" fmla="*/ 221589 h 288"/>
                    <a:gd name="T60" fmla="*/ 899425 w 536"/>
                    <a:gd name="T61" fmla="*/ 221589 h 288"/>
                    <a:gd name="T62" fmla="*/ 934018 w 536"/>
                    <a:gd name="T63" fmla="*/ 206816 h 288"/>
                    <a:gd name="T64" fmla="*/ 916722 w 536"/>
                    <a:gd name="T65" fmla="*/ 192044 h 288"/>
                    <a:gd name="T66" fmla="*/ 968612 w 536"/>
                    <a:gd name="T67" fmla="*/ 177271 h 288"/>
                    <a:gd name="T68" fmla="*/ 968612 w 536"/>
                    <a:gd name="T69" fmla="*/ 147726 h 288"/>
                    <a:gd name="T70" fmla="*/ 934018 w 536"/>
                    <a:gd name="T71" fmla="*/ 132953 h 288"/>
                    <a:gd name="T72" fmla="*/ 1003205 w 536"/>
                    <a:gd name="T73" fmla="*/ 118181 h 288"/>
                    <a:gd name="T74" fmla="*/ 1003205 w 536"/>
                    <a:gd name="T75" fmla="*/ 103408 h 288"/>
                    <a:gd name="T76" fmla="*/ 1072392 w 536"/>
                    <a:gd name="T77" fmla="*/ 59090 h 288"/>
                    <a:gd name="T78" fmla="*/ 1072392 w 536"/>
                    <a:gd name="T79" fmla="*/ 29545 h 288"/>
                    <a:gd name="T80" fmla="*/ 985908 w 536"/>
                    <a:gd name="T81" fmla="*/ 29545 h 288"/>
                    <a:gd name="T82" fmla="*/ 1020502 w 536"/>
                    <a:gd name="T83" fmla="*/ 14773 h 288"/>
                    <a:gd name="T84" fmla="*/ 622679 w 536"/>
                    <a:gd name="T85" fmla="*/ 14773 h 288"/>
                    <a:gd name="T86" fmla="*/ 415119 w 536"/>
                    <a:gd name="T87" fmla="*/ 29545 h 288"/>
                    <a:gd name="T88" fmla="*/ 294043 w 536"/>
                    <a:gd name="T89" fmla="*/ 44318 h 288"/>
                    <a:gd name="T90" fmla="*/ 242153 w 536"/>
                    <a:gd name="T91" fmla="*/ 44318 h 288"/>
                    <a:gd name="T92" fmla="*/ 190263 w 536"/>
                    <a:gd name="T93" fmla="*/ 59090 h 288"/>
                    <a:gd name="T94" fmla="*/ 155670 w 536"/>
                    <a:gd name="T95" fmla="*/ 88635 h 288"/>
                    <a:gd name="T96" fmla="*/ 0 w 536"/>
                    <a:gd name="T97" fmla="*/ 103408 h 28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6"/>
                    <a:gd name="T148" fmla="*/ 0 h 288"/>
                    <a:gd name="T149" fmla="*/ 536 w 536"/>
                    <a:gd name="T150" fmla="*/ 288 h 28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6" h="288">
                      <a:moveTo>
                        <a:pt x="0" y="56"/>
                      </a:moveTo>
                      <a:lnTo>
                        <a:pt x="16" y="56"/>
                      </a:lnTo>
                      <a:lnTo>
                        <a:pt x="16" y="64"/>
                      </a:lnTo>
                      <a:lnTo>
                        <a:pt x="32" y="64"/>
                      </a:lnTo>
                      <a:lnTo>
                        <a:pt x="0" y="72"/>
                      </a:lnTo>
                      <a:lnTo>
                        <a:pt x="16" y="72"/>
                      </a:lnTo>
                      <a:lnTo>
                        <a:pt x="8" y="72"/>
                      </a:lnTo>
                      <a:lnTo>
                        <a:pt x="16" y="80"/>
                      </a:lnTo>
                      <a:lnTo>
                        <a:pt x="72" y="80"/>
                      </a:lnTo>
                      <a:lnTo>
                        <a:pt x="104" y="80"/>
                      </a:lnTo>
                      <a:lnTo>
                        <a:pt x="96" y="88"/>
                      </a:lnTo>
                      <a:lnTo>
                        <a:pt x="104" y="96"/>
                      </a:lnTo>
                      <a:lnTo>
                        <a:pt x="104" y="104"/>
                      </a:lnTo>
                      <a:lnTo>
                        <a:pt x="104" y="112"/>
                      </a:lnTo>
                      <a:lnTo>
                        <a:pt x="96" y="120"/>
                      </a:lnTo>
                      <a:lnTo>
                        <a:pt x="96" y="128"/>
                      </a:lnTo>
                      <a:lnTo>
                        <a:pt x="88" y="128"/>
                      </a:lnTo>
                      <a:lnTo>
                        <a:pt x="104" y="136"/>
                      </a:lnTo>
                      <a:lnTo>
                        <a:pt x="112" y="128"/>
                      </a:lnTo>
                      <a:lnTo>
                        <a:pt x="112" y="136"/>
                      </a:lnTo>
                      <a:lnTo>
                        <a:pt x="128" y="144"/>
                      </a:lnTo>
                      <a:lnTo>
                        <a:pt x="96" y="144"/>
                      </a:lnTo>
                      <a:lnTo>
                        <a:pt x="80" y="160"/>
                      </a:lnTo>
                      <a:lnTo>
                        <a:pt x="96" y="160"/>
                      </a:lnTo>
                      <a:lnTo>
                        <a:pt x="120" y="152"/>
                      </a:lnTo>
                      <a:lnTo>
                        <a:pt x="120" y="160"/>
                      </a:lnTo>
                      <a:lnTo>
                        <a:pt x="112" y="168"/>
                      </a:lnTo>
                      <a:lnTo>
                        <a:pt x="96" y="168"/>
                      </a:lnTo>
                      <a:lnTo>
                        <a:pt x="88" y="176"/>
                      </a:lnTo>
                      <a:lnTo>
                        <a:pt x="72" y="208"/>
                      </a:lnTo>
                      <a:lnTo>
                        <a:pt x="80" y="208"/>
                      </a:lnTo>
                      <a:lnTo>
                        <a:pt x="72" y="224"/>
                      </a:lnTo>
                      <a:lnTo>
                        <a:pt x="80" y="232"/>
                      </a:lnTo>
                      <a:lnTo>
                        <a:pt x="80" y="240"/>
                      </a:lnTo>
                      <a:lnTo>
                        <a:pt x="88" y="264"/>
                      </a:lnTo>
                      <a:lnTo>
                        <a:pt x="96" y="272"/>
                      </a:lnTo>
                      <a:lnTo>
                        <a:pt x="112" y="280"/>
                      </a:lnTo>
                      <a:lnTo>
                        <a:pt x="128" y="288"/>
                      </a:lnTo>
                      <a:lnTo>
                        <a:pt x="136" y="288"/>
                      </a:lnTo>
                      <a:lnTo>
                        <a:pt x="160" y="256"/>
                      </a:lnTo>
                      <a:lnTo>
                        <a:pt x="160" y="248"/>
                      </a:lnTo>
                      <a:lnTo>
                        <a:pt x="184" y="240"/>
                      </a:lnTo>
                      <a:lnTo>
                        <a:pt x="192" y="224"/>
                      </a:lnTo>
                      <a:lnTo>
                        <a:pt x="192" y="216"/>
                      </a:lnTo>
                      <a:lnTo>
                        <a:pt x="200" y="216"/>
                      </a:lnTo>
                      <a:lnTo>
                        <a:pt x="208" y="208"/>
                      </a:lnTo>
                      <a:lnTo>
                        <a:pt x="248" y="208"/>
                      </a:lnTo>
                      <a:lnTo>
                        <a:pt x="296" y="176"/>
                      </a:lnTo>
                      <a:lnTo>
                        <a:pt x="352" y="168"/>
                      </a:lnTo>
                      <a:lnTo>
                        <a:pt x="392" y="152"/>
                      </a:lnTo>
                      <a:lnTo>
                        <a:pt x="400" y="152"/>
                      </a:lnTo>
                      <a:lnTo>
                        <a:pt x="376" y="144"/>
                      </a:lnTo>
                      <a:lnTo>
                        <a:pt x="360" y="152"/>
                      </a:lnTo>
                      <a:lnTo>
                        <a:pt x="376" y="144"/>
                      </a:lnTo>
                      <a:lnTo>
                        <a:pt x="376" y="136"/>
                      </a:lnTo>
                      <a:lnTo>
                        <a:pt x="384" y="136"/>
                      </a:lnTo>
                      <a:lnTo>
                        <a:pt x="384" y="144"/>
                      </a:lnTo>
                      <a:lnTo>
                        <a:pt x="408" y="144"/>
                      </a:lnTo>
                      <a:lnTo>
                        <a:pt x="408" y="136"/>
                      </a:lnTo>
                      <a:lnTo>
                        <a:pt x="384" y="120"/>
                      </a:lnTo>
                      <a:lnTo>
                        <a:pt x="408" y="128"/>
                      </a:lnTo>
                      <a:lnTo>
                        <a:pt x="416" y="120"/>
                      </a:lnTo>
                      <a:lnTo>
                        <a:pt x="408" y="112"/>
                      </a:lnTo>
                      <a:lnTo>
                        <a:pt x="432" y="112"/>
                      </a:lnTo>
                      <a:lnTo>
                        <a:pt x="432" y="104"/>
                      </a:lnTo>
                      <a:lnTo>
                        <a:pt x="424" y="104"/>
                      </a:lnTo>
                      <a:lnTo>
                        <a:pt x="440" y="104"/>
                      </a:lnTo>
                      <a:lnTo>
                        <a:pt x="448" y="96"/>
                      </a:lnTo>
                      <a:lnTo>
                        <a:pt x="440" y="96"/>
                      </a:lnTo>
                      <a:lnTo>
                        <a:pt x="448" y="80"/>
                      </a:lnTo>
                      <a:lnTo>
                        <a:pt x="432" y="80"/>
                      </a:lnTo>
                      <a:lnTo>
                        <a:pt x="432" y="72"/>
                      </a:lnTo>
                      <a:lnTo>
                        <a:pt x="464" y="72"/>
                      </a:lnTo>
                      <a:lnTo>
                        <a:pt x="464" y="64"/>
                      </a:lnTo>
                      <a:lnTo>
                        <a:pt x="456" y="56"/>
                      </a:lnTo>
                      <a:lnTo>
                        <a:pt x="464" y="56"/>
                      </a:lnTo>
                      <a:lnTo>
                        <a:pt x="464" y="48"/>
                      </a:lnTo>
                      <a:lnTo>
                        <a:pt x="496" y="32"/>
                      </a:lnTo>
                      <a:lnTo>
                        <a:pt x="536" y="24"/>
                      </a:lnTo>
                      <a:lnTo>
                        <a:pt x="496" y="16"/>
                      </a:lnTo>
                      <a:lnTo>
                        <a:pt x="424" y="24"/>
                      </a:lnTo>
                      <a:lnTo>
                        <a:pt x="456" y="16"/>
                      </a:lnTo>
                      <a:lnTo>
                        <a:pt x="424" y="16"/>
                      </a:lnTo>
                      <a:lnTo>
                        <a:pt x="472" y="8"/>
                      </a:lnTo>
                      <a:lnTo>
                        <a:pt x="416" y="0"/>
                      </a:lnTo>
                      <a:lnTo>
                        <a:pt x="288" y="8"/>
                      </a:lnTo>
                      <a:lnTo>
                        <a:pt x="216" y="16"/>
                      </a:lnTo>
                      <a:lnTo>
                        <a:pt x="192" y="16"/>
                      </a:lnTo>
                      <a:lnTo>
                        <a:pt x="128" y="16"/>
                      </a:lnTo>
                      <a:lnTo>
                        <a:pt x="136" y="24"/>
                      </a:lnTo>
                      <a:lnTo>
                        <a:pt x="128" y="24"/>
                      </a:lnTo>
                      <a:lnTo>
                        <a:pt x="112" y="24"/>
                      </a:lnTo>
                      <a:lnTo>
                        <a:pt x="64" y="32"/>
                      </a:lnTo>
                      <a:lnTo>
                        <a:pt x="88" y="32"/>
                      </a:lnTo>
                      <a:lnTo>
                        <a:pt x="88" y="40"/>
                      </a:lnTo>
                      <a:lnTo>
                        <a:pt x="72" y="48"/>
                      </a:lnTo>
                      <a:lnTo>
                        <a:pt x="8" y="48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" name="Freeform 250"/>
                <p:cNvSpPr>
                  <a:spLocks/>
                </p:cNvSpPr>
                <p:nvPr/>
              </p:nvSpPr>
              <p:spPr bwMode="auto">
                <a:xfrm>
                  <a:off x="4313238" y="2878138"/>
                  <a:ext cx="242888" cy="74613"/>
                </a:xfrm>
                <a:custGeom>
                  <a:avLst/>
                  <a:gdLst>
                    <a:gd name="T0" fmla="*/ 0 w 112"/>
                    <a:gd name="T1" fmla="*/ 14923 h 40"/>
                    <a:gd name="T2" fmla="*/ 52047 w 112"/>
                    <a:gd name="T3" fmla="*/ 29845 h 40"/>
                    <a:gd name="T4" fmla="*/ 0 w 112"/>
                    <a:gd name="T5" fmla="*/ 44768 h 40"/>
                    <a:gd name="T6" fmla="*/ 34698 w 112"/>
                    <a:gd name="T7" fmla="*/ 44768 h 40"/>
                    <a:gd name="T8" fmla="*/ 52047 w 112"/>
                    <a:gd name="T9" fmla="*/ 44768 h 40"/>
                    <a:gd name="T10" fmla="*/ 17349 w 112"/>
                    <a:gd name="T11" fmla="*/ 59690 h 40"/>
                    <a:gd name="T12" fmla="*/ 104095 w 112"/>
                    <a:gd name="T13" fmla="*/ 74613 h 40"/>
                    <a:gd name="T14" fmla="*/ 208190 w 112"/>
                    <a:gd name="T15" fmla="*/ 44768 h 40"/>
                    <a:gd name="T16" fmla="*/ 225539 w 112"/>
                    <a:gd name="T17" fmla="*/ 29845 h 40"/>
                    <a:gd name="T18" fmla="*/ 242888 w 112"/>
                    <a:gd name="T19" fmla="*/ 14923 h 40"/>
                    <a:gd name="T20" fmla="*/ 225539 w 112"/>
                    <a:gd name="T21" fmla="*/ 14923 h 40"/>
                    <a:gd name="T22" fmla="*/ 225539 w 112"/>
                    <a:gd name="T23" fmla="*/ 0 h 40"/>
                    <a:gd name="T24" fmla="*/ 190841 w 112"/>
                    <a:gd name="T25" fmla="*/ 0 h 40"/>
                    <a:gd name="T26" fmla="*/ 156142 w 112"/>
                    <a:gd name="T27" fmla="*/ 14923 h 40"/>
                    <a:gd name="T28" fmla="*/ 104095 w 112"/>
                    <a:gd name="T29" fmla="*/ 14923 h 40"/>
                    <a:gd name="T30" fmla="*/ 104095 w 112"/>
                    <a:gd name="T31" fmla="*/ 0 h 40"/>
                    <a:gd name="T32" fmla="*/ 86746 w 112"/>
                    <a:gd name="T33" fmla="*/ 14923 h 40"/>
                    <a:gd name="T34" fmla="*/ 69397 w 112"/>
                    <a:gd name="T35" fmla="*/ 29845 h 40"/>
                    <a:gd name="T36" fmla="*/ 69397 w 112"/>
                    <a:gd name="T37" fmla="*/ 14923 h 40"/>
                    <a:gd name="T38" fmla="*/ 34698 w 112"/>
                    <a:gd name="T39" fmla="*/ 0 h 40"/>
                    <a:gd name="T40" fmla="*/ 0 w 112"/>
                    <a:gd name="T41" fmla="*/ 14923 h 4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12"/>
                    <a:gd name="T64" fmla="*/ 0 h 40"/>
                    <a:gd name="T65" fmla="*/ 112 w 112"/>
                    <a:gd name="T66" fmla="*/ 40 h 4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12" h="40">
                      <a:moveTo>
                        <a:pt x="0" y="8"/>
                      </a:moveTo>
                      <a:lnTo>
                        <a:pt x="24" y="16"/>
                      </a:lnTo>
                      <a:lnTo>
                        <a:pt x="0" y="24"/>
                      </a:lnTo>
                      <a:lnTo>
                        <a:pt x="16" y="24"/>
                      </a:lnTo>
                      <a:lnTo>
                        <a:pt x="24" y="24"/>
                      </a:lnTo>
                      <a:lnTo>
                        <a:pt x="8" y="32"/>
                      </a:lnTo>
                      <a:lnTo>
                        <a:pt x="48" y="40"/>
                      </a:lnTo>
                      <a:lnTo>
                        <a:pt x="96" y="24"/>
                      </a:lnTo>
                      <a:lnTo>
                        <a:pt x="104" y="16"/>
                      </a:lnTo>
                      <a:lnTo>
                        <a:pt x="112" y="8"/>
                      </a:lnTo>
                      <a:lnTo>
                        <a:pt x="104" y="8"/>
                      </a:lnTo>
                      <a:lnTo>
                        <a:pt x="104" y="0"/>
                      </a:lnTo>
                      <a:lnTo>
                        <a:pt x="88" y="0"/>
                      </a:lnTo>
                      <a:lnTo>
                        <a:pt x="72" y="8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" name="Line 251"/>
                <p:cNvSpPr>
                  <a:spLocks noChangeShapeType="1"/>
                </p:cNvSpPr>
                <p:nvPr/>
              </p:nvSpPr>
              <p:spPr bwMode="auto">
                <a:xfrm flipV="1">
                  <a:off x="4676776" y="2774951"/>
                  <a:ext cx="17463" cy="15875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0" name="Line 252"/>
                <p:cNvSpPr>
                  <a:spLocks noChangeShapeType="1"/>
                </p:cNvSpPr>
                <p:nvPr/>
              </p:nvSpPr>
              <p:spPr bwMode="auto">
                <a:xfrm>
                  <a:off x="4503738" y="2687638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1" name="Freeform 253"/>
                <p:cNvSpPr>
                  <a:spLocks/>
                </p:cNvSpPr>
                <p:nvPr/>
              </p:nvSpPr>
              <p:spPr bwMode="auto">
                <a:xfrm>
                  <a:off x="6007101" y="5032376"/>
                  <a:ext cx="207963" cy="369888"/>
                </a:xfrm>
                <a:custGeom>
                  <a:avLst/>
                  <a:gdLst>
                    <a:gd name="T0" fmla="*/ 0 w 96"/>
                    <a:gd name="T1" fmla="*/ 266319 h 200"/>
                    <a:gd name="T2" fmla="*/ 0 w 96"/>
                    <a:gd name="T3" fmla="*/ 340297 h 200"/>
                    <a:gd name="T4" fmla="*/ 17330 w 96"/>
                    <a:gd name="T5" fmla="*/ 369888 h 200"/>
                    <a:gd name="T6" fmla="*/ 34661 w 96"/>
                    <a:gd name="T7" fmla="*/ 369888 h 200"/>
                    <a:gd name="T8" fmla="*/ 86651 w 96"/>
                    <a:gd name="T9" fmla="*/ 355092 h 200"/>
                    <a:gd name="T10" fmla="*/ 103982 w 96"/>
                    <a:gd name="T11" fmla="*/ 355092 h 200"/>
                    <a:gd name="T12" fmla="*/ 173303 w 96"/>
                    <a:gd name="T13" fmla="*/ 177546 h 200"/>
                    <a:gd name="T14" fmla="*/ 190633 w 96"/>
                    <a:gd name="T15" fmla="*/ 88773 h 200"/>
                    <a:gd name="T16" fmla="*/ 190633 w 96"/>
                    <a:gd name="T17" fmla="*/ 103569 h 200"/>
                    <a:gd name="T18" fmla="*/ 207963 w 96"/>
                    <a:gd name="T19" fmla="*/ 88773 h 200"/>
                    <a:gd name="T20" fmla="*/ 190633 w 96"/>
                    <a:gd name="T21" fmla="*/ 14796 h 200"/>
                    <a:gd name="T22" fmla="*/ 173303 w 96"/>
                    <a:gd name="T23" fmla="*/ 0 h 200"/>
                    <a:gd name="T24" fmla="*/ 155972 w 96"/>
                    <a:gd name="T25" fmla="*/ 29591 h 200"/>
                    <a:gd name="T26" fmla="*/ 138642 w 96"/>
                    <a:gd name="T27" fmla="*/ 44387 h 200"/>
                    <a:gd name="T28" fmla="*/ 138642 w 96"/>
                    <a:gd name="T29" fmla="*/ 73978 h 200"/>
                    <a:gd name="T30" fmla="*/ 34661 w 96"/>
                    <a:gd name="T31" fmla="*/ 103569 h 200"/>
                    <a:gd name="T32" fmla="*/ 17330 w 96"/>
                    <a:gd name="T33" fmla="*/ 147955 h 200"/>
                    <a:gd name="T34" fmla="*/ 34661 w 96"/>
                    <a:gd name="T35" fmla="*/ 221933 h 200"/>
                    <a:gd name="T36" fmla="*/ 0 w 96"/>
                    <a:gd name="T37" fmla="*/ 266319 h 20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96"/>
                    <a:gd name="T58" fmla="*/ 0 h 200"/>
                    <a:gd name="T59" fmla="*/ 96 w 96"/>
                    <a:gd name="T60" fmla="*/ 200 h 20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96" h="200">
                      <a:moveTo>
                        <a:pt x="0" y="144"/>
                      </a:moveTo>
                      <a:lnTo>
                        <a:pt x="0" y="184"/>
                      </a:lnTo>
                      <a:lnTo>
                        <a:pt x="8" y="200"/>
                      </a:lnTo>
                      <a:lnTo>
                        <a:pt x="16" y="200"/>
                      </a:lnTo>
                      <a:lnTo>
                        <a:pt x="40" y="192"/>
                      </a:lnTo>
                      <a:lnTo>
                        <a:pt x="48" y="192"/>
                      </a:lnTo>
                      <a:lnTo>
                        <a:pt x="80" y="96"/>
                      </a:lnTo>
                      <a:lnTo>
                        <a:pt x="88" y="48"/>
                      </a:lnTo>
                      <a:lnTo>
                        <a:pt x="88" y="56"/>
                      </a:lnTo>
                      <a:lnTo>
                        <a:pt x="96" y="48"/>
                      </a:lnTo>
                      <a:lnTo>
                        <a:pt x="88" y="8"/>
                      </a:lnTo>
                      <a:lnTo>
                        <a:pt x="80" y="0"/>
                      </a:lnTo>
                      <a:lnTo>
                        <a:pt x="72" y="16"/>
                      </a:lnTo>
                      <a:lnTo>
                        <a:pt x="64" y="24"/>
                      </a:lnTo>
                      <a:lnTo>
                        <a:pt x="64" y="40"/>
                      </a:lnTo>
                      <a:lnTo>
                        <a:pt x="16" y="56"/>
                      </a:lnTo>
                      <a:lnTo>
                        <a:pt x="8" y="80"/>
                      </a:lnTo>
                      <a:lnTo>
                        <a:pt x="16" y="12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2" name="Freeform 254"/>
                <p:cNvSpPr>
                  <a:spLocks/>
                </p:cNvSpPr>
                <p:nvPr/>
              </p:nvSpPr>
              <p:spPr bwMode="auto">
                <a:xfrm>
                  <a:off x="6302376" y="4338638"/>
                  <a:ext cx="33338" cy="15875"/>
                </a:xfrm>
                <a:custGeom>
                  <a:avLst/>
                  <a:gdLst>
                    <a:gd name="T0" fmla="*/ 0 w 16"/>
                    <a:gd name="T1" fmla="*/ 0 h 8"/>
                    <a:gd name="T2" fmla="*/ 16669 w 16"/>
                    <a:gd name="T3" fmla="*/ 15875 h 8"/>
                    <a:gd name="T4" fmla="*/ 33338 w 16"/>
                    <a:gd name="T5" fmla="*/ 0 h 8"/>
                    <a:gd name="T6" fmla="*/ 16669 w 16"/>
                    <a:gd name="T7" fmla="*/ 0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Line 255"/>
                <p:cNvSpPr>
                  <a:spLocks noChangeShapeType="1"/>
                </p:cNvSpPr>
                <p:nvPr/>
              </p:nvSpPr>
              <p:spPr bwMode="auto">
                <a:xfrm>
                  <a:off x="7442201" y="4338638"/>
                  <a:ext cx="3175" cy="30163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" name="Line 256"/>
                <p:cNvSpPr>
                  <a:spLocks noChangeShapeType="1"/>
                </p:cNvSpPr>
                <p:nvPr/>
              </p:nvSpPr>
              <p:spPr bwMode="auto">
                <a:xfrm>
                  <a:off x="7546976" y="4633913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" name="Freeform 257"/>
                <p:cNvSpPr>
                  <a:spLocks/>
                </p:cNvSpPr>
                <p:nvPr/>
              </p:nvSpPr>
              <p:spPr bwMode="auto">
                <a:xfrm>
                  <a:off x="7581901" y="4649788"/>
                  <a:ext cx="17463" cy="28575"/>
                </a:xfrm>
                <a:custGeom>
                  <a:avLst/>
                  <a:gdLst>
                    <a:gd name="T0" fmla="*/ 0 w 8"/>
                    <a:gd name="T1" fmla="*/ 0 h 16"/>
                    <a:gd name="T2" fmla="*/ 17463 w 8"/>
                    <a:gd name="T3" fmla="*/ 28575 h 16"/>
                    <a:gd name="T4" fmla="*/ 17463 w 8"/>
                    <a:gd name="T5" fmla="*/ 14288 h 16"/>
                    <a:gd name="T6" fmla="*/ 0 w 8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16"/>
                    <a:gd name="T14" fmla="*/ 8 w 8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16">
                      <a:moveTo>
                        <a:pt x="0" y="0"/>
                      </a:move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" name="Freeform 258"/>
                <p:cNvSpPr>
                  <a:spLocks/>
                </p:cNvSpPr>
                <p:nvPr/>
              </p:nvSpPr>
              <p:spPr bwMode="auto">
                <a:xfrm>
                  <a:off x="7632701" y="4722813"/>
                  <a:ext cx="17463" cy="14288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14288 h 8"/>
                    <a:gd name="T4" fmla="*/ 17463 w 8"/>
                    <a:gd name="T5" fmla="*/ 14288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Freeform 259"/>
                <p:cNvSpPr>
                  <a:spLocks/>
                </p:cNvSpPr>
                <p:nvPr/>
              </p:nvSpPr>
              <p:spPr bwMode="auto">
                <a:xfrm>
                  <a:off x="7062788" y="4413251"/>
                  <a:ext cx="68263" cy="103188"/>
                </a:xfrm>
                <a:custGeom>
                  <a:avLst/>
                  <a:gdLst>
                    <a:gd name="T0" fmla="*/ 0 w 32"/>
                    <a:gd name="T1" fmla="*/ 58965 h 56"/>
                    <a:gd name="T2" fmla="*/ 17066 w 32"/>
                    <a:gd name="T3" fmla="*/ 103188 h 56"/>
                    <a:gd name="T4" fmla="*/ 51197 w 32"/>
                    <a:gd name="T5" fmla="*/ 103188 h 56"/>
                    <a:gd name="T6" fmla="*/ 68263 w 32"/>
                    <a:gd name="T7" fmla="*/ 103188 h 56"/>
                    <a:gd name="T8" fmla="*/ 68263 w 32"/>
                    <a:gd name="T9" fmla="*/ 58965 h 56"/>
                    <a:gd name="T10" fmla="*/ 34132 w 32"/>
                    <a:gd name="T11" fmla="*/ 14741 h 56"/>
                    <a:gd name="T12" fmla="*/ 17066 w 32"/>
                    <a:gd name="T13" fmla="*/ 0 h 56"/>
                    <a:gd name="T14" fmla="*/ 17066 w 32"/>
                    <a:gd name="T15" fmla="*/ 14741 h 56"/>
                    <a:gd name="T16" fmla="*/ 0 w 32"/>
                    <a:gd name="T17" fmla="*/ 58965 h 5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"/>
                    <a:gd name="T28" fmla="*/ 0 h 56"/>
                    <a:gd name="T29" fmla="*/ 32 w 32"/>
                    <a:gd name="T30" fmla="*/ 56 h 5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" h="56">
                      <a:moveTo>
                        <a:pt x="0" y="32"/>
                      </a:moveTo>
                      <a:lnTo>
                        <a:pt x="8" y="56"/>
                      </a:lnTo>
                      <a:lnTo>
                        <a:pt x="24" y="56"/>
                      </a:lnTo>
                      <a:lnTo>
                        <a:pt x="32" y="56"/>
                      </a:lnTo>
                      <a:lnTo>
                        <a:pt x="32" y="32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Freeform 260"/>
                <p:cNvSpPr>
                  <a:spLocks/>
                </p:cNvSpPr>
                <p:nvPr/>
              </p:nvSpPr>
              <p:spPr bwMode="auto">
                <a:xfrm>
                  <a:off x="7858126" y="4132263"/>
                  <a:ext cx="68263" cy="44450"/>
                </a:xfrm>
                <a:custGeom>
                  <a:avLst/>
                  <a:gdLst>
                    <a:gd name="T0" fmla="*/ 0 w 32"/>
                    <a:gd name="T1" fmla="*/ 14817 h 24"/>
                    <a:gd name="T2" fmla="*/ 17066 w 32"/>
                    <a:gd name="T3" fmla="*/ 44450 h 24"/>
                    <a:gd name="T4" fmla="*/ 34132 w 32"/>
                    <a:gd name="T5" fmla="*/ 44450 h 24"/>
                    <a:gd name="T6" fmla="*/ 68263 w 32"/>
                    <a:gd name="T7" fmla="*/ 29633 h 24"/>
                    <a:gd name="T8" fmla="*/ 68263 w 32"/>
                    <a:gd name="T9" fmla="*/ 0 h 24"/>
                    <a:gd name="T10" fmla="*/ 34132 w 32"/>
                    <a:gd name="T11" fmla="*/ 0 h 24"/>
                    <a:gd name="T12" fmla="*/ 0 w 32"/>
                    <a:gd name="T13" fmla="*/ 14817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24"/>
                    <a:gd name="T23" fmla="*/ 32 w 32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24">
                      <a:moveTo>
                        <a:pt x="0" y="8"/>
                      </a:move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32" y="16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" name="Freeform 261"/>
                <p:cNvSpPr>
                  <a:spLocks/>
                </p:cNvSpPr>
                <p:nvPr/>
              </p:nvSpPr>
              <p:spPr bwMode="auto">
                <a:xfrm>
                  <a:off x="8169276" y="3984626"/>
                  <a:ext cx="34925" cy="88900"/>
                </a:xfrm>
                <a:custGeom>
                  <a:avLst/>
                  <a:gdLst>
                    <a:gd name="T0" fmla="*/ 0 w 16"/>
                    <a:gd name="T1" fmla="*/ 44450 h 48"/>
                    <a:gd name="T2" fmla="*/ 17463 w 16"/>
                    <a:gd name="T3" fmla="*/ 74083 h 48"/>
                    <a:gd name="T4" fmla="*/ 34925 w 16"/>
                    <a:gd name="T5" fmla="*/ 88900 h 48"/>
                    <a:gd name="T6" fmla="*/ 34925 w 16"/>
                    <a:gd name="T7" fmla="*/ 0 h 48"/>
                    <a:gd name="T8" fmla="*/ 17463 w 16"/>
                    <a:gd name="T9" fmla="*/ 14817 h 48"/>
                    <a:gd name="T10" fmla="*/ 0 w 16"/>
                    <a:gd name="T11" fmla="*/ 44450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48"/>
                    <a:gd name="T20" fmla="*/ 16 w 16"/>
                    <a:gd name="T21" fmla="*/ 48 h 4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48">
                      <a:moveTo>
                        <a:pt x="0" y="24"/>
                      </a:move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" name="Freeform 262"/>
                <p:cNvSpPr>
                  <a:spLocks/>
                </p:cNvSpPr>
                <p:nvPr/>
              </p:nvSpPr>
              <p:spPr bwMode="auto">
                <a:xfrm>
                  <a:off x="8342313" y="3749676"/>
                  <a:ext cx="68263" cy="73025"/>
                </a:xfrm>
                <a:custGeom>
                  <a:avLst/>
                  <a:gdLst>
                    <a:gd name="T0" fmla="*/ 0 w 32"/>
                    <a:gd name="T1" fmla="*/ 14605 h 40"/>
                    <a:gd name="T2" fmla="*/ 17066 w 32"/>
                    <a:gd name="T3" fmla="*/ 29210 h 40"/>
                    <a:gd name="T4" fmla="*/ 17066 w 32"/>
                    <a:gd name="T5" fmla="*/ 14605 h 40"/>
                    <a:gd name="T6" fmla="*/ 34132 w 32"/>
                    <a:gd name="T7" fmla="*/ 29210 h 40"/>
                    <a:gd name="T8" fmla="*/ 34132 w 32"/>
                    <a:gd name="T9" fmla="*/ 73025 h 40"/>
                    <a:gd name="T10" fmla="*/ 51197 w 32"/>
                    <a:gd name="T11" fmla="*/ 73025 h 40"/>
                    <a:gd name="T12" fmla="*/ 68263 w 32"/>
                    <a:gd name="T13" fmla="*/ 58420 h 40"/>
                    <a:gd name="T14" fmla="*/ 68263 w 32"/>
                    <a:gd name="T15" fmla="*/ 29210 h 40"/>
                    <a:gd name="T16" fmla="*/ 51197 w 32"/>
                    <a:gd name="T17" fmla="*/ 0 h 40"/>
                    <a:gd name="T18" fmla="*/ 17066 w 32"/>
                    <a:gd name="T19" fmla="*/ 0 h 40"/>
                    <a:gd name="T20" fmla="*/ 0 w 32"/>
                    <a:gd name="T21" fmla="*/ 14605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"/>
                    <a:gd name="T34" fmla="*/ 0 h 40"/>
                    <a:gd name="T35" fmla="*/ 32 w 32"/>
                    <a:gd name="T36" fmla="*/ 40 h 4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" h="40">
                      <a:moveTo>
                        <a:pt x="0" y="8"/>
                      </a:move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16" y="16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32" y="32"/>
                      </a:lnTo>
                      <a:lnTo>
                        <a:pt x="32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" name="Freeform 263"/>
                <p:cNvSpPr>
                  <a:spLocks/>
                </p:cNvSpPr>
                <p:nvPr/>
              </p:nvSpPr>
              <p:spPr bwMode="auto">
                <a:xfrm>
                  <a:off x="8410576" y="3733801"/>
                  <a:ext cx="69850" cy="44450"/>
                </a:xfrm>
                <a:custGeom>
                  <a:avLst/>
                  <a:gdLst>
                    <a:gd name="T0" fmla="*/ 0 w 32"/>
                    <a:gd name="T1" fmla="*/ 29633 h 24"/>
                    <a:gd name="T2" fmla="*/ 34925 w 32"/>
                    <a:gd name="T3" fmla="*/ 44450 h 24"/>
                    <a:gd name="T4" fmla="*/ 34925 w 32"/>
                    <a:gd name="T5" fmla="*/ 29633 h 24"/>
                    <a:gd name="T6" fmla="*/ 34925 w 32"/>
                    <a:gd name="T7" fmla="*/ 14817 h 24"/>
                    <a:gd name="T8" fmla="*/ 52387 w 32"/>
                    <a:gd name="T9" fmla="*/ 29633 h 24"/>
                    <a:gd name="T10" fmla="*/ 69850 w 32"/>
                    <a:gd name="T11" fmla="*/ 14817 h 24"/>
                    <a:gd name="T12" fmla="*/ 52387 w 32"/>
                    <a:gd name="T13" fmla="*/ 0 h 24"/>
                    <a:gd name="T14" fmla="*/ 34925 w 32"/>
                    <a:gd name="T15" fmla="*/ 0 h 24"/>
                    <a:gd name="T16" fmla="*/ 34925 w 32"/>
                    <a:gd name="T17" fmla="*/ 14817 h 24"/>
                    <a:gd name="T18" fmla="*/ 17463 w 32"/>
                    <a:gd name="T19" fmla="*/ 0 h 24"/>
                    <a:gd name="T20" fmla="*/ 0 w 32"/>
                    <a:gd name="T21" fmla="*/ 29633 h 2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"/>
                    <a:gd name="T34" fmla="*/ 0 h 24"/>
                    <a:gd name="T35" fmla="*/ 32 w 32"/>
                    <a:gd name="T36" fmla="*/ 24 h 2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" h="24">
                      <a:moveTo>
                        <a:pt x="0" y="16"/>
                      </a:move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24" y="16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" name="Freeform 264"/>
                <p:cNvSpPr>
                  <a:spLocks/>
                </p:cNvSpPr>
                <p:nvPr/>
              </p:nvSpPr>
              <p:spPr bwMode="auto">
                <a:xfrm>
                  <a:off x="8359776" y="3527426"/>
                  <a:ext cx="258763" cy="236538"/>
                </a:xfrm>
                <a:custGeom>
                  <a:avLst/>
                  <a:gdLst>
                    <a:gd name="T0" fmla="*/ 0 w 120"/>
                    <a:gd name="T1" fmla="*/ 206971 h 128"/>
                    <a:gd name="T2" fmla="*/ 17251 w 120"/>
                    <a:gd name="T3" fmla="*/ 221754 h 128"/>
                    <a:gd name="T4" fmla="*/ 34502 w 120"/>
                    <a:gd name="T5" fmla="*/ 221754 h 128"/>
                    <a:gd name="T6" fmla="*/ 51753 w 120"/>
                    <a:gd name="T7" fmla="*/ 206971 h 128"/>
                    <a:gd name="T8" fmla="*/ 103505 w 120"/>
                    <a:gd name="T9" fmla="*/ 192187 h 128"/>
                    <a:gd name="T10" fmla="*/ 120756 w 120"/>
                    <a:gd name="T11" fmla="*/ 192187 h 128"/>
                    <a:gd name="T12" fmla="*/ 120756 w 120"/>
                    <a:gd name="T13" fmla="*/ 221754 h 128"/>
                    <a:gd name="T14" fmla="*/ 155258 w 120"/>
                    <a:gd name="T15" fmla="*/ 236538 h 128"/>
                    <a:gd name="T16" fmla="*/ 172509 w 120"/>
                    <a:gd name="T17" fmla="*/ 206971 h 128"/>
                    <a:gd name="T18" fmla="*/ 155258 w 120"/>
                    <a:gd name="T19" fmla="*/ 192187 h 128"/>
                    <a:gd name="T20" fmla="*/ 172509 w 120"/>
                    <a:gd name="T21" fmla="*/ 192187 h 128"/>
                    <a:gd name="T22" fmla="*/ 189760 w 120"/>
                    <a:gd name="T23" fmla="*/ 192187 h 128"/>
                    <a:gd name="T24" fmla="*/ 207010 w 120"/>
                    <a:gd name="T25" fmla="*/ 177403 h 128"/>
                    <a:gd name="T26" fmla="*/ 224261 w 120"/>
                    <a:gd name="T27" fmla="*/ 192187 h 128"/>
                    <a:gd name="T28" fmla="*/ 224261 w 120"/>
                    <a:gd name="T29" fmla="*/ 177403 h 128"/>
                    <a:gd name="T30" fmla="*/ 241512 w 120"/>
                    <a:gd name="T31" fmla="*/ 192187 h 128"/>
                    <a:gd name="T32" fmla="*/ 258763 w 120"/>
                    <a:gd name="T33" fmla="*/ 177403 h 128"/>
                    <a:gd name="T34" fmla="*/ 258763 w 120"/>
                    <a:gd name="T35" fmla="*/ 162620 h 128"/>
                    <a:gd name="T36" fmla="*/ 224261 w 120"/>
                    <a:gd name="T37" fmla="*/ 103485 h 128"/>
                    <a:gd name="T38" fmla="*/ 224261 w 120"/>
                    <a:gd name="T39" fmla="*/ 88702 h 128"/>
                    <a:gd name="T40" fmla="*/ 241512 w 120"/>
                    <a:gd name="T41" fmla="*/ 88702 h 128"/>
                    <a:gd name="T42" fmla="*/ 224261 w 120"/>
                    <a:gd name="T43" fmla="*/ 73918 h 128"/>
                    <a:gd name="T44" fmla="*/ 172509 w 120"/>
                    <a:gd name="T45" fmla="*/ 14784 h 128"/>
                    <a:gd name="T46" fmla="*/ 155258 w 120"/>
                    <a:gd name="T47" fmla="*/ 0 h 128"/>
                    <a:gd name="T48" fmla="*/ 172509 w 120"/>
                    <a:gd name="T49" fmla="*/ 14784 h 128"/>
                    <a:gd name="T50" fmla="*/ 155258 w 120"/>
                    <a:gd name="T51" fmla="*/ 14784 h 128"/>
                    <a:gd name="T52" fmla="*/ 172509 w 120"/>
                    <a:gd name="T53" fmla="*/ 73918 h 128"/>
                    <a:gd name="T54" fmla="*/ 172509 w 120"/>
                    <a:gd name="T55" fmla="*/ 118269 h 128"/>
                    <a:gd name="T56" fmla="*/ 138007 w 120"/>
                    <a:gd name="T57" fmla="*/ 133053 h 128"/>
                    <a:gd name="T58" fmla="*/ 138007 w 120"/>
                    <a:gd name="T59" fmla="*/ 118269 h 128"/>
                    <a:gd name="T60" fmla="*/ 120756 w 120"/>
                    <a:gd name="T61" fmla="*/ 118269 h 128"/>
                    <a:gd name="T62" fmla="*/ 120756 w 120"/>
                    <a:gd name="T63" fmla="*/ 162620 h 128"/>
                    <a:gd name="T64" fmla="*/ 120756 w 120"/>
                    <a:gd name="T65" fmla="*/ 177403 h 128"/>
                    <a:gd name="T66" fmla="*/ 103505 w 120"/>
                    <a:gd name="T67" fmla="*/ 162620 h 128"/>
                    <a:gd name="T68" fmla="*/ 34502 w 120"/>
                    <a:gd name="T69" fmla="*/ 177403 h 128"/>
                    <a:gd name="T70" fmla="*/ 0 w 120"/>
                    <a:gd name="T71" fmla="*/ 206971 h 12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0"/>
                    <a:gd name="T109" fmla="*/ 0 h 128"/>
                    <a:gd name="T110" fmla="*/ 120 w 120"/>
                    <a:gd name="T111" fmla="*/ 128 h 12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0" h="128">
                      <a:moveTo>
                        <a:pt x="0" y="112"/>
                      </a:moveTo>
                      <a:lnTo>
                        <a:pt x="8" y="120"/>
                      </a:lnTo>
                      <a:lnTo>
                        <a:pt x="16" y="120"/>
                      </a:lnTo>
                      <a:lnTo>
                        <a:pt x="24" y="112"/>
                      </a:lnTo>
                      <a:lnTo>
                        <a:pt x="48" y="104"/>
                      </a:lnTo>
                      <a:lnTo>
                        <a:pt x="56" y="104"/>
                      </a:lnTo>
                      <a:lnTo>
                        <a:pt x="56" y="120"/>
                      </a:lnTo>
                      <a:lnTo>
                        <a:pt x="72" y="128"/>
                      </a:lnTo>
                      <a:lnTo>
                        <a:pt x="80" y="112"/>
                      </a:lnTo>
                      <a:lnTo>
                        <a:pt x="72" y="104"/>
                      </a:lnTo>
                      <a:lnTo>
                        <a:pt x="80" y="104"/>
                      </a:lnTo>
                      <a:lnTo>
                        <a:pt x="88" y="104"/>
                      </a:lnTo>
                      <a:lnTo>
                        <a:pt x="96" y="96"/>
                      </a:lnTo>
                      <a:lnTo>
                        <a:pt x="104" y="104"/>
                      </a:lnTo>
                      <a:lnTo>
                        <a:pt x="104" y="96"/>
                      </a:lnTo>
                      <a:lnTo>
                        <a:pt x="112" y="104"/>
                      </a:lnTo>
                      <a:lnTo>
                        <a:pt x="120" y="96"/>
                      </a:lnTo>
                      <a:lnTo>
                        <a:pt x="120" y="88"/>
                      </a:lnTo>
                      <a:lnTo>
                        <a:pt x="104" y="56"/>
                      </a:lnTo>
                      <a:lnTo>
                        <a:pt x="104" y="48"/>
                      </a:lnTo>
                      <a:lnTo>
                        <a:pt x="112" y="48"/>
                      </a:lnTo>
                      <a:lnTo>
                        <a:pt x="104" y="40"/>
                      </a:lnTo>
                      <a:lnTo>
                        <a:pt x="80" y="8"/>
                      </a:lnTo>
                      <a:lnTo>
                        <a:pt x="72" y="0"/>
                      </a:lnTo>
                      <a:lnTo>
                        <a:pt x="80" y="8"/>
                      </a:lnTo>
                      <a:lnTo>
                        <a:pt x="72" y="8"/>
                      </a:lnTo>
                      <a:lnTo>
                        <a:pt x="80" y="40"/>
                      </a:lnTo>
                      <a:lnTo>
                        <a:pt x="80" y="64"/>
                      </a:lnTo>
                      <a:lnTo>
                        <a:pt x="64" y="72"/>
                      </a:lnTo>
                      <a:lnTo>
                        <a:pt x="64" y="64"/>
                      </a:lnTo>
                      <a:lnTo>
                        <a:pt x="56" y="64"/>
                      </a:lnTo>
                      <a:lnTo>
                        <a:pt x="56" y="88"/>
                      </a:lnTo>
                      <a:lnTo>
                        <a:pt x="56" y="96"/>
                      </a:lnTo>
                      <a:lnTo>
                        <a:pt x="48" y="88"/>
                      </a:lnTo>
                      <a:lnTo>
                        <a:pt x="16" y="96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" name="Freeform 265"/>
                <p:cNvSpPr>
                  <a:spLocks/>
                </p:cNvSpPr>
                <p:nvPr/>
              </p:nvSpPr>
              <p:spPr bwMode="auto">
                <a:xfrm>
                  <a:off x="8462963" y="3424238"/>
                  <a:ext cx="155575" cy="119063"/>
                </a:xfrm>
                <a:custGeom>
                  <a:avLst/>
                  <a:gdLst>
                    <a:gd name="T0" fmla="*/ 17286 w 72"/>
                    <a:gd name="T1" fmla="*/ 74414 h 64"/>
                    <a:gd name="T2" fmla="*/ 34572 w 72"/>
                    <a:gd name="T3" fmla="*/ 119063 h 64"/>
                    <a:gd name="T4" fmla="*/ 51858 w 72"/>
                    <a:gd name="T5" fmla="*/ 104180 h 64"/>
                    <a:gd name="T6" fmla="*/ 34572 w 72"/>
                    <a:gd name="T7" fmla="*/ 74414 h 64"/>
                    <a:gd name="T8" fmla="*/ 51858 w 72"/>
                    <a:gd name="T9" fmla="*/ 89297 h 64"/>
                    <a:gd name="T10" fmla="*/ 69144 w 72"/>
                    <a:gd name="T11" fmla="*/ 74414 h 64"/>
                    <a:gd name="T12" fmla="*/ 103717 w 72"/>
                    <a:gd name="T13" fmla="*/ 89297 h 64"/>
                    <a:gd name="T14" fmla="*/ 121003 w 72"/>
                    <a:gd name="T15" fmla="*/ 74414 h 64"/>
                    <a:gd name="T16" fmla="*/ 138289 w 72"/>
                    <a:gd name="T17" fmla="*/ 74414 h 64"/>
                    <a:gd name="T18" fmla="*/ 155575 w 72"/>
                    <a:gd name="T19" fmla="*/ 59532 h 64"/>
                    <a:gd name="T20" fmla="*/ 138289 w 72"/>
                    <a:gd name="T21" fmla="*/ 59532 h 64"/>
                    <a:gd name="T22" fmla="*/ 121003 w 72"/>
                    <a:gd name="T23" fmla="*/ 44649 h 64"/>
                    <a:gd name="T24" fmla="*/ 121003 w 72"/>
                    <a:gd name="T25" fmla="*/ 29766 h 64"/>
                    <a:gd name="T26" fmla="*/ 103717 w 72"/>
                    <a:gd name="T27" fmla="*/ 44649 h 64"/>
                    <a:gd name="T28" fmla="*/ 86431 w 72"/>
                    <a:gd name="T29" fmla="*/ 29766 h 64"/>
                    <a:gd name="T30" fmla="*/ 0 w 72"/>
                    <a:gd name="T31" fmla="*/ 0 h 64"/>
                    <a:gd name="T32" fmla="*/ 17286 w 72"/>
                    <a:gd name="T33" fmla="*/ 14883 h 64"/>
                    <a:gd name="T34" fmla="*/ 34572 w 72"/>
                    <a:gd name="T35" fmla="*/ 59532 h 64"/>
                    <a:gd name="T36" fmla="*/ 17286 w 72"/>
                    <a:gd name="T37" fmla="*/ 59532 h 64"/>
                    <a:gd name="T38" fmla="*/ 17286 w 72"/>
                    <a:gd name="T39" fmla="*/ 74414 h 6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72"/>
                    <a:gd name="T61" fmla="*/ 0 h 64"/>
                    <a:gd name="T62" fmla="*/ 72 w 72"/>
                    <a:gd name="T63" fmla="*/ 64 h 6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72" h="64">
                      <a:moveTo>
                        <a:pt x="8" y="40"/>
                      </a:moveTo>
                      <a:lnTo>
                        <a:pt x="16" y="64"/>
                      </a:lnTo>
                      <a:lnTo>
                        <a:pt x="24" y="56"/>
                      </a:lnTo>
                      <a:lnTo>
                        <a:pt x="16" y="40"/>
                      </a:lnTo>
                      <a:lnTo>
                        <a:pt x="24" y="48"/>
                      </a:lnTo>
                      <a:lnTo>
                        <a:pt x="32" y="40"/>
                      </a:lnTo>
                      <a:lnTo>
                        <a:pt x="48" y="48"/>
                      </a:lnTo>
                      <a:lnTo>
                        <a:pt x="56" y="40"/>
                      </a:lnTo>
                      <a:lnTo>
                        <a:pt x="64" y="40"/>
                      </a:lnTo>
                      <a:lnTo>
                        <a:pt x="72" y="32"/>
                      </a:lnTo>
                      <a:lnTo>
                        <a:pt x="64" y="32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48" y="24"/>
                      </a:lnTo>
                      <a:lnTo>
                        <a:pt x="40" y="16"/>
                      </a:ln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8" y="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" name="Line 266"/>
                <p:cNvSpPr>
                  <a:spLocks noChangeShapeType="1"/>
                </p:cNvSpPr>
                <p:nvPr/>
              </p:nvSpPr>
              <p:spPr bwMode="auto">
                <a:xfrm flipV="1">
                  <a:off x="8359776" y="3956051"/>
                  <a:ext cx="17463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" name="Line 267"/>
                <p:cNvSpPr>
                  <a:spLocks noChangeShapeType="1"/>
                </p:cNvSpPr>
                <p:nvPr/>
              </p:nvSpPr>
              <p:spPr bwMode="auto">
                <a:xfrm flipV="1">
                  <a:off x="8394701" y="3911601"/>
                  <a:ext cx="1588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Line 268"/>
                <p:cNvSpPr>
                  <a:spLocks noChangeShapeType="1"/>
                </p:cNvSpPr>
                <p:nvPr/>
              </p:nvSpPr>
              <p:spPr bwMode="auto">
                <a:xfrm flipV="1">
                  <a:off x="8601076" y="3468688"/>
                  <a:ext cx="3175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" name="Freeform 269"/>
                <p:cNvSpPr>
                  <a:spLocks/>
                </p:cNvSpPr>
                <p:nvPr/>
              </p:nvSpPr>
              <p:spPr bwMode="auto">
                <a:xfrm>
                  <a:off x="8618538" y="3424238"/>
                  <a:ext cx="34925" cy="30163"/>
                </a:xfrm>
                <a:custGeom>
                  <a:avLst/>
                  <a:gdLst>
                    <a:gd name="T0" fmla="*/ 0 w 16"/>
                    <a:gd name="T1" fmla="*/ 30163 h 16"/>
                    <a:gd name="T2" fmla="*/ 34925 w 16"/>
                    <a:gd name="T3" fmla="*/ 0 h 16"/>
                    <a:gd name="T4" fmla="*/ 17463 w 16"/>
                    <a:gd name="T5" fmla="*/ 0 h 16"/>
                    <a:gd name="T6" fmla="*/ 0 w 16"/>
                    <a:gd name="T7" fmla="*/ 30163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"/>
                    <a:gd name="T13" fmla="*/ 0 h 16"/>
                    <a:gd name="T14" fmla="*/ 16 w 16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" h="16">
                      <a:moveTo>
                        <a:pt x="0" y="16"/>
                      </a:move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8670926" y="3409951"/>
                  <a:ext cx="1588" cy="30163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" name="Line 271"/>
                <p:cNvSpPr>
                  <a:spLocks noChangeShapeType="1"/>
                </p:cNvSpPr>
                <p:nvPr/>
              </p:nvSpPr>
              <p:spPr bwMode="auto">
                <a:xfrm>
                  <a:off x="8688388" y="3395663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" name="Freeform 272"/>
                <p:cNvSpPr>
                  <a:spLocks/>
                </p:cNvSpPr>
                <p:nvPr/>
              </p:nvSpPr>
              <p:spPr bwMode="auto">
                <a:xfrm>
                  <a:off x="8705851" y="3276601"/>
                  <a:ext cx="15875" cy="30163"/>
                </a:xfrm>
                <a:custGeom>
                  <a:avLst/>
                  <a:gdLst>
                    <a:gd name="T0" fmla="*/ 0 w 8"/>
                    <a:gd name="T1" fmla="*/ 15082 h 16"/>
                    <a:gd name="T2" fmla="*/ 0 w 8"/>
                    <a:gd name="T3" fmla="*/ 30163 h 16"/>
                    <a:gd name="T4" fmla="*/ 15875 w 8"/>
                    <a:gd name="T5" fmla="*/ 15082 h 16"/>
                    <a:gd name="T6" fmla="*/ 0 w 8"/>
                    <a:gd name="T7" fmla="*/ 0 h 16"/>
                    <a:gd name="T8" fmla="*/ 0 w 8"/>
                    <a:gd name="T9" fmla="*/ 15082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16"/>
                    <a:gd name="T17" fmla="*/ 8 w 8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16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" name="Freeform 273"/>
                <p:cNvSpPr>
                  <a:spLocks/>
                </p:cNvSpPr>
                <p:nvPr/>
              </p:nvSpPr>
              <p:spPr bwMode="auto">
                <a:xfrm>
                  <a:off x="8653463" y="3055938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14288 h 8"/>
                    <a:gd name="T4" fmla="*/ 0 w 8"/>
                    <a:gd name="T5" fmla="*/ 0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" name="Freeform 274"/>
                <p:cNvSpPr>
                  <a:spLocks/>
                </p:cNvSpPr>
                <p:nvPr/>
              </p:nvSpPr>
              <p:spPr bwMode="auto">
                <a:xfrm>
                  <a:off x="8532813" y="2760663"/>
                  <a:ext cx="68263" cy="14288"/>
                </a:xfrm>
                <a:custGeom>
                  <a:avLst/>
                  <a:gdLst>
                    <a:gd name="T0" fmla="*/ 17066 w 32"/>
                    <a:gd name="T1" fmla="*/ 14288 h 8"/>
                    <a:gd name="T2" fmla="*/ 68263 w 32"/>
                    <a:gd name="T3" fmla="*/ 0 h 8"/>
                    <a:gd name="T4" fmla="*/ 0 w 32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32"/>
                    <a:gd name="T10" fmla="*/ 0 h 8"/>
                    <a:gd name="T11" fmla="*/ 32 w 32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2" h="8">
                      <a:moveTo>
                        <a:pt x="8" y="8"/>
                      </a:moveTo>
                      <a:lnTo>
                        <a:pt x="32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" name="Freeform 275"/>
                <p:cNvSpPr>
                  <a:spLocks/>
                </p:cNvSpPr>
                <p:nvPr/>
              </p:nvSpPr>
              <p:spPr bwMode="auto">
                <a:xfrm>
                  <a:off x="7667626" y="2701926"/>
                  <a:ext cx="69850" cy="14288"/>
                </a:xfrm>
                <a:custGeom>
                  <a:avLst/>
                  <a:gdLst>
                    <a:gd name="T0" fmla="*/ 0 w 32"/>
                    <a:gd name="T1" fmla="*/ 14288 h 8"/>
                    <a:gd name="T2" fmla="*/ 69850 w 32"/>
                    <a:gd name="T3" fmla="*/ 14288 h 8"/>
                    <a:gd name="T4" fmla="*/ 17463 w 32"/>
                    <a:gd name="T5" fmla="*/ 0 h 8"/>
                    <a:gd name="T6" fmla="*/ 0 w 32"/>
                    <a:gd name="T7" fmla="*/ 0 h 8"/>
                    <a:gd name="T8" fmla="*/ 0 w 32"/>
                    <a:gd name="T9" fmla="*/ 14288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8"/>
                    <a:gd name="T17" fmla="*/ 32 w 32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8">
                      <a:moveTo>
                        <a:pt x="0" y="8"/>
                      </a:moveTo>
                      <a:lnTo>
                        <a:pt x="32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" name="Line 276"/>
                <p:cNvSpPr>
                  <a:spLocks noChangeShapeType="1"/>
                </p:cNvSpPr>
                <p:nvPr/>
              </p:nvSpPr>
              <p:spPr bwMode="auto">
                <a:xfrm>
                  <a:off x="8532813" y="2774951"/>
                  <a:ext cx="17463" cy="15875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" name="Line 277"/>
                <p:cNvSpPr>
                  <a:spLocks noChangeShapeType="1"/>
                </p:cNvSpPr>
                <p:nvPr/>
              </p:nvSpPr>
              <p:spPr bwMode="auto">
                <a:xfrm>
                  <a:off x="7632701" y="2716213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" name="Freeform 278"/>
                <p:cNvSpPr>
                  <a:spLocks/>
                </p:cNvSpPr>
                <p:nvPr/>
              </p:nvSpPr>
              <p:spPr bwMode="auto">
                <a:xfrm>
                  <a:off x="7702551" y="2671763"/>
                  <a:ext cx="103188" cy="15875"/>
                </a:xfrm>
                <a:custGeom>
                  <a:avLst/>
                  <a:gdLst>
                    <a:gd name="T0" fmla="*/ 0 w 48"/>
                    <a:gd name="T1" fmla="*/ 0 h 8"/>
                    <a:gd name="T2" fmla="*/ 103188 w 48"/>
                    <a:gd name="T3" fmla="*/ 15875 h 8"/>
                    <a:gd name="T4" fmla="*/ 103188 w 48"/>
                    <a:gd name="T5" fmla="*/ 0 h 8"/>
                    <a:gd name="T6" fmla="*/ 0 w 4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8"/>
                    <a:gd name="T13" fmla="*/ 0 h 8"/>
                    <a:gd name="T14" fmla="*/ 48 w 4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8" h="8">
                      <a:moveTo>
                        <a:pt x="0" y="0"/>
                      </a:move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" name="Freeform 279"/>
                <p:cNvSpPr>
                  <a:spLocks/>
                </p:cNvSpPr>
                <p:nvPr/>
              </p:nvSpPr>
              <p:spPr bwMode="auto">
                <a:xfrm>
                  <a:off x="7512051" y="2657476"/>
                  <a:ext cx="173038" cy="30163"/>
                </a:xfrm>
                <a:custGeom>
                  <a:avLst/>
                  <a:gdLst>
                    <a:gd name="T0" fmla="*/ 17304 w 80"/>
                    <a:gd name="T1" fmla="*/ 15082 h 16"/>
                    <a:gd name="T2" fmla="*/ 86519 w 80"/>
                    <a:gd name="T3" fmla="*/ 30163 h 16"/>
                    <a:gd name="T4" fmla="*/ 155734 w 80"/>
                    <a:gd name="T5" fmla="*/ 30163 h 16"/>
                    <a:gd name="T6" fmla="*/ 173038 w 80"/>
                    <a:gd name="T7" fmla="*/ 15082 h 16"/>
                    <a:gd name="T8" fmla="*/ 86519 w 80"/>
                    <a:gd name="T9" fmla="*/ 0 h 16"/>
                    <a:gd name="T10" fmla="*/ 17304 w 80"/>
                    <a:gd name="T11" fmla="*/ 0 h 16"/>
                    <a:gd name="T12" fmla="*/ 0 w 80"/>
                    <a:gd name="T13" fmla="*/ 0 h 16"/>
                    <a:gd name="T14" fmla="*/ 17304 w 80"/>
                    <a:gd name="T15" fmla="*/ 15082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0"/>
                    <a:gd name="T25" fmla="*/ 0 h 16"/>
                    <a:gd name="T26" fmla="*/ 80 w 80"/>
                    <a:gd name="T27" fmla="*/ 16 h 1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0" h="16">
                      <a:moveTo>
                        <a:pt x="8" y="8"/>
                      </a:moveTo>
                      <a:lnTo>
                        <a:pt x="40" y="16"/>
                      </a:lnTo>
                      <a:lnTo>
                        <a:pt x="72" y="16"/>
                      </a:lnTo>
                      <a:lnTo>
                        <a:pt x="80" y="8"/>
                      </a:lnTo>
                      <a:lnTo>
                        <a:pt x="40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" name="Freeform 280"/>
                <p:cNvSpPr>
                  <a:spLocks/>
                </p:cNvSpPr>
                <p:nvPr/>
              </p:nvSpPr>
              <p:spPr bwMode="auto">
                <a:xfrm>
                  <a:off x="6734176" y="2582863"/>
                  <a:ext cx="85725" cy="30163"/>
                </a:xfrm>
                <a:custGeom>
                  <a:avLst/>
                  <a:gdLst>
                    <a:gd name="T0" fmla="*/ 0 w 40"/>
                    <a:gd name="T1" fmla="*/ 30163 h 16"/>
                    <a:gd name="T2" fmla="*/ 85725 w 40"/>
                    <a:gd name="T3" fmla="*/ 30163 h 16"/>
                    <a:gd name="T4" fmla="*/ 68580 w 40"/>
                    <a:gd name="T5" fmla="*/ 15082 h 16"/>
                    <a:gd name="T6" fmla="*/ 17145 w 40"/>
                    <a:gd name="T7" fmla="*/ 0 h 16"/>
                    <a:gd name="T8" fmla="*/ 0 w 40"/>
                    <a:gd name="T9" fmla="*/ 0 h 16"/>
                    <a:gd name="T10" fmla="*/ 0 w 40"/>
                    <a:gd name="T11" fmla="*/ 30163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"/>
                    <a:gd name="T19" fmla="*/ 0 h 16"/>
                    <a:gd name="T20" fmla="*/ 40 w 40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" h="16">
                      <a:moveTo>
                        <a:pt x="0" y="16"/>
                      </a:moveTo>
                      <a:lnTo>
                        <a:pt x="40" y="16"/>
                      </a:lnTo>
                      <a:lnTo>
                        <a:pt x="32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" name="Freeform 281"/>
                <p:cNvSpPr>
                  <a:spLocks/>
                </p:cNvSpPr>
                <p:nvPr/>
              </p:nvSpPr>
              <p:spPr bwMode="auto">
                <a:xfrm>
                  <a:off x="6526213" y="2554288"/>
                  <a:ext cx="190500" cy="44450"/>
                </a:xfrm>
                <a:custGeom>
                  <a:avLst/>
                  <a:gdLst>
                    <a:gd name="T0" fmla="*/ 0 w 88"/>
                    <a:gd name="T1" fmla="*/ 14817 h 24"/>
                    <a:gd name="T2" fmla="*/ 86591 w 88"/>
                    <a:gd name="T3" fmla="*/ 44450 h 24"/>
                    <a:gd name="T4" fmla="*/ 190500 w 88"/>
                    <a:gd name="T5" fmla="*/ 44450 h 24"/>
                    <a:gd name="T6" fmla="*/ 173182 w 88"/>
                    <a:gd name="T7" fmla="*/ 29633 h 24"/>
                    <a:gd name="T8" fmla="*/ 51955 w 88"/>
                    <a:gd name="T9" fmla="*/ 0 h 24"/>
                    <a:gd name="T10" fmla="*/ 17318 w 88"/>
                    <a:gd name="T11" fmla="*/ 0 h 24"/>
                    <a:gd name="T12" fmla="*/ 17318 w 88"/>
                    <a:gd name="T13" fmla="*/ 14817 h 24"/>
                    <a:gd name="T14" fmla="*/ 0 w 88"/>
                    <a:gd name="T15" fmla="*/ 14817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8"/>
                    <a:gd name="T25" fmla="*/ 0 h 24"/>
                    <a:gd name="T26" fmla="*/ 88 w 88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8" h="24">
                      <a:moveTo>
                        <a:pt x="0" y="8"/>
                      </a:moveTo>
                      <a:lnTo>
                        <a:pt x="40" y="24"/>
                      </a:lnTo>
                      <a:lnTo>
                        <a:pt x="88" y="24"/>
                      </a:lnTo>
                      <a:lnTo>
                        <a:pt x="80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" name="Freeform 282"/>
                <p:cNvSpPr>
                  <a:spLocks/>
                </p:cNvSpPr>
                <p:nvPr/>
              </p:nvSpPr>
              <p:spPr bwMode="auto">
                <a:xfrm>
                  <a:off x="5903913" y="2643188"/>
                  <a:ext cx="293688" cy="131763"/>
                </a:xfrm>
                <a:custGeom>
                  <a:avLst/>
                  <a:gdLst>
                    <a:gd name="T0" fmla="*/ 17276 w 136"/>
                    <a:gd name="T1" fmla="*/ 117123 h 72"/>
                    <a:gd name="T2" fmla="*/ 69103 w 136"/>
                    <a:gd name="T3" fmla="*/ 131763 h 72"/>
                    <a:gd name="T4" fmla="*/ 138206 w 136"/>
                    <a:gd name="T5" fmla="*/ 131763 h 72"/>
                    <a:gd name="T6" fmla="*/ 103655 w 136"/>
                    <a:gd name="T7" fmla="*/ 117123 h 72"/>
                    <a:gd name="T8" fmla="*/ 86379 w 136"/>
                    <a:gd name="T9" fmla="*/ 87842 h 72"/>
                    <a:gd name="T10" fmla="*/ 155482 w 136"/>
                    <a:gd name="T11" fmla="*/ 29281 h 72"/>
                    <a:gd name="T12" fmla="*/ 293688 w 136"/>
                    <a:gd name="T13" fmla="*/ 14640 h 72"/>
                    <a:gd name="T14" fmla="*/ 276412 w 136"/>
                    <a:gd name="T15" fmla="*/ 0 h 72"/>
                    <a:gd name="T16" fmla="*/ 259136 w 136"/>
                    <a:gd name="T17" fmla="*/ 0 h 72"/>
                    <a:gd name="T18" fmla="*/ 224585 w 136"/>
                    <a:gd name="T19" fmla="*/ 0 h 72"/>
                    <a:gd name="T20" fmla="*/ 138206 w 136"/>
                    <a:gd name="T21" fmla="*/ 14640 h 72"/>
                    <a:gd name="T22" fmla="*/ 51827 w 136"/>
                    <a:gd name="T23" fmla="*/ 29281 h 72"/>
                    <a:gd name="T24" fmla="*/ 51827 w 136"/>
                    <a:gd name="T25" fmla="*/ 58561 h 72"/>
                    <a:gd name="T26" fmla="*/ 34552 w 136"/>
                    <a:gd name="T27" fmla="*/ 58561 h 72"/>
                    <a:gd name="T28" fmla="*/ 51827 w 136"/>
                    <a:gd name="T29" fmla="*/ 73202 h 72"/>
                    <a:gd name="T30" fmla="*/ 17276 w 136"/>
                    <a:gd name="T31" fmla="*/ 87842 h 72"/>
                    <a:gd name="T32" fmla="*/ 34552 w 136"/>
                    <a:gd name="T33" fmla="*/ 87842 h 72"/>
                    <a:gd name="T34" fmla="*/ 0 w 136"/>
                    <a:gd name="T35" fmla="*/ 102482 h 72"/>
                    <a:gd name="T36" fmla="*/ 17276 w 136"/>
                    <a:gd name="T37" fmla="*/ 117123 h 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6"/>
                    <a:gd name="T58" fmla="*/ 0 h 72"/>
                    <a:gd name="T59" fmla="*/ 136 w 136"/>
                    <a:gd name="T60" fmla="*/ 72 h 7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6" h="72">
                      <a:moveTo>
                        <a:pt x="8" y="64"/>
                      </a:moveTo>
                      <a:lnTo>
                        <a:pt x="32" y="72"/>
                      </a:lnTo>
                      <a:lnTo>
                        <a:pt x="64" y="72"/>
                      </a:lnTo>
                      <a:lnTo>
                        <a:pt x="48" y="64"/>
                      </a:lnTo>
                      <a:lnTo>
                        <a:pt x="40" y="48"/>
                      </a:lnTo>
                      <a:lnTo>
                        <a:pt x="72" y="16"/>
                      </a:lnTo>
                      <a:lnTo>
                        <a:pt x="136" y="8"/>
                      </a:lnTo>
                      <a:lnTo>
                        <a:pt x="128" y="0"/>
                      </a:lnTo>
                      <a:lnTo>
                        <a:pt x="120" y="0"/>
                      </a:lnTo>
                      <a:lnTo>
                        <a:pt x="104" y="0"/>
                      </a:lnTo>
                      <a:lnTo>
                        <a:pt x="64" y="8"/>
                      </a:lnTo>
                      <a:lnTo>
                        <a:pt x="24" y="16"/>
                      </a:lnTo>
                      <a:lnTo>
                        <a:pt x="24" y="32"/>
                      </a:lnTo>
                      <a:lnTo>
                        <a:pt x="16" y="32"/>
                      </a:lnTo>
                      <a:lnTo>
                        <a:pt x="24" y="40"/>
                      </a:lnTo>
                      <a:lnTo>
                        <a:pt x="8" y="48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8" y="6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" name="Freeform 283"/>
                <p:cNvSpPr>
                  <a:spLocks/>
                </p:cNvSpPr>
                <p:nvPr/>
              </p:nvSpPr>
              <p:spPr bwMode="auto">
                <a:xfrm>
                  <a:off x="5868988" y="2805113"/>
                  <a:ext cx="52388" cy="14288"/>
                </a:xfrm>
                <a:custGeom>
                  <a:avLst/>
                  <a:gdLst>
                    <a:gd name="T0" fmla="*/ 17463 w 24"/>
                    <a:gd name="T1" fmla="*/ 14288 h 8"/>
                    <a:gd name="T2" fmla="*/ 34925 w 24"/>
                    <a:gd name="T3" fmla="*/ 14288 h 8"/>
                    <a:gd name="T4" fmla="*/ 52388 w 24"/>
                    <a:gd name="T5" fmla="*/ 0 h 8"/>
                    <a:gd name="T6" fmla="*/ 17463 w 24"/>
                    <a:gd name="T7" fmla="*/ 0 h 8"/>
                    <a:gd name="T8" fmla="*/ 0 w 24"/>
                    <a:gd name="T9" fmla="*/ 0 h 8"/>
                    <a:gd name="T10" fmla="*/ 17463 w 24"/>
                    <a:gd name="T11" fmla="*/ 14288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8"/>
                    <a:gd name="T20" fmla="*/ 24 w 24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8">
                      <a:moveTo>
                        <a:pt x="8" y="8"/>
                      </a:move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" name="Freeform 284"/>
                <p:cNvSpPr>
                  <a:spLocks/>
                </p:cNvSpPr>
                <p:nvPr/>
              </p:nvSpPr>
              <p:spPr bwMode="auto">
                <a:xfrm>
                  <a:off x="5903913" y="2554288"/>
                  <a:ext cx="138113" cy="14288"/>
                </a:xfrm>
                <a:custGeom>
                  <a:avLst/>
                  <a:gdLst>
                    <a:gd name="T0" fmla="*/ 0 w 64"/>
                    <a:gd name="T1" fmla="*/ 14288 h 8"/>
                    <a:gd name="T2" fmla="*/ 86321 w 64"/>
                    <a:gd name="T3" fmla="*/ 14288 h 8"/>
                    <a:gd name="T4" fmla="*/ 103585 w 64"/>
                    <a:gd name="T5" fmla="*/ 14288 h 8"/>
                    <a:gd name="T6" fmla="*/ 86321 w 64"/>
                    <a:gd name="T7" fmla="*/ 0 h 8"/>
                    <a:gd name="T8" fmla="*/ 138113 w 64"/>
                    <a:gd name="T9" fmla="*/ 0 h 8"/>
                    <a:gd name="T10" fmla="*/ 120849 w 64"/>
                    <a:gd name="T11" fmla="*/ 0 h 8"/>
                    <a:gd name="T12" fmla="*/ 0 w 64"/>
                    <a:gd name="T13" fmla="*/ 14288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4"/>
                    <a:gd name="T22" fmla="*/ 0 h 8"/>
                    <a:gd name="T23" fmla="*/ 64 w 64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4" h="8">
                      <a:moveTo>
                        <a:pt x="0" y="8"/>
                      </a:move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40" y="0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" name="Freeform 285"/>
                <p:cNvSpPr>
                  <a:spLocks/>
                </p:cNvSpPr>
                <p:nvPr/>
              </p:nvSpPr>
              <p:spPr bwMode="auto">
                <a:xfrm>
                  <a:off x="5851526" y="2540001"/>
                  <a:ext cx="87313" cy="14288"/>
                </a:xfrm>
                <a:custGeom>
                  <a:avLst/>
                  <a:gdLst>
                    <a:gd name="T0" fmla="*/ 0 w 40"/>
                    <a:gd name="T1" fmla="*/ 14288 h 8"/>
                    <a:gd name="T2" fmla="*/ 87313 w 40"/>
                    <a:gd name="T3" fmla="*/ 14288 h 8"/>
                    <a:gd name="T4" fmla="*/ 69850 w 40"/>
                    <a:gd name="T5" fmla="*/ 14288 h 8"/>
                    <a:gd name="T6" fmla="*/ 69850 w 40"/>
                    <a:gd name="T7" fmla="*/ 0 h 8"/>
                    <a:gd name="T8" fmla="*/ 34925 w 40"/>
                    <a:gd name="T9" fmla="*/ 14288 h 8"/>
                    <a:gd name="T10" fmla="*/ 0 w 40"/>
                    <a:gd name="T11" fmla="*/ 14288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"/>
                    <a:gd name="T19" fmla="*/ 0 h 8"/>
                    <a:gd name="T20" fmla="*/ 40 w 40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" h="8">
                      <a:moveTo>
                        <a:pt x="0" y="8"/>
                      </a:move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" name="Freeform 286"/>
                <p:cNvSpPr>
                  <a:spLocks/>
                </p:cNvSpPr>
                <p:nvPr/>
              </p:nvSpPr>
              <p:spPr bwMode="auto">
                <a:xfrm>
                  <a:off x="5680076" y="2554288"/>
                  <a:ext cx="120650" cy="14288"/>
                </a:xfrm>
                <a:custGeom>
                  <a:avLst/>
                  <a:gdLst>
                    <a:gd name="T0" fmla="*/ 0 w 56"/>
                    <a:gd name="T1" fmla="*/ 14288 h 8"/>
                    <a:gd name="T2" fmla="*/ 86179 w 56"/>
                    <a:gd name="T3" fmla="*/ 14288 h 8"/>
                    <a:gd name="T4" fmla="*/ 103414 w 56"/>
                    <a:gd name="T5" fmla="*/ 14288 h 8"/>
                    <a:gd name="T6" fmla="*/ 120650 w 56"/>
                    <a:gd name="T7" fmla="*/ 14288 h 8"/>
                    <a:gd name="T8" fmla="*/ 51707 w 56"/>
                    <a:gd name="T9" fmla="*/ 0 h 8"/>
                    <a:gd name="T10" fmla="*/ 0 w 56"/>
                    <a:gd name="T11" fmla="*/ 14288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"/>
                    <a:gd name="T19" fmla="*/ 0 h 8"/>
                    <a:gd name="T20" fmla="*/ 56 w 56"/>
                    <a:gd name="T21" fmla="*/ 8 h 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" h="8">
                      <a:moveTo>
                        <a:pt x="0" y="8"/>
                      </a:move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56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" name="Freeform 287"/>
                <p:cNvSpPr>
                  <a:spLocks/>
                </p:cNvSpPr>
                <p:nvPr/>
              </p:nvSpPr>
              <p:spPr bwMode="auto">
                <a:xfrm>
                  <a:off x="5091113" y="2568576"/>
                  <a:ext cx="293688" cy="74613"/>
                </a:xfrm>
                <a:custGeom>
                  <a:avLst/>
                  <a:gdLst>
                    <a:gd name="T0" fmla="*/ 0 w 136"/>
                    <a:gd name="T1" fmla="*/ 14923 h 40"/>
                    <a:gd name="T2" fmla="*/ 17276 w 136"/>
                    <a:gd name="T3" fmla="*/ 29845 h 40"/>
                    <a:gd name="T4" fmla="*/ 34552 w 136"/>
                    <a:gd name="T5" fmla="*/ 44768 h 40"/>
                    <a:gd name="T6" fmla="*/ 69103 w 136"/>
                    <a:gd name="T7" fmla="*/ 44768 h 40"/>
                    <a:gd name="T8" fmla="*/ 51827 w 136"/>
                    <a:gd name="T9" fmla="*/ 44768 h 40"/>
                    <a:gd name="T10" fmla="*/ 51827 w 136"/>
                    <a:gd name="T11" fmla="*/ 59690 h 40"/>
                    <a:gd name="T12" fmla="*/ 103655 w 136"/>
                    <a:gd name="T13" fmla="*/ 74613 h 40"/>
                    <a:gd name="T14" fmla="*/ 138206 w 136"/>
                    <a:gd name="T15" fmla="*/ 44768 h 40"/>
                    <a:gd name="T16" fmla="*/ 172758 w 136"/>
                    <a:gd name="T17" fmla="*/ 29845 h 40"/>
                    <a:gd name="T18" fmla="*/ 190033 w 136"/>
                    <a:gd name="T19" fmla="*/ 44768 h 40"/>
                    <a:gd name="T20" fmla="*/ 190033 w 136"/>
                    <a:gd name="T21" fmla="*/ 59690 h 40"/>
                    <a:gd name="T22" fmla="*/ 224585 w 136"/>
                    <a:gd name="T23" fmla="*/ 59690 h 40"/>
                    <a:gd name="T24" fmla="*/ 259136 w 136"/>
                    <a:gd name="T25" fmla="*/ 59690 h 40"/>
                    <a:gd name="T26" fmla="*/ 138206 w 136"/>
                    <a:gd name="T27" fmla="*/ 29845 h 40"/>
                    <a:gd name="T28" fmla="*/ 138206 w 136"/>
                    <a:gd name="T29" fmla="*/ 14923 h 40"/>
                    <a:gd name="T30" fmla="*/ 224585 w 136"/>
                    <a:gd name="T31" fmla="*/ 29845 h 40"/>
                    <a:gd name="T32" fmla="*/ 293688 w 136"/>
                    <a:gd name="T33" fmla="*/ 14923 h 40"/>
                    <a:gd name="T34" fmla="*/ 276412 w 136"/>
                    <a:gd name="T35" fmla="*/ 0 h 40"/>
                    <a:gd name="T36" fmla="*/ 155482 w 136"/>
                    <a:gd name="T37" fmla="*/ 0 h 40"/>
                    <a:gd name="T38" fmla="*/ 86379 w 136"/>
                    <a:gd name="T39" fmla="*/ 14923 h 40"/>
                    <a:gd name="T40" fmla="*/ 0 w 136"/>
                    <a:gd name="T41" fmla="*/ 14923 h 4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36"/>
                    <a:gd name="T64" fmla="*/ 0 h 40"/>
                    <a:gd name="T65" fmla="*/ 136 w 136"/>
                    <a:gd name="T66" fmla="*/ 40 h 4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36" h="40">
                      <a:moveTo>
                        <a:pt x="0" y="8"/>
                      </a:move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32" y="24"/>
                      </a:lnTo>
                      <a:lnTo>
                        <a:pt x="24" y="24"/>
                      </a:lnTo>
                      <a:lnTo>
                        <a:pt x="24" y="32"/>
                      </a:lnTo>
                      <a:lnTo>
                        <a:pt x="48" y="40"/>
                      </a:lnTo>
                      <a:lnTo>
                        <a:pt x="64" y="24"/>
                      </a:lnTo>
                      <a:lnTo>
                        <a:pt x="80" y="16"/>
                      </a:lnTo>
                      <a:lnTo>
                        <a:pt x="88" y="24"/>
                      </a:lnTo>
                      <a:lnTo>
                        <a:pt x="88" y="32"/>
                      </a:lnTo>
                      <a:lnTo>
                        <a:pt x="104" y="32"/>
                      </a:lnTo>
                      <a:lnTo>
                        <a:pt x="120" y="32"/>
                      </a:lnTo>
                      <a:lnTo>
                        <a:pt x="64" y="16"/>
                      </a:lnTo>
                      <a:lnTo>
                        <a:pt x="64" y="8"/>
                      </a:lnTo>
                      <a:lnTo>
                        <a:pt x="104" y="16"/>
                      </a:lnTo>
                      <a:lnTo>
                        <a:pt x="136" y="8"/>
                      </a:lnTo>
                      <a:lnTo>
                        <a:pt x="128" y="0"/>
                      </a:lnTo>
                      <a:lnTo>
                        <a:pt x="72" y="0"/>
                      </a:lnTo>
                      <a:lnTo>
                        <a:pt x="4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" name="Line 288"/>
                <p:cNvSpPr>
                  <a:spLocks noChangeShapeType="1"/>
                </p:cNvSpPr>
                <p:nvPr/>
              </p:nvSpPr>
              <p:spPr bwMode="auto">
                <a:xfrm>
                  <a:off x="5835651" y="2582863"/>
                  <a:ext cx="33338" cy="3175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" name="Line 289"/>
                <p:cNvSpPr>
                  <a:spLocks noChangeShapeType="1"/>
                </p:cNvSpPr>
                <p:nvPr/>
              </p:nvSpPr>
              <p:spPr bwMode="auto">
                <a:xfrm>
                  <a:off x="4676776" y="2997201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8" name="Freeform 290"/>
                <p:cNvSpPr>
                  <a:spLocks/>
                </p:cNvSpPr>
                <p:nvPr/>
              </p:nvSpPr>
              <p:spPr bwMode="auto">
                <a:xfrm>
                  <a:off x="4797426" y="3025776"/>
                  <a:ext cx="17463" cy="15875"/>
                </a:xfrm>
                <a:custGeom>
                  <a:avLst/>
                  <a:gdLst>
                    <a:gd name="T0" fmla="*/ 0 w 8"/>
                    <a:gd name="T1" fmla="*/ 0 h 8"/>
                    <a:gd name="T2" fmla="*/ 17463 w 8"/>
                    <a:gd name="T3" fmla="*/ 0 h 8"/>
                    <a:gd name="T4" fmla="*/ 0 w 8"/>
                    <a:gd name="T5" fmla="*/ 15875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9" name="Freeform 291"/>
                <p:cNvSpPr>
                  <a:spLocks/>
                </p:cNvSpPr>
                <p:nvPr/>
              </p:nvSpPr>
              <p:spPr bwMode="auto">
                <a:xfrm>
                  <a:off x="4659313" y="3070226"/>
                  <a:ext cx="34925" cy="30163"/>
                </a:xfrm>
                <a:custGeom>
                  <a:avLst/>
                  <a:gdLst>
                    <a:gd name="T0" fmla="*/ 0 w 16"/>
                    <a:gd name="T1" fmla="*/ 30163 h 16"/>
                    <a:gd name="T2" fmla="*/ 17463 w 16"/>
                    <a:gd name="T3" fmla="*/ 30163 h 16"/>
                    <a:gd name="T4" fmla="*/ 34925 w 16"/>
                    <a:gd name="T5" fmla="*/ 0 h 16"/>
                    <a:gd name="T6" fmla="*/ 0 w 16"/>
                    <a:gd name="T7" fmla="*/ 15082 h 16"/>
                    <a:gd name="T8" fmla="*/ 0 w 16"/>
                    <a:gd name="T9" fmla="*/ 3016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0" y="16"/>
                      </a:moveTo>
                      <a:lnTo>
                        <a:pt x="8" y="16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0" name="Freeform 292"/>
                <p:cNvSpPr>
                  <a:spLocks/>
                </p:cNvSpPr>
                <p:nvPr/>
              </p:nvSpPr>
              <p:spPr bwMode="auto">
                <a:xfrm>
                  <a:off x="5264151" y="3084513"/>
                  <a:ext cx="17463" cy="30163"/>
                </a:xfrm>
                <a:custGeom>
                  <a:avLst/>
                  <a:gdLst>
                    <a:gd name="T0" fmla="*/ 0 w 8"/>
                    <a:gd name="T1" fmla="*/ 15082 h 16"/>
                    <a:gd name="T2" fmla="*/ 0 w 8"/>
                    <a:gd name="T3" fmla="*/ 30163 h 16"/>
                    <a:gd name="T4" fmla="*/ 0 w 8"/>
                    <a:gd name="T5" fmla="*/ 15082 h 16"/>
                    <a:gd name="T6" fmla="*/ 17463 w 8"/>
                    <a:gd name="T7" fmla="*/ 0 h 16"/>
                    <a:gd name="T8" fmla="*/ 0 w 8"/>
                    <a:gd name="T9" fmla="*/ 15082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16"/>
                    <a:gd name="T17" fmla="*/ 8 w 8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16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1" name="Freeform 293"/>
                <p:cNvSpPr>
                  <a:spLocks/>
                </p:cNvSpPr>
                <p:nvPr/>
              </p:nvSpPr>
              <p:spPr bwMode="auto">
                <a:xfrm>
                  <a:off x="5351463" y="3070226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0 h 8"/>
                    <a:gd name="T4" fmla="*/ 0 w 8"/>
                    <a:gd name="T5" fmla="*/ 0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" name="Freeform 294"/>
                <p:cNvSpPr>
                  <a:spLocks/>
                </p:cNvSpPr>
                <p:nvPr/>
              </p:nvSpPr>
              <p:spPr bwMode="auto">
                <a:xfrm>
                  <a:off x="5351463" y="3055938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14288 h 8"/>
                    <a:gd name="T4" fmla="*/ 0 w 8"/>
                    <a:gd name="T5" fmla="*/ 0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" name="Freeform 295"/>
                <p:cNvSpPr>
                  <a:spLocks/>
                </p:cNvSpPr>
                <p:nvPr/>
              </p:nvSpPr>
              <p:spPr bwMode="auto">
                <a:xfrm>
                  <a:off x="4676776" y="3070226"/>
                  <a:ext cx="190500" cy="222250"/>
                </a:xfrm>
                <a:custGeom>
                  <a:avLst/>
                  <a:gdLst>
                    <a:gd name="T0" fmla="*/ 0 w 88"/>
                    <a:gd name="T1" fmla="*/ 222250 h 120"/>
                    <a:gd name="T2" fmla="*/ 17318 w 88"/>
                    <a:gd name="T3" fmla="*/ 222250 h 120"/>
                    <a:gd name="T4" fmla="*/ 51955 w 88"/>
                    <a:gd name="T5" fmla="*/ 222250 h 120"/>
                    <a:gd name="T6" fmla="*/ 69273 w 88"/>
                    <a:gd name="T7" fmla="*/ 207433 h 120"/>
                    <a:gd name="T8" fmla="*/ 86591 w 88"/>
                    <a:gd name="T9" fmla="*/ 222250 h 120"/>
                    <a:gd name="T10" fmla="*/ 155864 w 88"/>
                    <a:gd name="T11" fmla="*/ 207433 h 120"/>
                    <a:gd name="T12" fmla="*/ 173182 w 88"/>
                    <a:gd name="T13" fmla="*/ 192617 h 120"/>
                    <a:gd name="T14" fmla="*/ 155864 w 88"/>
                    <a:gd name="T15" fmla="*/ 192617 h 120"/>
                    <a:gd name="T16" fmla="*/ 190500 w 88"/>
                    <a:gd name="T17" fmla="*/ 162983 h 120"/>
                    <a:gd name="T18" fmla="*/ 173182 w 88"/>
                    <a:gd name="T19" fmla="*/ 148167 h 120"/>
                    <a:gd name="T20" fmla="*/ 138545 w 88"/>
                    <a:gd name="T21" fmla="*/ 148167 h 120"/>
                    <a:gd name="T22" fmla="*/ 155864 w 88"/>
                    <a:gd name="T23" fmla="*/ 148167 h 120"/>
                    <a:gd name="T24" fmla="*/ 138545 w 88"/>
                    <a:gd name="T25" fmla="*/ 118533 h 120"/>
                    <a:gd name="T26" fmla="*/ 121227 w 88"/>
                    <a:gd name="T27" fmla="*/ 103717 h 120"/>
                    <a:gd name="T28" fmla="*/ 103909 w 88"/>
                    <a:gd name="T29" fmla="*/ 74083 h 120"/>
                    <a:gd name="T30" fmla="*/ 69273 w 88"/>
                    <a:gd name="T31" fmla="*/ 74083 h 120"/>
                    <a:gd name="T32" fmla="*/ 103909 w 88"/>
                    <a:gd name="T33" fmla="*/ 29633 h 120"/>
                    <a:gd name="T34" fmla="*/ 51955 w 88"/>
                    <a:gd name="T35" fmla="*/ 29633 h 120"/>
                    <a:gd name="T36" fmla="*/ 86591 w 88"/>
                    <a:gd name="T37" fmla="*/ 14817 h 120"/>
                    <a:gd name="T38" fmla="*/ 86591 w 88"/>
                    <a:gd name="T39" fmla="*/ 0 h 120"/>
                    <a:gd name="T40" fmla="*/ 34636 w 88"/>
                    <a:gd name="T41" fmla="*/ 0 h 120"/>
                    <a:gd name="T42" fmla="*/ 17318 w 88"/>
                    <a:gd name="T43" fmla="*/ 29633 h 120"/>
                    <a:gd name="T44" fmla="*/ 17318 w 88"/>
                    <a:gd name="T45" fmla="*/ 44450 h 120"/>
                    <a:gd name="T46" fmla="*/ 0 w 88"/>
                    <a:gd name="T47" fmla="*/ 59267 h 120"/>
                    <a:gd name="T48" fmla="*/ 17318 w 88"/>
                    <a:gd name="T49" fmla="*/ 59267 h 120"/>
                    <a:gd name="T50" fmla="*/ 17318 w 88"/>
                    <a:gd name="T51" fmla="*/ 74083 h 120"/>
                    <a:gd name="T52" fmla="*/ 0 w 88"/>
                    <a:gd name="T53" fmla="*/ 74083 h 120"/>
                    <a:gd name="T54" fmla="*/ 17318 w 88"/>
                    <a:gd name="T55" fmla="*/ 74083 h 120"/>
                    <a:gd name="T56" fmla="*/ 17318 w 88"/>
                    <a:gd name="T57" fmla="*/ 88900 h 120"/>
                    <a:gd name="T58" fmla="*/ 34636 w 88"/>
                    <a:gd name="T59" fmla="*/ 74083 h 120"/>
                    <a:gd name="T60" fmla="*/ 34636 w 88"/>
                    <a:gd name="T61" fmla="*/ 88900 h 120"/>
                    <a:gd name="T62" fmla="*/ 17318 w 88"/>
                    <a:gd name="T63" fmla="*/ 103717 h 120"/>
                    <a:gd name="T64" fmla="*/ 34636 w 88"/>
                    <a:gd name="T65" fmla="*/ 103717 h 120"/>
                    <a:gd name="T66" fmla="*/ 69273 w 88"/>
                    <a:gd name="T67" fmla="*/ 103717 h 120"/>
                    <a:gd name="T68" fmla="*/ 51955 w 88"/>
                    <a:gd name="T69" fmla="*/ 103717 h 120"/>
                    <a:gd name="T70" fmla="*/ 86591 w 88"/>
                    <a:gd name="T71" fmla="*/ 118533 h 120"/>
                    <a:gd name="T72" fmla="*/ 69273 w 88"/>
                    <a:gd name="T73" fmla="*/ 148167 h 120"/>
                    <a:gd name="T74" fmla="*/ 34636 w 88"/>
                    <a:gd name="T75" fmla="*/ 148167 h 120"/>
                    <a:gd name="T76" fmla="*/ 34636 w 88"/>
                    <a:gd name="T77" fmla="*/ 162983 h 120"/>
                    <a:gd name="T78" fmla="*/ 17318 w 88"/>
                    <a:gd name="T79" fmla="*/ 177800 h 120"/>
                    <a:gd name="T80" fmla="*/ 17318 w 88"/>
                    <a:gd name="T81" fmla="*/ 192617 h 120"/>
                    <a:gd name="T82" fmla="*/ 51955 w 88"/>
                    <a:gd name="T83" fmla="*/ 192617 h 120"/>
                    <a:gd name="T84" fmla="*/ 69273 w 88"/>
                    <a:gd name="T85" fmla="*/ 192617 h 120"/>
                    <a:gd name="T86" fmla="*/ 34636 w 88"/>
                    <a:gd name="T87" fmla="*/ 192617 h 120"/>
                    <a:gd name="T88" fmla="*/ 0 w 88"/>
                    <a:gd name="T89" fmla="*/ 222250 h 12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88"/>
                    <a:gd name="T136" fmla="*/ 0 h 120"/>
                    <a:gd name="T137" fmla="*/ 88 w 88"/>
                    <a:gd name="T138" fmla="*/ 120 h 12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88" h="120">
                      <a:moveTo>
                        <a:pt x="0" y="120"/>
                      </a:moveTo>
                      <a:lnTo>
                        <a:pt x="8" y="120"/>
                      </a:lnTo>
                      <a:lnTo>
                        <a:pt x="24" y="120"/>
                      </a:lnTo>
                      <a:lnTo>
                        <a:pt x="32" y="112"/>
                      </a:lnTo>
                      <a:lnTo>
                        <a:pt x="40" y="120"/>
                      </a:lnTo>
                      <a:lnTo>
                        <a:pt x="72" y="112"/>
                      </a:lnTo>
                      <a:lnTo>
                        <a:pt x="80" y="104"/>
                      </a:lnTo>
                      <a:lnTo>
                        <a:pt x="72" y="104"/>
                      </a:lnTo>
                      <a:lnTo>
                        <a:pt x="88" y="88"/>
                      </a:lnTo>
                      <a:lnTo>
                        <a:pt x="80" y="80"/>
                      </a:lnTo>
                      <a:lnTo>
                        <a:pt x="64" y="80"/>
                      </a:lnTo>
                      <a:lnTo>
                        <a:pt x="72" y="80"/>
                      </a:lnTo>
                      <a:lnTo>
                        <a:pt x="64" y="64"/>
                      </a:lnTo>
                      <a:lnTo>
                        <a:pt x="56" y="56"/>
                      </a:lnTo>
                      <a:lnTo>
                        <a:pt x="48" y="40"/>
                      </a:lnTo>
                      <a:lnTo>
                        <a:pt x="32" y="40"/>
                      </a:lnTo>
                      <a:lnTo>
                        <a:pt x="48" y="16"/>
                      </a:lnTo>
                      <a:lnTo>
                        <a:pt x="24" y="16"/>
                      </a:lnTo>
                      <a:lnTo>
                        <a:pt x="40" y="8"/>
                      </a:lnTo>
                      <a:lnTo>
                        <a:pt x="40" y="0"/>
                      </a:lnTo>
                      <a:lnTo>
                        <a:pt x="16" y="0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8" y="40"/>
                      </a:lnTo>
                      <a:lnTo>
                        <a:pt x="8" y="48"/>
                      </a:lnTo>
                      <a:lnTo>
                        <a:pt x="16" y="40"/>
                      </a:lnTo>
                      <a:lnTo>
                        <a:pt x="16" y="48"/>
                      </a:lnTo>
                      <a:lnTo>
                        <a:pt x="8" y="56"/>
                      </a:lnTo>
                      <a:lnTo>
                        <a:pt x="16" y="56"/>
                      </a:lnTo>
                      <a:lnTo>
                        <a:pt x="32" y="56"/>
                      </a:lnTo>
                      <a:lnTo>
                        <a:pt x="24" y="56"/>
                      </a:lnTo>
                      <a:lnTo>
                        <a:pt x="40" y="64"/>
                      </a:lnTo>
                      <a:lnTo>
                        <a:pt x="32" y="80"/>
                      </a:lnTo>
                      <a:lnTo>
                        <a:pt x="16" y="80"/>
                      </a:lnTo>
                      <a:lnTo>
                        <a:pt x="16" y="88"/>
                      </a:lnTo>
                      <a:lnTo>
                        <a:pt x="8" y="96"/>
                      </a:lnTo>
                      <a:lnTo>
                        <a:pt x="8" y="104"/>
                      </a:lnTo>
                      <a:lnTo>
                        <a:pt x="24" y="104"/>
                      </a:lnTo>
                      <a:lnTo>
                        <a:pt x="32" y="104"/>
                      </a:lnTo>
                      <a:lnTo>
                        <a:pt x="16" y="104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" name="Freeform 296"/>
                <p:cNvSpPr>
                  <a:spLocks/>
                </p:cNvSpPr>
                <p:nvPr/>
              </p:nvSpPr>
              <p:spPr bwMode="auto">
                <a:xfrm>
                  <a:off x="5022851" y="3498851"/>
                  <a:ext cx="17463" cy="44450"/>
                </a:xfrm>
                <a:custGeom>
                  <a:avLst/>
                  <a:gdLst>
                    <a:gd name="T0" fmla="*/ 0 w 8"/>
                    <a:gd name="T1" fmla="*/ 0 h 24"/>
                    <a:gd name="T2" fmla="*/ 0 w 8"/>
                    <a:gd name="T3" fmla="*/ 29633 h 24"/>
                    <a:gd name="T4" fmla="*/ 17463 w 8"/>
                    <a:gd name="T5" fmla="*/ 44450 h 24"/>
                    <a:gd name="T6" fmla="*/ 17463 w 8"/>
                    <a:gd name="T7" fmla="*/ 0 h 24"/>
                    <a:gd name="T8" fmla="*/ 0 w 8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24"/>
                    <a:gd name="T17" fmla="*/ 8 w 8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24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" name="Freeform 297"/>
                <p:cNvSpPr>
                  <a:spLocks/>
                </p:cNvSpPr>
                <p:nvPr/>
              </p:nvSpPr>
              <p:spPr bwMode="auto">
                <a:xfrm>
                  <a:off x="5005388" y="3543301"/>
                  <a:ext cx="50800" cy="58738"/>
                </a:xfrm>
                <a:custGeom>
                  <a:avLst/>
                  <a:gdLst>
                    <a:gd name="T0" fmla="*/ 0 w 24"/>
                    <a:gd name="T1" fmla="*/ 0 h 32"/>
                    <a:gd name="T2" fmla="*/ 16933 w 24"/>
                    <a:gd name="T3" fmla="*/ 58738 h 32"/>
                    <a:gd name="T4" fmla="*/ 50800 w 24"/>
                    <a:gd name="T5" fmla="*/ 58738 h 32"/>
                    <a:gd name="T6" fmla="*/ 50800 w 24"/>
                    <a:gd name="T7" fmla="*/ 14685 h 32"/>
                    <a:gd name="T8" fmla="*/ 33867 w 24"/>
                    <a:gd name="T9" fmla="*/ 0 h 32"/>
                    <a:gd name="T10" fmla="*/ 0 w 24"/>
                    <a:gd name="T11" fmla="*/ 0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32"/>
                    <a:gd name="T20" fmla="*/ 24 w 24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32">
                      <a:moveTo>
                        <a:pt x="0" y="0"/>
                      </a:moveTo>
                      <a:lnTo>
                        <a:pt x="8" y="32"/>
                      </a:lnTo>
                      <a:lnTo>
                        <a:pt x="24" y="32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" name="Freeform 298"/>
                <p:cNvSpPr>
                  <a:spLocks/>
                </p:cNvSpPr>
                <p:nvPr/>
              </p:nvSpPr>
              <p:spPr bwMode="auto">
                <a:xfrm>
                  <a:off x="5126038" y="3616326"/>
                  <a:ext cx="85725" cy="44450"/>
                </a:xfrm>
                <a:custGeom>
                  <a:avLst/>
                  <a:gdLst>
                    <a:gd name="T0" fmla="*/ 0 w 40"/>
                    <a:gd name="T1" fmla="*/ 14817 h 24"/>
                    <a:gd name="T2" fmla="*/ 0 w 40"/>
                    <a:gd name="T3" fmla="*/ 29633 h 24"/>
                    <a:gd name="T4" fmla="*/ 68580 w 40"/>
                    <a:gd name="T5" fmla="*/ 44450 h 24"/>
                    <a:gd name="T6" fmla="*/ 85725 w 40"/>
                    <a:gd name="T7" fmla="*/ 0 h 24"/>
                    <a:gd name="T8" fmla="*/ 51435 w 40"/>
                    <a:gd name="T9" fmla="*/ 14817 h 24"/>
                    <a:gd name="T10" fmla="*/ 17145 w 40"/>
                    <a:gd name="T11" fmla="*/ 14817 h 24"/>
                    <a:gd name="T12" fmla="*/ 0 w 40"/>
                    <a:gd name="T13" fmla="*/ 14817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24"/>
                    <a:gd name="T23" fmla="*/ 40 w 40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24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32" y="24"/>
                      </a:lnTo>
                      <a:lnTo>
                        <a:pt x="40" y="0"/>
                      </a:lnTo>
                      <a:lnTo>
                        <a:pt x="24" y="8"/>
                      </a:lnTo>
                      <a:lnTo>
                        <a:pt x="8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" name="Freeform 299"/>
                <p:cNvSpPr>
                  <a:spLocks/>
                </p:cNvSpPr>
                <p:nvPr/>
              </p:nvSpPr>
              <p:spPr bwMode="auto">
                <a:xfrm>
                  <a:off x="5368926" y="3616326"/>
                  <a:ext cx="50800" cy="58738"/>
                </a:xfrm>
                <a:custGeom>
                  <a:avLst/>
                  <a:gdLst>
                    <a:gd name="T0" fmla="*/ 0 w 24"/>
                    <a:gd name="T1" fmla="*/ 14685 h 32"/>
                    <a:gd name="T2" fmla="*/ 0 w 24"/>
                    <a:gd name="T3" fmla="*/ 29369 h 32"/>
                    <a:gd name="T4" fmla="*/ 16933 w 24"/>
                    <a:gd name="T5" fmla="*/ 44053 h 32"/>
                    <a:gd name="T6" fmla="*/ 33867 w 24"/>
                    <a:gd name="T7" fmla="*/ 58738 h 32"/>
                    <a:gd name="T8" fmla="*/ 33867 w 24"/>
                    <a:gd name="T9" fmla="*/ 44053 h 32"/>
                    <a:gd name="T10" fmla="*/ 50800 w 24"/>
                    <a:gd name="T11" fmla="*/ 58738 h 32"/>
                    <a:gd name="T12" fmla="*/ 33867 w 24"/>
                    <a:gd name="T13" fmla="*/ 29369 h 32"/>
                    <a:gd name="T14" fmla="*/ 50800 w 24"/>
                    <a:gd name="T15" fmla="*/ 29369 h 32"/>
                    <a:gd name="T16" fmla="*/ 33867 w 24"/>
                    <a:gd name="T17" fmla="*/ 14685 h 32"/>
                    <a:gd name="T18" fmla="*/ 16933 w 24"/>
                    <a:gd name="T19" fmla="*/ 0 h 32"/>
                    <a:gd name="T20" fmla="*/ 0 w 24"/>
                    <a:gd name="T21" fmla="*/ 14685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4"/>
                    <a:gd name="T34" fmla="*/ 0 h 32"/>
                    <a:gd name="T35" fmla="*/ 24 w 24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4" h="32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" name="Freeform 300"/>
                <p:cNvSpPr>
                  <a:spLocks/>
                </p:cNvSpPr>
                <p:nvPr/>
              </p:nvSpPr>
              <p:spPr bwMode="auto">
                <a:xfrm>
                  <a:off x="5437188" y="3689351"/>
                  <a:ext cx="69850" cy="30163"/>
                </a:xfrm>
                <a:custGeom>
                  <a:avLst/>
                  <a:gdLst>
                    <a:gd name="T0" fmla="*/ 0 w 32"/>
                    <a:gd name="T1" fmla="*/ 15082 h 16"/>
                    <a:gd name="T2" fmla="*/ 34925 w 32"/>
                    <a:gd name="T3" fmla="*/ 30163 h 16"/>
                    <a:gd name="T4" fmla="*/ 69850 w 32"/>
                    <a:gd name="T5" fmla="*/ 30163 h 16"/>
                    <a:gd name="T6" fmla="*/ 69850 w 32"/>
                    <a:gd name="T7" fmla="*/ 15082 h 16"/>
                    <a:gd name="T8" fmla="*/ 52387 w 32"/>
                    <a:gd name="T9" fmla="*/ 15082 h 16"/>
                    <a:gd name="T10" fmla="*/ 0 w 32"/>
                    <a:gd name="T11" fmla="*/ 0 h 16"/>
                    <a:gd name="T12" fmla="*/ 0 w 32"/>
                    <a:gd name="T13" fmla="*/ 15082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16"/>
                    <a:gd name="T23" fmla="*/ 32 w 32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16">
                      <a:moveTo>
                        <a:pt x="0" y="8"/>
                      </a:moveTo>
                      <a:lnTo>
                        <a:pt x="16" y="16"/>
                      </a:ln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" name="Freeform 301"/>
                <p:cNvSpPr>
                  <a:spLocks/>
                </p:cNvSpPr>
                <p:nvPr/>
              </p:nvSpPr>
              <p:spPr bwMode="auto">
                <a:xfrm>
                  <a:off x="5662613" y="3689351"/>
                  <a:ext cx="68263" cy="30163"/>
                </a:xfrm>
                <a:custGeom>
                  <a:avLst/>
                  <a:gdLst>
                    <a:gd name="T0" fmla="*/ 0 w 32"/>
                    <a:gd name="T1" fmla="*/ 30163 h 16"/>
                    <a:gd name="T2" fmla="*/ 17066 w 32"/>
                    <a:gd name="T3" fmla="*/ 30163 h 16"/>
                    <a:gd name="T4" fmla="*/ 34132 w 32"/>
                    <a:gd name="T5" fmla="*/ 30163 h 16"/>
                    <a:gd name="T6" fmla="*/ 51197 w 32"/>
                    <a:gd name="T7" fmla="*/ 30163 h 16"/>
                    <a:gd name="T8" fmla="*/ 51197 w 32"/>
                    <a:gd name="T9" fmla="*/ 15082 h 16"/>
                    <a:gd name="T10" fmla="*/ 68263 w 32"/>
                    <a:gd name="T11" fmla="*/ 0 h 16"/>
                    <a:gd name="T12" fmla="*/ 0 w 32"/>
                    <a:gd name="T13" fmla="*/ 30163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16"/>
                    <a:gd name="T23" fmla="*/ 32 w 32"/>
                    <a:gd name="T24" fmla="*/ 16 h 1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16">
                      <a:moveTo>
                        <a:pt x="0" y="16"/>
                      </a:move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32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" name="Freeform 302"/>
                <p:cNvSpPr>
                  <a:spLocks/>
                </p:cNvSpPr>
                <p:nvPr/>
              </p:nvSpPr>
              <p:spPr bwMode="auto">
                <a:xfrm>
                  <a:off x="4849813" y="3571876"/>
                  <a:ext cx="34925" cy="30163"/>
                </a:xfrm>
                <a:custGeom>
                  <a:avLst/>
                  <a:gdLst>
                    <a:gd name="T0" fmla="*/ 0 w 16"/>
                    <a:gd name="T1" fmla="*/ 15082 h 16"/>
                    <a:gd name="T2" fmla="*/ 34925 w 16"/>
                    <a:gd name="T3" fmla="*/ 30163 h 16"/>
                    <a:gd name="T4" fmla="*/ 34925 w 16"/>
                    <a:gd name="T5" fmla="*/ 15082 h 16"/>
                    <a:gd name="T6" fmla="*/ 17463 w 16"/>
                    <a:gd name="T7" fmla="*/ 0 h 16"/>
                    <a:gd name="T8" fmla="*/ 0 w 16"/>
                    <a:gd name="T9" fmla="*/ 15082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0" y="8"/>
                      </a:move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" name="Freeform 303"/>
                <p:cNvSpPr>
                  <a:spLocks/>
                </p:cNvSpPr>
                <p:nvPr/>
              </p:nvSpPr>
              <p:spPr bwMode="auto">
                <a:xfrm>
                  <a:off x="4313238" y="3897313"/>
                  <a:ext cx="17463" cy="14288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14288 h 8"/>
                    <a:gd name="T4" fmla="*/ 17463 w 8"/>
                    <a:gd name="T5" fmla="*/ 0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" name="Freeform 304"/>
                <p:cNvSpPr>
                  <a:spLocks/>
                </p:cNvSpPr>
                <p:nvPr/>
              </p:nvSpPr>
              <p:spPr bwMode="auto">
                <a:xfrm>
                  <a:off x="4383088" y="3881438"/>
                  <a:ext cx="33338" cy="30163"/>
                </a:xfrm>
                <a:custGeom>
                  <a:avLst/>
                  <a:gdLst>
                    <a:gd name="T0" fmla="*/ 0 w 16"/>
                    <a:gd name="T1" fmla="*/ 30163 h 16"/>
                    <a:gd name="T2" fmla="*/ 16669 w 16"/>
                    <a:gd name="T3" fmla="*/ 15082 h 16"/>
                    <a:gd name="T4" fmla="*/ 16669 w 16"/>
                    <a:gd name="T5" fmla="*/ 0 h 16"/>
                    <a:gd name="T6" fmla="*/ 33338 w 16"/>
                    <a:gd name="T7" fmla="*/ 0 h 16"/>
                    <a:gd name="T8" fmla="*/ 0 w 16"/>
                    <a:gd name="T9" fmla="*/ 3016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6"/>
                    <a:gd name="T17" fmla="*/ 16 w 1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6">
                      <a:moveTo>
                        <a:pt x="0" y="16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" name="Freeform 305"/>
                <p:cNvSpPr>
                  <a:spLocks/>
                </p:cNvSpPr>
                <p:nvPr/>
              </p:nvSpPr>
              <p:spPr bwMode="auto">
                <a:xfrm>
                  <a:off x="7943851" y="4987926"/>
                  <a:ext cx="1123950" cy="796925"/>
                </a:xfrm>
                <a:custGeom>
                  <a:avLst/>
                  <a:gdLst>
                    <a:gd name="T0" fmla="*/ 17292 w 520"/>
                    <a:gd name="T1" fmla="*/ 678862 h 432"/>
                    <a:gd name="T2" fmla="*/ 138332 w 520"/>
                    <a:gd name="T3" fmla="*/ 649346 h 432"/>
                    <a:gd name="T4" fmla="*/ 242081 w 520"/>
                    <a:gd name="T5" fmla="*/ 619831 h 432"/>
                    <a:gd name="T6" fmla="*/ 466871 w 520"/>
                    <a:gd name="T7" fmla="*/ 590315 h 432"/>
                    <a:gd name="T8" fmla="*/ 536038 w 520"/>
                    <a:gd name="T9" fmla="*/ 634588 h 432"/>
                    <a:gd name="T10" fmla="*/ 622495 w 520"/>
                    <a:gd name="T11" fmla="*/ 619831 h 432"/>
                    <a:gd name="T12" fmla="*/ 570621 w 520"/>
                    <a:gd name="T13" fmla="*/ 693620 h 432"/>
                    <a:gd name="T14" fmla="*/ 622495 w 520"/>
                    <a:gd name="T15" fmla="*/ 664104 h 432"/>
                    <a:gd name="T16" fmla="*/ 605204 w 520"/>
                    <a:gd name="T17" fmla="*/ 693620 h 432"/>
                    <a:gd name="T18" fmla="*/ 622495 w 520"/>
                    <a:gd name="T19" fmla="*/ 708378 h 432"/>
                    <a:gd name="T20" fmla="*/ 622495 w 520"/>
                    <a:gd name="T21" fmla="*/ 737894 h 432"/>
                    <a:gd name="T22" fmla="*/ 674370 w 520"/>
                    <a:gd name="T23" fmla="*/ 782167 h 432"/>
                    <a:gd name="T24" fmla="*/ 743536 w 520"/>
                    <a:gd name="T25" fmla="*/ 752651 h 432"/>
                    <a:gd name="T26" fmla="*/ 760828 w 520"/>
                    <a:gd name="T27" fmla="*/ 767409 h 432"/>
                    <a:gd name="T28" fmla="*/ 760828 w 520"/>
                    <a:gd name="T29" fmla="*/ 796925 h 432"/>
                    <a:gd name="T30" fmla="*/ 881868 w 520"/>
                    <a:gd name="T31" fmla="*/ 752651 h 432"/>
                    <a:gd name="T32" fmla="*/ 1072075 w 520"/>
                    <a:gd name="T33" fmla="*/ 575557 h 432"/>
                    <a:gd name="T34" fmla="*/ 1123950 w 520"/>
                    <a:gd name="T35" fmla="*/ 427978 h 432"/>
                    <a:gd name="T36" fmla="*/ 1089367 w 520"/>
                    <a:gd name="T37" fmla="*/ 354189 h 432"/>
                    <a:gd name="T38" fmla="*/ 1072075 w 520"/>
                    <a:gd name="T39" fmla="*/ 324673 h 432"/>
                    <a:gd name="T40" fmla="*/ 1020201 w 520"/>
                    <a:gd name="T41" fmla="*/ 250884 h 432"/>
                    <a:gd name="T42" fmla="*/ 1002909 w 520"/>
                    <a:gd name="T43" fmla="*/ 191852 h 432"/>
                    <a:gd name="T44" fmla="*/ 985617 w 520"/>
                    <a:gd name="T45" fmla="*/ 118063 h 432"/>
                    <a:gd name="T46" fmla="*/ 951034 w 520"/>
                    <a:gd name="T47" fmla="*/ 103305 h 432"/>
                    <a:gd name="T48" fmla="*/ 916451 w 520"/>
                    <a:gd name="T49" fmla="*/ 0 h 432"/>
                    <a:gd name="T50" fmla="*/ 881868 w 520"/>
                    <a:gd name="T51" fmla="*/ 147579 h 432"/>
                    <a:gd name="T52" fmla="*/ 829994 w 520"/>
                    <a:gd name="T53" fmla="*/ 191852 h 432"/>
                    <a:gd name="T54" fmla="*/ 795411 w 520"/>
                    <a:gd name="T55" fmla="*/ 177094 h 432"/>
                    <a:gd name="T56" fmla="*/ 726245 w 520"/>
                    <a:gd name="T57" fmla="*/ 147579 h 432"/>
                    <a:gd name="T58" fmla="*/ 708953 w 520"/>
                    <a:gd name="T59" fmla="*/ 118063 h 432"/>
                    <a:gd name="T60" fmla="*/ 726245 w 520"/>
                    <a:gd name="T61" fmla="*/ 73789 h 432"/>
                    <a:gd name="T62" fmla="*/ 760828 w 520"/>
                    <a:gd name="T63" fmla="*/ 44274 h 432"/>
                    <a:gd name="T64" fmla="*/ 726245 w 520"/>
                    <a:gd name="T65" fmla="*/ 59031 h 432"/>
                    <a:gd name="T66" fmla="*/ 708953 w 520"/>
                    <a:gd name="T67" fmla="*/ 44274 h 432"/>
                    <a:gd name="T68" fmla="*/ 639787 w 520"/>
                    <a:gd name="T69" fmla="*/ 29516 h 432"/>
                    <a:gd name="T70" fmla="*/ 587912 w 520"/>
                    <a:gd name="T71" fmla="*/ 44274 h 432"/>
                    <a:gd name="T72" fmla="*/ 570621 w 520"/>
                    <a:gd name="T73" fmla="*/ 88547 h 432"/>
                    <a:gd name="T74" fmla="*/ 536038 w 520"/>
                    <a:gd name="T75" fmla="*/ 103305 h 432"/>
                    <a:gd name="T76" fmla="*/ 536038 w 520"/>
                    <a:gd name="T77" fmla="*/ 132821 h 432"/>
                    <a:gd name="T78" fmla="*/ 501455 w 520"/>
                    <a:gd name="T79" fmla="*/ 132821 h 432"/>
                    <a:gd name="T80" fmla="*/ 484163 w 520"/>
                    <a:gd name="T81" fmla="*/ 88547 h 432"/>
                    <a:gd name="T82" fmla="*/ 432288 w 520"/>
                    <a:gd name="T83" fmla="*/ 118063 h 432"/>
                    <a:gd name="T84" fmla="*/ 380414 w 520"/>
                    <a:gd name="T85" fmla="*/ 162337 h 432"/>
                    <a:gd name="T86" fmla="*/ 363122 w 520"/>
                    <a:gd name="T87" fmla="*/ 162337 h 432"/>
                    <a:gd name="T88" fmla="*/ 345831 w 520"/>
                    <a:gd name="T89" fmla="*/ 191852 h 432"/>
                    <a:gd name="T90" fmla="*/ 311248 w 520"/>
                    <a:gd name="T91" fmla="*/ 191852 h 432"/>
                    <a:gd name="T92" fmla="*/ 259373 w 520"/>
                    <a:gd name="T93" fmla="*/ 250884 h 432"/>
                    <a:gd name="T94" fmla="*/ 69166 w 520"/>
                    <a:gd name="T95" fmla="*/ 324673 h 432"/>
                    <a:gd name="T96" fmla="*/ 51875 w 520"/>
                    <a:gd name="T97" fmla="*/ 339431 h 432"/>
                    <a:gd name="T98" fmla="*/ 34583 w 520"/>
                    <a:gd name="T99" fmla="*/ 368947 h 432"/>
                    <a:gd name="T100" fmla="*/ 17292 w 520"/>
                    <a:gd name="T101" fmla="*/ 413220 h 432"/>
                    <a:gd name="T102" fmla="*/ 17292 w 520"/>
                    <a:gd name="T103" fmla="*/ 427978 h 432"/>
                    <a:gd name="T104" fmla="*/ 34583 w 520"/>
                    <a:gd name="T105" fmla="*/ 590315 h 432"/>
                    <a:gd name="T106" fmla="*/ 0 w 520"/>
                    <a:gd name="T107" fmla="*/ 634588 h 43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520"/>
                    <a:gd name="T163" fmla="*/ 0 h 432"/>
                    <a:gd name="T164" fmla="*/ 520 w 520"/>
                    <a:gd name="T165" fmla="*/ 432 h 432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520" h="432">
                      <a:moveTo>
                        <a:pt x="0" y="360"/>
                      </a:moveTo>
                      <a:lnTo>
                        <a:pt x="8" y="368"/>
                      </a:lnTo>
                      <a:lnTo>
                        <a:pt x="32" y="368"/>
                      </a:lnTo>
                      <a:lnTo>
                        <a:pt x="64" y="352"/>
                      </a:lnTo>
                      <a:lnTo>
                        <a:pt x="104" y="352"/>
                      </a:lnTo>
                      <a:lnTo>
                        <a:pt x="112" y="336"/>
                      </a:lnTo>
                      <a:lnTo>
                        <a:pt x="144" y="328"/>
                      </a:lnTo>
                      <a:lnTo>
                        <a:pt x="216" y="320"/>
                      </a:lnTo>
                      <a:lnTo>
                        <a:pt x="248" y="336"/>
                      </a:lnTo>
                      <a:lnTo>
                        <a:pt x="248" y="344"/>
                      </a:lnTo>
                      <a:lnTo>
                        <a:pt x="248" y="368"/>
                      </a:lnTo>
                      <a:lnTo>
                        <a:pt x="288" y="336"/>
                      </a:lnTo>
                      <a:lnTo>
                        <a:pt x="288" y="344"/>
                      </a:lnTo>
                      <a:lnTo>
                        <a:pt x="264" y="376"/>
                      </a:lnTo>
                      <a:lnTo>
                        <a:pt x="272" y="368"/>
                      </a:lnTo>
                      <a:lnTo>
                        <a:pt x="288" y="360"/>
                      </a:lnTo>
                      <a:lnTo>
                        <a:pt x="288" y="368"/>
                      </a:lnTo>
                      <a:lnTo>
                        <a:pt x="280" y="376"/>
                      </a:lnTo>
                      <a:lnTo>
                        <a:pt x="288" y="376"/>
                      </a:lnTo>
                      <a:lnTo>
                        <a:pt x="288" y="384"/>
                      </a:lnTo>
                      <a:lnTo>
                        <a:pt x="296" y="392"/>
                      </a:lnTo>
                      <a:lnTo>
                        <a:pt x="288" y="400"/>
                      </a:lnTo>
                      <a:lnTo>
                        <a:pt x="296" y="424"/>
                      </a:lnTo>
                      <a:lnTo>
                        <a:pt x="312" y="424"/>
                      </a:lnTo>
                      <a:lnTo>
                        <a:pt x="320" y="424"/>
                      </a:lnTo>
                      <a:lnTo>
                        <a:pt x="344" y="408"/>
                      </a:lnTo>
                      <a:lnTo>
                        <a:pt x="344" y="424"/>
                      </a:lnTo>
                      <a:lnTo>
                        <a:pt x="352" y="416"/>
                      </a:lnTo>
                      <a:lnTo>
                        <a:pt x="352" y="424"/>
                      </a:lnTo>
                      <a:lnTo>
                        <a:pt x="352" y="432"/>
                      </a:lnTo>
                      <a:lnTo>
                        <a:pt x="384" y="416"/>
                      </a:lnTo>
                      <a:lnTo>
                        <a:pt x="408" y="408"/>
                      </a:lnTo>
                      <a:lnTo>
                        <a:pt x="432" y="384"/>
                      </a:lnTo>
                      <a:lnTo>
                        <a:pt x="496" y="312"/>
                      </a:lnTo>
                      <a:lnTo>
                        <a:pt x="520" y="272"/>
                      </a:lnTo>
                      <a:lnTo>
                        <a:pt x="520" y="232"/>
                      </a:lnTo>
                      <a:lnTo>
                        <a:pt x="512" y="200"/>
                      </a:lnTo>
                      <a:lnTo>
                        <a:pt x="504" y="192"/>
                      </a:lnTo>
                      <a:lnTo>
                        <a:pt x="504" y="184"/>
                      </a:lnTo>
                      <a:lnTo>
                        <a:pt x="496" y="176"/>
                      </a:lnTo>
                      <a:lnTo>
                        <a:pt x="488" y="144"/>
                      </a:lnTo>
                      <a:lnTo>
                        <a:pt x="472" y="136"/>
                      </a:lnTo>
                      <a:lnTo>
                        <a:pt x="464" y="128"/>
                      </a:lnTo>
                      <a:lnTo>
                        <a:pt x="464" y="104"/>
                      </a:lnTo>
                      <a:lnTo>
                        <a:pt x="456" y="88"/>
                      </a:lnTo>
                      <a:lnTo>
                        <a:pt x="456" y="64"/>
                      </a:lnTo>
                      <a:lnTo>
                        <a:pt x="448" y="56"/>
                      </a:lnTo>
                      <a:lnTo>
                        <a:pt x="440" y="56"/>
                      </a:lnTo>
                      <a:lnTo>
                        <a:pt x="432" y="8"/>
                      </a:lnTo>
                      <a:lnTo>
                        <a:pt x="424" y="0"/>
                      </a:lnTo>
                      <a:lnTo>
                        <a:pt x="424" y="8"/>
                      </a:lnTo>
                      <a:lnTo>
                        <a:pt x="408" y="80"/>
                      </a:lnTo>
                      <a:lnTo>
                        <a:pt x="392" y="104"/>
                      </a:lnTo>
                      <a:lnTo>
                        <a:pt x="384" y="104"/>
                      </a:lnTo>
                      <a:lnTo>
                        <a:pt x="376" y="112"/>
                      </a:lnTo>
                      <a:lnTo>
                        <a:pt x="368" y="96"/>
                      </a:lnTo>
                      <a:lnTo>
                        <a:pt x="352" y="80"/>
                      </a:lnTo>
                      <a:lnTo>
                        <a:pt x="336" y="80"/>
                      </a:lnTo>
                      <a:lnTo>
                        <a:pt x="336" y="72"/>
                      </a:lnTo>
                      <a:lnTo>
                        <a:pt x="328" y="64"/>
                      </a:lnTo>
                      <a:lnTo>
                        <a:pt x="336" y="56"/>
                      </a:lnTo>
                      <a:lnTo>
                        <a:pt x="336" y="40"/>
                      </a:lnTo>
                      <a:lnTo>
                        <a:pt x="344" y="40"/>
                      </a:lnTo>
                      <a:lnTo>
                        <a:pt x="352" y="24"/>
                      </a:lnTo>
                      <a:lnTo>
                        <a:pt x="344" y="24"/>
                      </a:lnTo>
                      <a:lnTo>
                        <a:pt x="336" y="32"/>
                      </a:lnTo>
                      <a:lnTo>
                        <a:pt x="336" y="24"/>
                      </a:lnTo>
                      <a:lnTo>
                        <a:pt x="328" y="24"/>
                      </a:lnTo>
                      <a:lnTo>
                        <a:pt x="296" y="8"/>
                      </a:lnTo>
                      <a:lnTo>
                        <a:pt x="296" y="16"/>
                      </a:lnTo>
                      <a:lnTo>
                        <a:pt x="288" y="24"/>
                      </a:lnTo>
                      <a:lnTo>
                        <a:pt x="272" y="24"/>
                      </a:lnTo>
                      <a:lnTo>
                        <a:pt x="264" y="32"/>
                      </a:lnTo>
                      <a:lnTo>
                        <a:pt x="264" y="48"/>
                      </a:lnTo>
                      <a:lnTo>
                        <a:pt x="256" y="48"/>
                      </a:lnTo>
                      <a:lnTo>
                        <a:pt x="248" y="56"/>
                      </a:lnTo>
                      <a:lnTo>
                        <a:pt x="256" y="64"/>
                      </a:lnTo>
                      <a:lnTo>
                        <a:pt x="248" y="72"/>
                      </a:lnTo>
                      <a:lnTo>
                        <a:pt x="240" y="64"/>
                      </a:lnTo>
                      <a:lnTo>
                        <a:pt x="232" y="72"/>
                      </a:lnTo>
                      <a:lnTo>
                        <a:pt x="224" y="56"/>
                      </a:lnTo>
                      <a:lnTo>
                        <a:pt x="224" y="48"/>
                      </a:lnTo>
                      <a:lnTo>
                        <a:pt x="216" y="48"/>
                      </a:lnTo>
                      <a:lnTo>
                        <a:pt x="200" y="64"/>
                      </a:lnTo>
                      <a:lnTo>
                        <a:pt x="192" y="64"/>
                      </a:lnTo>
                      <a:lnTo>
                        <a:pt x="176" y="88"/>
                      </a:lnTo>
                      <a:lnTo>
                        <a:pt x="168" y="80"/>
                      </a:lnTo>
                      <a:lnTo>
                        <a:pt x="168" y="88"/>
                      </a:lnTo>
                      <a:lnTo>
                        <a:pt x="168" y="96"/>
                      </a:lnTo>
                      <a:lnTo>
                        <a:pt x="160" y="104"/>
                      </a:lnTo>
                      <a:lnTo>
                        <a:pt x="160" y="88"/>
                      </a:lnTo>
                      <a:lnTo>
                        <a:pt x="144" y="104"/>
                      </a:lnTo>
                      <a:lnTo>
                        <a:pt x="144" y="112"/>
                      </a:lnTo>
                      <a:lnTo>
                        <a:pt x="120" y="136"/>
                      </a:lnTo>
                      <a:lnTo>
                        <a:pt x="56" y="152"/>
                      </a:lnTo>
                      <a:lnTo>
                        <a:pt x="32" y="176"/>
                      </a:lnTo>
                      <a:lnTo>
                        <a:pt x="32" y="168"/>
                      </a:lnTo>
                      <a:lnTo>
                        <a:pt x="24" y="184"/>
                      </a:lnTo>
                      <a:lnTo>
                        <a:pt x="24" y="192"/>
                      </a:lnTo>
                      <a:lnTo>
                        <a:pt x="16" y="200"/>
                      </a:lnTo>
                      <a:lnTo>
                        <a:pt x="16" y="240"/>
                      </a:lnTo>
                      <a:lnTo>
                        <a:pt x="8" y="224"/>
                      </a:lnTo>
                      <a:lnTo>
                        <a:pt x="8" y="240"/>
                      </a:lnTo>
                      <a:lnTo>
                        <a:pt x="8" y="232"/>
                      </a:lnTo>
                      <a:lnTo>
                        <a:pt x="16" y="280"/>
                      </a:lnTo>
                      <a:lnTo>
                        <a:pt x="16" y="320"/>
                      </a:lnTo>
                      <a:lnTo>
                        <a:pt x="8" y="344"/>
                      </a:lnTo>
                      <a:lnTo>
                        <a:pt x="0" y="344"/>
                      </a:lnTo>
                      <a:lnTo>
                        <a:pt x="0" y="36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" name="Freeform 306"/>
                <p:cNvSpPr>
                  <a:spLocks/>
                </p:cNvSpPr>
                <p:nvPr/>
              </p:nvSpPr>
              <p:spPr bwMode="auto">
                <a:xfrm>
                  <a:off x="8497888" y="5681663"/>
                  <a:ext cx="34925" cy="14288"/>
                </a:xfrm>
                <a:custGeom>
                  <a:avLst/>
                  <a:gdLst>
                    <a:gd name="T0" fmla="*/ 0 w 16"/>
                    <a:gd name="T1" fmla="*/ 14288 h 8"/>
                    <a:gd name="T2" fmla="*/ 17463 w 16"/>
                    <a:gd name="T3" fmla="*/ 14288 h 8"/>
                    <a:gd name="T4" fmla="*/ 34925 w 16"/>
                    <a:gd name="T5" fmla="*/ 14288 h 8"/>
                    <a:gd name="T6" fmla="*/ 34925 w 16"/>
                    <a:gd name="T7" fmla="*/ 0 h 8"/>
                    <a:gd name="T8" fmla="*/ 0 w 16"/>
                    <a:gd name="T9" fmla="*/ 14288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" name="Freeform 307"/>
                <p:cNvSpPr>
                  <a:spLocks/>
                </p:cNvSpPr>
                <p:nvPr/>
              </p:nvSpPr>
              <p:spPr bwMode="auto">
                <a:xfrm>
                  <a:off x="8618538" y="5829301"/>
                  <a:ext cx="103188" cy="74613"/>
                </a:xfrm>
                <a:custGeom>
                  <a:avLst/>
                  <a:gdLst>
                    <a:gd name="T0" fmla="*/ 17198 w 48"/>
                    <a:gd name="T1" fmla="*/ 0 h 40"/>
                    <a:gd name="T2" fmla="*/ 0 w 48"/>
                    <a:gd name="T3" fmla="*/ 59690 h 40"/>
                    <a:gd name="T4" fmla="*/ 0 w 48"/>
                    <a:gd name="T5" fmla="*/ 74613 h 40"/>
                    <a:gd name="T6" fmla="*/ 17198 w 48"/>
                    <a:gd name="T7" fmla="*/ 74613 h 40"/>
                    <a:gd name="T8" fmla="*/ 51594 w 48"/>
                    <a:gd name="T9" fmla="*/ 59690 h 40"/>
                    <a:gd name="T10" fmla="*/ 103188 w 48"/>
                    <a:gd name="T11" fmla="*/ 0 h 40"/>
                    <a:gd name="T12" fmla="*/ 51594 w 48"/>
                    <a:gd name="T13" fmla="*/ 14923 h 40"/>
                    <a:gd name="T14" fmla="*/ 17198 w 48"/>
                    <a:gd name="T15" fmla="*/ 0 h 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8"/>
                    <a:gd name="T25" fmla="*/ 0 h 40"/>
                    <a:gd name="T26" fmla="*/ 48 w 48"/>
                    <a:gd name="T27" fmla="*/ 40 h 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8" h="40">
                      <a:moveTo>
                        <a:pt x="8" y="0"/>
                      </a:move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8" y="40"/>
                      </a:lnTo>
                      <a:lnTo>
                        <a:pt x="24" y="32"/>
                      </a:lnTo>
                      <a:lnTo>
                        <a:pt x="48" y="0"/>
                      </a:lnTo>
                      <a:lnTo>
                        <a:pt x="24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" name="Freeform 308"/>
                <p:cNvSpPr>
                  <a:spLocks/>
                </p:cNvSpPr>
                <p:nvPr/>
              </p:nvSpPr>
              <p:spPr bwMode="auto">
                <a:xfrm>
                  <a:off x="7529513" y="4530726"/>
                  <a:ext cx="311150" cy="325438"/>
                </a:xfrm>
                <a:custGeom>
                  <a:avLst/>
                  <a:gdLst>
                    <a:gd name="T0" fmla="*/ 0 w 144"/>
                    <a:gd name="T1" fmla="*/ 0 h 176"/>
                    <a:gd name="T2" fmla="*/ 0 w 144"/>
                    <a:gd name="T3" fmla="*/ 29585 h 176"/>
                    <a:gd name="T4" fmla="*/ 34572 w 144"/>
                    <a:gd name="T5" fmla="*/ 59171 h 176"/>
                    <a:gd name="T6" fmla="*/ 69144 w 144"/>
                    <a:gd name="T7" fmla="*/ 88756 h 176"/>
                    <a:gd name="T8" fmla="*/ 103717 w 144"/>
                    <a:gd name="T9" fmla="*/ 103548 h 176"/>
                    <a:gd name="T10" fmla="*/ 103717 w 144"/>
                    <a:gd name="T11" fmla="*/ 147926 h 176"/>
                    <a:gd name="T12" fmla="*/ 138289 w 144"/>
                    <a:gd name="T13" fmla="*/ 177512 h 176"/>
                    <a:gd name="T14" fmla="*/ 155575 w 144"/>
                    <a:gd name="T15" fmla="*/ 221890 h 176"/>
                    <a:gd name="T16" fmla="*/ 172861 w 144"/>
                    <a:gd name="T17" fmla="*/ 251475 h 176"/>
                    <a:gd name="T18" fmla="*/ 259292 w 144"/>
                    <a:gd name="T19" fmla="*/ 310645 h 176"/>
                    <a:gd name="T20" fmla="*/ 259292 w 144"/>
                    <a:gd name="T21" fmla="*/ 325438 h 176"/>
                    <a:gd name="T22" fmla="*/ 276578 w 144"/>
                    <a:gd name="T23" fmla="*/ 310645 h 176"/>
                    <a:gd name="T24" fmla="*/ 293864 w 144"/>
                    <a:gd name="T25" fmla="*/ 325438 h 176"/>
                    <a:gd name="T26" fmla="*/ 311150 w 144"/>
                    <a:gd name="T27" fmla="*/ 251475 h 176"/>
                    <a:gd name="T28" fmla="*/ 293864 w 144"/>
                    <a:gd name="T29" fmla="*/ 221890 h 176"/>
                    <a:gd name="T30" fmla="*/ 276578 w 144"/>
                    <a:gd name="T31" fmla="*/ 221890 h 176"/>
                    <a:gd name="T32" fmla="*/ 259292 w 144"/>
                    <a:gd name="T33" fmla="*/ 192304 h 176"/>
                    <a:gd name="T34" fmla="*/ 242006 w 144"/>
                    <a:gd name="T35" fmla="*/ 192304 h 176"/>
                    <a:gd name="T36" fmla="*/ 224719 w 144"/>
                    <a:gd name="T37" fmla="*/ 177512 h 176"/>
                    <a:gd name="T38" fmla="*/ 242006 w 144"/>
                    <a:gd name="T39" fmla="*/ 162719 h 176"/>
                    <a:gd name="T40" fmla="*/ 224719 w 144"/>
                    <a:gd name="T41" fmla="*/ 147926 h 176"/>
                    <a:gd name="T42" fmla="*/ 224719 w 144"/>
                    <a:gd name="T43" fmla="*/ 133134 h 176"/>
                    <a:gd name="T44" fmla="*/ 172861 w 144"/>
                    <a:gd name="T45" fmla="*/ 103548 h 176"/>
                    <a:gd name="T46" fmla="*/ 155575 w 144"/>
                    <a:gd name="T47" fmla="*/ 103548 h 176"/>
                    <a:gd name="T48" fmla="*/ 51858 w 144"/>
                    <a:gd name="T49" fmla="*/ 14793 h 176"/>
                    <a:gd name="T50" fmla="*/ 0 w 144"/>
                    <a:gd name="T51" fmla="*/ 0 h 17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44"/>
                    <a:gd name="T79" fmla="*/ 0 h 176"/>
                    <a:gd name="T80" fmla="*/ 144 w 144"/>
                    <a:gd name="T81" fmla="*/ 176 h 17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44" h="176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16" y="32"/>
                      </a:lnTo>
                      <a:lnTo>
                        <a:pt x="32" y="48"/>
                      </a:lnTo>
                      <a:lnTo>
                        <a:pt x="48" y="56"/>
                      </a:lnTo>
                      <a:lnTo>
                        <a:pt x="48" y="80"/>
                      </a:lnTo>
                      <a:lnTo>
                        <a:pt x="64" y="96"/>
                      </a:lnTo>
                      <a:lnTo>
                        <a:pt x="72" y="120"/>
                      </a:lnTo>
                      <a:lnTo>
                        <a:pt x="80" y="136"/>
                      </a:lnTo>
                      <a:lnTo>
                        <a:pt x="120" y="168"/>
                      </a:lnTo>
                      <a:lnTo>
                        <a:pt x="120" y="176"/>
                      </a:lnTo>
                      <a:lnTo>
                        <a:pt x="128" y="168"/>
                      </a:lnTo>
                      <a:lnTo>
                        <a:pt x="136" y="176"/>
                      </a:lnTo>
                      <a:lnTo>
                        <a:pt x="144" y="136"/>
                      </a:lnTo>
                      <a:lnTo>
                        <a:pt x="136" y="120"/>
                      </a:lnTo>
                      <a:lnTo>
                        <a:pt x="128" y="120"/>
                      </a:lnTo>
                      <a:lnTo>
                        <a:pt x="120" y="104"/>
                      </a:lnTo>
                      <a:lnTo>
                        <a:pt x="112" y="104"/>
                      </a:lnTo>
                      <a:lnTo>
                        <a:pt x="104" y="96"/>
                      </a:lnTo>
                      <a:lnTo>
                        <a:pt x="112" y="88"/>
                      </a:lnTo>
                      <a:lnTo>
                        <a:pt x="104" y="80"/>
                      </a:lnTo>
                      <a:lnTo>
                        <a:pt x="104" y="72"/>
                      </a:lnTo>
                      <a:lnTo>
                        <a:pt x="80" y="56"/>
                      </a:lnTo>
                      <a:lnTo>
                        <a:pt x="72" y="56"/>
                      </a:lnTo>
                      <a:lnTo>
                        <a:pt x="24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" name="Freeform 309"/>
                <p:cNvSpPr>
                  <a:spLocks/>
                </p:cNvSpPr>
                <p:nvPr/>
              </p:nvSpPr>
              <p:spPr bwMode="auto">
                <a:xfrm>
                  <a:off x="7805738" y="4856163"/>
                  <a:ext cx="260350" cy="73025"/>
                </a:xfrm>
                <a:custGeom>
                  <a:avLst/>
                  <a:gdLst>
                    <a:gd name="T0" fmla="*/ 0 w 120"/>
                    <a:gd name="T1" fmla="*/ 14605 h 40"/>
                    <a:gd name="T2" fmla="*/ 86783 w 120"/>
                    <a:gd name="T3" fmla="*/ 43815 h 40"/>
                    <a:gd name="T4" fmla="*/ 121497 w 120"/>
                    <a:gd name="T5" fmla="*/ 43815 h 40"/>
                    <a:gd name="T6" fmla="*/ 208280 w 120"/>
                    <a:gd name="T7" fmla="*/ 73025 h 40"/>
                    <a:gd name="T8" fmla="*/ 225637 w 120"/>
                    <a:gd name="T9" fmla="*/ 58420 h 40"/>
                    <a:gd name="T10" fmla="*/ 260350 w 120"/>
                    <a:gd name="T11" fmla="*/ 73025 h 40"/>
                    <a:gd name="T12" fmla="*/ 260350 w 120"/>
                    <a:gd name="T13" fmla="*/ 43815 h 40"/>
                    <a:gd name="T14" fmla="*/ 225637 w 120"/>
                    <a:gd name="T15" fmla="*/ 43815 h 40"/>
                    <a:gd name="T16" fmla="*/ 208280 w 120"/>
                    <a:gd name="T17" fmla="*/ 29210 h 40"/>
                    <a:gd name="T18" fmla="*/ 156210 w 120"/>
                    <a:gd name="T19" fmla="*/ 14605 h 40"/>
                    <a:gd name="T20" fmla="*/ 156210 w 120"/>
                    <a:gd name="T21" fmla="*/ 29210 h 40"/>
                    <a:gd name="T22" fmla="*/ 104140 w 120"/>
                    <a:gd name="T23" fmla="*/ 29210 h 40"/>
                    <a:gd name="T24" fmla="*/ 69427 w 120"/>
                    <a:gd name="T25" fmla="*/ 0 h 40"/>
                    <a:gd name="T26" fmla="*/ 34713 w 120"/>
                    <a:gd name="T27" fmla="*/ 0 h 40"/>
                    <a:gd name="T28" fmla="*/ 0 w 120"/>
                    <a:gd name="T29" fmla="*/ 14605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20"/>
                    <a:gd name="T46" fmla="*/ 0 h 40"/>
                    <a:gd name="T47" fmla="*/ 120 w 120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20" h="40">
                      <a:moveTo>
                        <a:pt x="0" y="8"/>
                      </a:moveTo>
                      <a:lnTo>
                        <a:pt x="40" y="24"/>
                      </a:lnTo>
                      <a:lnTo>
                        <a:pt x="56" y="24"/>
                      </a:lnTo>
                      <a:lnTo>
                        <a:pt x="96" y="40"/>
                      </a:lnTo>
                      <a:lnTo>
                        <a:pt x="104" y="32"/>
                      </a:lnTo>
                      <a:lnTo>
                        <a:pt x="120" y="40"/>
                      </a:lnTo>
                      <a:lnTo>
                        <a:pt x="120" y="24"/>
                      </a:lnTo>
                      <a:lnTo>
                        <a:pt x="104" y="24"/>
                      </a:lnTo>
                      <a:lnTo>
                        <a:pt x="96" y="16"/>
                      </a:lnTo>
                      <a:lnTo>
                        <a:pt x="72" y="8"/>
                      </a:lnTo>
                      <a:lnTo>
                        <a:pt x="72" y="16"/>
                      </a:lnTo>
                      <a:lnTo>
                        <a:pt x="48" y="16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" name="Freeform 310"/>
                <p:cNvSpPr>
                  <a:spLocks/>
                </p:cNvSpPr>
                <p:nvPr/>
              </p:nvSpPr>
              <p:spPr bwMode="auto">
                <a:xfrm>
                  <a:off x="8066088" y="4914901"/>
                  <a:ext cx="33338" cy="14288"/>
                </a:xfrm>
                <a:custGeom>
                  <a:avLst/>
                  <a:gdLst>
                    <a:gd name="T0" fmla="*/ 0 w 16"/>
                    <a:gd name="T1" fmla="*/ 0 h 8"/>
                    <a:gd name="T2" fmla="*/ 16669 w 16"/>
                    <a:gd name="T3" fmla="*/ 14288 h 8"/>
                    <a:gd name="T4" fmla="*/ 33338 w 16"/>
                    <a:gd name="T5" fmla="*/ 0 h 8"/>
                    <a:gd name="T6" fmla="*/ 0 w 16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"/>
                    <a:gd name="T13" fmla="*/ 0 h 8"/>
                    <a:gd name="T14" fmla="*/ 16 w 16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" name="Freeform 311"/>
                <p:cNvSpPr>
                  <a:spLocks/>
                </p:cNvSpPr>
                <p:nvPr/>
              </p:nvSpPr>
              <p:spPr bwMode="auto">
                <a:xfrm>
                  <a:off x="8116888" y="4914901"/>
                  <a:ext cx="225425" cy="28575"/>
                </a:xfrm>
                <a:custGeom>
                  <a:avLst/>
                  <a:gdLst>
                    <a:gd name="T0" fmla="*/ 0 w 104"/>
                    <a:gd name="T1" fmla="*/ 28575 h 16"/>
                    <a:gd name="T2" fmla="*/ 34681 w 104"/>
                    <a:gd name="T3" fmla="*/ 28575 h 16"/>
                    <a:gd name="T4" fmla="*/ 104042 w 104"/>
                    <a:gd name="T5" fmla="*/ 14288 h 16"/>
                    <a:gd name="T6" fmla="*/ 173404 w 104"/>
                    <a:gd name="T7" fmla="*/ 28575 h 16"/>
                    <a:gd name="T8" fmla="*/ 225425 w 104"/>
                    <a:gd name="T9" fmla="*/ 14288 h 16"/>
                    <a:gd name="T10" fmla="*/ 190744 w 104"/>
                    <a:gd name="T11" fmla="*/ 0 h 16"/>
                    <a:gd name="T12" fmla="*/ 173404 w 104"/>
                    <a:gd name="T13" fmla="*/ 14288 h 16"/>
                    <a:gd name="T14" fmla="*/ 121383 w 104"/>
                    <a:gd name="T15" fmla="*/ 0 h 16"/>
                    <a:gd name="T16" fmla="*/ 104042 w 104"/>
                    <a:gd name="T17" fmla="*/ 14288 h 16"/>
                    <a:gd name="T18" fmla="*/ 52021 w 104"/>
                    <a:gd name="T19" fmla="*/ 0 h 16"/>
                    <a:gd name="T20" fmla="*/ 52021 w 104"/>
                    <a:gd name="T21" fmla="*/ 14288 h 16"/>
                    <a:gd name="T22" fmla="*/ 17340 w 104"/>
                    <a:gd name="T23" fmla="*/ 0 h 16"/>
                    <a:gd name="T24" fmla="*/ 0 w 104"/>
                    <a:gd name="T25" fmla="*/ 14288 h 16"/>
                    <a:gd name="T26" fmla="*/ 0 w 104"/>
                    <a:gd name="T27" fmla="*/ 28575 h 1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04"/>
                    <a:gd name="T43" fmla="*/ 0 h 16"/>
                    <a:gd name="T44" fmla="*/ 104 w 104"/>
                    <a:gd name="T45" fmla="*/ 16 h 1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04" h="16">
                      <a:moveTo>
                        <a:pt x="0" y="16"/>
                      </a:moveTo>
                      <a:lnTo>
                        <a:pt x="16" y="16"/>
                      </a:lnTo>
                      <a:lnTo>
                        <a:pt x="48" y="8"/>
                      </a:lnTo>
                      <a:lnTo>
                        <a:pt x="80" y="16"/>
                      </a:lnTo>
                      <a:lnTo>
                        <a:pt x="104" y="8"/>
                      </a:lnTo>
                      <a:lnTo>
                        <a:pt x="88" y="0"/>
                      </a:lnTo>
                      <a:lnTo>
                        <a:pt x="80" y="8"/>
                      </a:lnTo>
                      <a:lnTo>
                        <a:pt x="56" y="0"/>
                      </a:lnTo>
                      <a:lnTo>
                        <a:pt x="48" y="8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" name="Freeform 312"/>
                <p:cNvSpPr>
                  <a:spLocks/>
                </p:cNvSpPr>
                <p:nvPr/>
              </p:nvSpPr>
              <p:spPr bwMode="auto">
                <a:xfrm>
                  <a:off x="8359776" y="4914901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0 h 8"/>
                    <a:gd name="T4" fmla="*/ 0 w 8"/>
                    <a:gd name="T5" fmla="*/ 0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" name="Freeform 313"/>
                <p:cNvSpPr>
                  <a:spLocks/>
                </p:cNvSpPr>
                <p:nvPr/>
              </p:nvSpPr>
              <p:spPr bwMode="auto">
                <a:xfrm>
                  <a:off x="8394701" y="4900613"/>
                  <a:ext cx="33338" cy="14288"/>
                </a:xfrm>
                <a:custGeom>
                  <a:avLst/>
                  <a:gdLst>
                    <a:gd name="T0" fmla="*/ 0 w 16"/>
                    <a:gd name="T1" fmla="*/ 14288 h 8"/>
                    <a:gd name="T2" fmla="*/ 16669 w 16"/>
                    <a:gd name="T3" fmla="*/ 14288 h 8"/>
                    <a:gd name="T4" fmla="*/ 33338 w 16"/>
                    <a:gd name="T5" fmla="*/ 0 h 8"/>
                    <a:gd name="T6" fmla="*/ 16669 w 16"/>
                    <a:gd name="T7" fmla="*/ 0 h 8"/>
                    <a:gd name="T8" fmla="*/ 0 w 16"/>
                    <a:gd name="T9" fmla="*/ 14288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" name="Freeform 314"/>
                <p:cNvSpPr>
                  <a:spLocks/>
                </p:cNvSpPr>
                <p:nvPr/>
              </p:nvSpPr>
              <p:spPr bwMode="auto">
                <a:xfrm>
                  <a:off x="8204201" y="4959351"/>
                  <a:ext cx="50800" cy="14288"/>
                </a:xfrm>
                <a:custGeom>
                  <a:avLst/>
                  <a:gdLst>
                    <a:gd name="T0" fmla="*/ 0 w 24"/>
                    <a:gd name="T1" fmla="*/ 0 h 8"/>
                    <a:gd name="T2" fmla="*/ 33867 w 24"/>
                    <a:gd name="T3" fmla="*/ 14288 h 8"/>
                    <a:gd name="T4" fmla="*/ 50800 w 24"/>
                    <a:gd name="T5" fmla="*/ 14288 h 8"/>
                    <a:gd name="T6" fmla="*/ 16933 w 24"/>
                    <a:gd name="T7" fmla="*/ 0 h 8"/>
                    <a:gd name="T8" fmla="*/ 0 w 24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8"/>
                    <a:gd name="T17" fmla="*/ 24 w 24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24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" name="Freeform 315"/>
                <p:cNvSpPr>
                  <a:spLocks/>
                </p:cNvSpPr>
                <p:nvPr/>
              </p:nvSpPr>
              <p:spPr bwMode="auto">
                <a:xfrm>
                  <a:off x="8550276" y="4884738"/>
                  <a:ext cx="15875" cy="30163"/>
                </a:xfrm>
                <a:custGeom>
                  <a:avLst/>
                  <a:gdLst>
                    <a:gd name="T0" fmla="*/ 0 w 8"/>
                    <a:gd name="T1" fmla="*/ 30163 h 16"/>
                    <a:gd name="T2" fmla="*/ 15875 w 8"/>
                    <a:gd name="T3" fmla="*/ 15082 h 16"/>
                    <a:gd name="T4" fmla="*/ 15875 w 8"/>
                    <a:gd name="T5" fmla="*/ 0 h 16"/>
                    <a:gd name="T6" fmla="*/ 0 w 8"/>
                    <a:gd name="T7" fmla="*/ 30163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16"/>
                    <a:gd name="T14" fmla="*/ 8 w 8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16">
                      <a:moveTo>
                        <a:pt x="0" y="16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" name="Freeform 316"/>
                <p:cNvSpPr>
                  <a:spLocks/>
                </p:cNvSpPr>
                <p:nvPr/>
              </p:nvSpPr>
              <p:spPr bwMode="auto">
                <a:xfrm>
                  <a:off x="8636001" y="4840288"/>
                  <a:ext cx="17463" cy="44450"/>
                </a:xfrm>
                <a:custGeom>
                  <a:avLst/>
                  <a:gdLst>
                    <a:gd name="T0" fmla="*/ 0 w 8"/>
                    <a:gd name="T1" fmla="*/ 44450 h 24"/>
                    <a:gd name="T2" fmla="*/ 17463 w 8"/>
                    <a:gd name="T3" fmla="*/ 14817 h 24"/>
                    <a:gd name="T4" fmla="*/ 17463 w 8"/>
                    <a:gd name="T5" fmla="*/ 0 h 24"/>
                    <a:gd name="T6" fmla="*/ 0 w 8"/>
                    <a:gd name="T7" fmla="*/ 4445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24"/>
                    <a:gd name="T14" fmla="*/ 8 w 8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24">
                      <a:moveTo>
                        <a:pt x="0" y="24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5" name="Freeform 317"/>
                <p:cNvSpPr>
                  <a:spLocks/>
                </p:cNvSpPr>
                <p:nvPr/>
              </p:nvSpPr>
              <p:spPr bwMode="auto">
                <a:xfrm>
                  <a:off x="7805738" y="4737101"/>
                  <a:ext cx="52388" cy="44450"/>
                </a:xfrm>
                <a:custGeom>
                  <a:avLst/>
                  <a:gdLst>
                    <a:gd name="T0" fmla="*/ 0 w 24"/>
                    <a:gd name="T1" fmla="*/ 0 h 24"/>
                    <a:gd name="T2" fmla="*/ 17463 w 24"/>
                    <a:gd name="T3" fmla="*/ 14817 h 24"/>
                    <a:gd name="T4" fmla="*/ 17463 w 24"/>
                    <a:gd name="T5" fmla="*/ 29633 h 24"/>
                    <a:gd name="T6" fmla="*/ 52388 w 24"/>
                    <a:gd name="T7" fmla="*/ 44450 h 24"/>
                    <a:gd name="T8" fmla="*/ 52388 w 24"/>
                    <a:gd name="T9" fmla="*/ 29633 h 24"/>
                    <a:gd name="T10" fmla="*/ 34925 w 24"/>
                    <a:gd name="T11" fmla="*/ 14817 h 24"/>
                    <a:gd name="T12" fmla="*/ 34925 w 24"/>
                    <a:gd name="T13" fmla="*/ 0 h 24"/>
                    <a:gd name="T14" fmla="*/ 0 w 24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24"/>
                    <a:gd name="T26" fmla="*/ 24 w 24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24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8" y="16"/>
                      </a:lnTo>
                      <a:lnTo>
                        <a:pt x="24" y="24"/>
                      </a:lnTo>
                      <a:lnTo>
                        <a:pt x="24" y="16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6" name="Freeform 318"/>
                <p:cNvSpPr>
                  <a:spLocks/>
                </p:cNvSpPr>
                <p:nvPr/>
              </p:nvSpPr>
              <p:spPr bwMode="auto">
                <a:xfrm>
                  <a:off x="7875588" y="4767263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14288 h 8"/>
                    <a:gd name="T4" fmla="*/ 17463 w 8"/>
                    <a:gd name="T5" fmla="*/ 0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7" name="Line 319"/>
                <p:cNvSpPr>
                  <a:spLocks noChangeShapeType="1"/>
                </p:cNvSpPr>
                <p:nvPr/>
              </p:nvSpPr>
              <p:spPr bwMode="auto">
                <a:xfrm>
                  <a:off x="4762501" y="3070226"/>
                  <a:ext cx="3175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8" name="Line 320"/>
                <p:cNvSpPr>
                  <a:spLocks noChangeShapeType="1"/>
                </p:cNvSpPr>
                <p:nvPr/>
              </p:nvSpPr>
              <p:spPr bwMode="auto">
                <a:xfrm>
                  <a:off x="8031163" y="4900613"/>
                  <a:ext cx="34925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9" name="Freeform 321"/>
                <p:cNvSpPr>
                  <a:spLocks/>
                </p:cNvSpPr>
                <p:nvPr/>
              </p:nvSpPr>
              <p:spPr bwMode="auto">
                <a:xfrm>
                  <a:off x="8204201" y="4649788"/>
                  <a:ext cx="190500" cy="206375"/>
                </a:xfrm>
                <a:custGeom>
                  <a:avLst/>
                  <a:gdLst>
                    <a:gd name="T0" fmla="*/ 0 w 88"/>
                    <a:gd name="T1" fmla="*/ 117929 h 112"/>
                    <a:gd name="T2" fmla="*/ 0 w 88"/>
                    <a:gd name="T3" fmla="*/ 132670 h 112"/>
                    <a:gd name="T4" fmla="*/ 17318 w 88"/>
                    <a:gd name="T5" fmla="*/ 132670 h 112"/>
                    <a:gd name="T6" fmla="*/ 17318 w 88"/>
                    <a:gd name="T7" fmla="*/ 147411 h 112"/>
                    <a:gd name="T8" fmla="*/ 17318 w 88"/>
                    <a:gd name="T9" fmla="*/ 191634 h 112"/>
                    <a:gd name="T10" fmla="*/ 34636 w 88"/>
                    <a:gd name="T11" fmla="*/ 191634 h 112"/>
                    <a:gd name="T12" fmla="*/ 34636 w 88"/>
                    <a:gd name="T13" fmla="*/ 132670 h 112"/>
                    <a:gd name="T14" fmla="*/ 51955 w 88"/>
                    <a:gd name="T15" fmla="*/ 117929 h 112"/>
                    <a:gd name="T16" fmla="*/ 69273 w 88"/>
                    <a:gd name="T17" fmla="*/ 117929 h 112"/>
                    <a:gd name="T18" fmla="*/ 51955 w 88"/>
                    <a:gd name="T19" fmla="*/ 132670 h 112"/>
                    <a:gd name="T20" fmla="*/ 86591 w 88"/>
                    <a:gd name="T21" fmla="*/ 162152 h 112"/>
                    <a:gd name="T22" fmla="*/ 86591 w 88"/>
                    <a:gd name="T23" fmla="*/ 176893 h 112"/>
                    <a:gd name="T24" fmla="*/ 103909 w 88"/>
                    <a:gd name="T25" fmla="*/ 176893 h 112"/>
                    <a:gd name="T26" fmla="*/ 103909 w 88"/>
                    <a:gd name="T27" fmla="*/ 191634 h 112"/>
                    <a:gd name="T28" fmla="*/ 103909 w 88"/>
                    <a:gd name="T29" fmla="*/ 206375 h 112"/>
                    <a:gd name="T30" fmla="*/ 121227 w 88"/>
                    <a:gd name="T31" fmla="*/ 191634 h 112"/>
                    <a:gd name="T32" fmla="*/ 121227 w 88"/>
                    <a:gd name="T33" fmla="*/ 176893 h 112"/>
                    <a:gd name="T34" fmla="*/ 86591 w 88"/>
                    <a:gd name="T35" fmla="*/ 132670 h 112"/>
                    <a:gd name="T36" fmla="*/ 103909 w 88"/>
                    <a:gd name="T37" fmla="*/ 132670 h 112"/>
                    <a:gd name="T38" fmla="*/ 86591 w 88"/>
                    <a:gd name="T39" fmla="*/ 88446 h 112"/>
                    <a:gd name="T40" fmla="*/ 121227 w 88"/>
                    <a:gd name="T41" fmla="*/ 73705 h 112"/>
                    <a:gd name="T42" fmla="*/ 138545 w 88"/>
                    <a:gd name="T43" fmla="*/ 73705 h 112"/>
                    <a:gd name="T44" fmla="*/ 121227 w 88"/>
                    <a:gd name="T45" fmla="*/ 58964 h 112"/>
                    <a:gd name="T46" fmla="*/ 51955 w 88"/>
                    <a:gd name="T47" fmla="*/ 73705 h 112"/>
                    <a:gd name="T48" fmla="*/ 34636 w 88"/>
                    <a:gd name="T49" fmla="*/ 58964 h 112"/>
                    <a:gd name="T50" fmla="*/ 34636 w 88"/>
                    <a:gd name="T51" fmla="*/ 44223 h 112"/>
                    <a:gd name="T52" fmla="*/ 51955 w 88"/>
                    <a:gd name="T53" fmla="*/ 29482 h 112"/>
                    <a:gd name="T54" fmla="*/ 138545 w 88"/>
                    <a:gd name="T55" fmla="*/ 29482 h 112"/>
                    <a:gd name="T56" fmla="*/ 173182 w 88"/>
                    <a:gd name="T57" fmla="*/ 29482 h 112"/>
                    <a:gd name="T58" fmla="*/ 190500 w 88"/>
                    <a:gd name="T59" fmla="*/ 0 h 112"/>
                    <a:gd name="T60" fmla="*/ 173182 w 88"/>
                    <a:gd name="T61" fmla="*/ 0 h 112"/>
                    <a:gd name="T62" fmla="*/ 155864 w 88"/>
                    <a:gd name="T63" fmla="*/ 14741 h 112"/>
                    <a:gd name="T64" fmla="*/ 121227 w 88"/>
                    <a:gd name="T65" fmla="*/ 14741 h 112"/>
                    <a:gd name="T66" fmla="*/ 69273 w 88"/>
                    <a:gd name="T67" fmla="*/ 0 h 112"/>
                    <a:gd name="T68" fmla="*/ 51955 w 88"/>
                    <a:gd name="T69" fmla="*/ 14741 h 112"/>
                    <a:gd name="T70" fmla="*/ 34636 w 88"/>
                    <a:gd name="T71" fmla="*/ 14741 h 112"/>
                    <a:gd name="T72" fmla="*/ 34636 w 88"/>
                    <a:gd name="T73" fmla="*/ 58964 h 112"/>
                    <a:gd name="T74" fmla="*/ 0 w 88"/>
                    <a:gd name="T75" fmla="*/ 117929 h 11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8"/>
                    <a:gd name="T115" fmla="*/ 0 h 112"/>
                    <a:gd name="T116" fmla="*/ 88 w 88"/>
                    <a:gd name="T117" fmla="*/ 112 h 11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8" h="112">
                      <a:moveTo>
                        <a:pt x="0" y="64"/>
                      </a:move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8" y="80"/>
                      </a:lnTo>
                      <a:lnTo>
                        <a:pt x="8" y="104"/>
                      </a:lnTo>
                      <a:lnTo>
                        <a:pt x="16" y="104"/>
                      </a:lnTo>
                      <a:lnTo>
                        <a:pt x="16" y="72"/>
                      </a:lnTo>
                      <a:lnTo>
                        <a:pt x="24" y="64"/>
                      </a:lnTo>
                      <a:lnTo>
                        <a:pt x="32" y="64"/>
                      </a:lnTo>
                      <a:lnTo>
                        <a:pt x="24" y="72"/>
                      </a:lnTo>
                      <a:lnTo>
                        <a:pt x="40" y="88"/>
                      </a:lnTo>
                      <a:lnTo>
                        <a:pt x="40" y="96"/>
                      </a:lnTo>
                      <a:lnTo>
                        <a:pt x="48" y="96"/>
                      </a:lnTo>
                      <a:lnTo>
                        <a:pt x="48" y="104"/>
                      </a:lnTo>
                      <a:lnTo>
                        <a:pt x="48" y="112"/>
                      </a:lnTo>
                      <a:lnTo>
                        <a:pt x="56" y="104"/>
                      </a:lnTo>
                      <a:lnTo>
                        <a:pt x="56" y="96"/>
                      </a:lnTo>
                      <a:lnTo>
                        <a:pt x="40" y="72"/>
                      </a:lnTo>
                      <a:lnTo>
                        <a:pt x="48" y="72"/>
                      </a:lnTo>
                      <a:lnTo>
                        <a:pt x="40" y="48"/>
                      </a:lnTo>
                      <a:lnTo>
                        <a:pt x="56" y="40"/>
                      </a:lnTo>
                      <a:lnTo>
                        <a:pt x="64" y="40"/>
                      </a:lnTo>
                      <a:lnTo>
                        <a:pt x="56" y="32"/>
                      </a:lnTo>
                      <a:lnTo>
                        <a:pt x="24" y="40"/>
                      </a:lnTo>
                      <a:lnTo>
                        <a:pt x="16" y="32"/>
                      </a:lnTo>
                      <a:lnTo>
                        <a:pt x="16" y="24"/>
                      </a:lnTo>
                      <a:lnTo>
                        <a:pt x="24" y="16"/>
                      </a:lnTo>
                      <a:lnTo>
                        <a:pt x="64" y="16"/>
                      </a:lnTo>
                      <a:lnTo>
                        <a:pt x="80" y="16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72" y="8"/>
                      </a:lnTo>
                      <a:lnTo>
                        <a:pt x="56" y="8"/>
                      </a:lnTo>
                      <a:lnTo>
                        <a:pt x="32" y="0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16" y="32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" name="Freeform 322"/>
                <p:cNvSpPr>
                  <a:spLocks/>
                </p:cNvSpPr>
                <p:nvPr/>
              </p:nvSpPr>
              <p:spPr bwMode="auto">
                <a:xfrm>
                  <a:off x="8445501" y="4633913"/>
                  <a:ext cx="52388" cy="88900"/>
                </a:xfrm>
                <a:custGeom>
                  <a:avLst/>
                  <a:gdLst>
                    <a:gd name="T0" fmla="*/ 0 w 24"/>
                    <a:gd name="T1" fmla="*/ 29633 h 48"/>
                    <a:gd name="T2" fmla="*/ 17463 w 24"/>
                    <a:gd name="T3" fmla="*/ 59267 h 48"/>
                    <a:gd name="T4" fmla="*/ 34925 w 24"/>
                    <a:gd name="T5" fmla="*/ 88900 h 48"/>
                    <a:gd name="T6" fmla="*/ 17463 w 24"/>
                    <a:gd name="T7" fmla="*/ 59267 h 48"/>
                    <a:gd name="T8" fmla="*/ 17463 w 24"/>
                    <a:gd name="T9" fmla="*/ 44450 h 48"/>
                    <a:gd name="T10" fmla="*/ 34925 w 24"/>
                    <a:gd name="T11" fmla="*/ 44450 h 48"/>
                    <a:gd name="T12" fmla="*/ 34925 w 24"/>
                    <a:gd name="T13" fmla="*/ 29633 h 48"/>
                    <a:gd name="T14" fmla="*/ 52388 w 24"/>
                    <a:gd name="T15" fmla="*/ 29633 h 48"/>
                    <a:gd name="T16" fmla="*/ 52388 w 24"/>
                    <a:gd name="T17" fmla="*/ 14817 h 48"/>
                    <a:gd name="T18" fmla="*/ 34925 w 24"/>
                    <a:gd name="T19" fmla="*/ 14817 h 48"/>
                    <a:gd name="T20" fmla="*/ 17463 w 24"/>
                    <a:gd name="T21" fmla="*/ 0 h 48"/>
                    <a:gd name="T22" fmla="*/ 0 w 24"/>
                    <a:gd name="T23" fmla="*/ 29633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4"/>
                    <a:gd name="T37" fmla="*/ 0 h 48"/>
                    <a:gd name="T38" fmla="*/ 24 w 24"/>
                    <a:gd name="T39" fmla="*/ 48 h 4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4" h="48">
                      <a:moveTo>
                        <a:pt x="0" y="16"/>
                      </a:moveTo>
                      <a:lnTo>
                        <a:pt x="8" y="32"/>
                      </a:lnTo>
                      <a:lnTo>
                        <a:pt x="16" y="48"/>
                      </a:lnTo>
                      <a:lnTo>
                        <a:pt x="8" y="32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" name="Freeform 323"/>
                <p:cNvSpPr>
                  <a:spLocks/>
                </p:cNvSpPr>
                <p:nvPr/>
              </p:nvSpPr>
              <p:spPr bwMode="auto">
                <a:xfrm>
                  <a:off x="8410576" y="4781551"/>
                  <a:ext cx="34925" cy="15875"/>
                </a:xfrm>
                <a:custGeom>
                  <a:avLst/>
                  <a:gdLst>
                    <a:gd name="T0" fmla="*/ 0 w 16"/>
                    <a:gd name="T1" fmla="*/ 0 h 8"/>
                    <a:gd name="T2" fmla="*/ 17463 w 16"/>
                    <a:gd name="T3" fmla="*/ 15875 h 8"/>
                    <a:gd name="T4" fmla="*/ 34925 w 16"/>
                    <a:gd name="T5" fmla="*/ 15875 h 8"/>
                    <a:gd name="T6" fmla="*/ 34925 w 16"/>
                    <a:gd name="T7" fmla="*/ 0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" name="Freeform 324"/>
                <p:cNvSpPr>
                  <a:spLocks/>
                </p:cNvSpPr>
                <p:nvPr/>
              </p:nvSpPr>
              <p:spPr bwMode="auto">
                <a:xfrm>
                  <a:off x="8462963" y="4767263"/>
                  <a:ext cx="87313" cy="30163"/>
                </a:xfrm>
                <a:custGeom>
                  <a:avLst/>
                  <a:gdLst>
                    <a:gd name="T0" fmla="*/ 0 w 40"/>
                    <a:gd name="T1" fmla="*/ 15082 h 16"/>
                    <a:gd name="T2" fmla="*/ 87313 w 40"/>
                    <a:gd name="T3" fmla="*/ 30163 h 16"/>
                    <a:gd name="T4" fmla="*/ 69850 w 40"/>
                    <a:gd name="T5" fmla="*/ 15082 h 16"/>
                    <a:gd name="T6" fmla="*/ 52388 w 40"/>
                    <a:gd name="T7" fmla="*/ 0 h 16"/>
                    <a:gd name="T8" fmla="*/ 17463 w 40"/>
                    <a:gd name="T9" fmla="*/ 0 h 16"/>
                    <a:gd name="T10" fmla="*/ 0 w 40"/>
                    <a:gd name="T11" fmla="*/ 15082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"/>
                    <a:gd name="T19" fmla="*/ 0 h 16"/>
                    <a:gd name="T20" fmla="*/ 40 w 40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" h="16">
                      <a:moveTo>
                        <a:pt x="0" y="8"/>
                      </a:moveTo>
                      <a:lnTo>
                        <a:pt x="40" y="16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" name="Freeform 325"/>
                <p:cNvSpPr>
                  <a:spLocks/>
                </p:cNvSpPr>
                <p:nvPr/>
              </p:nvSpPr>
              <p:spPr bwMode="auto">
                <a:xfrm>
                  <a:off x="8445501" y="4722813"/>
                  <a:ext cx="34925" cy="14288"/>
                </a:xfrm>
                <a:custGeom>
                  <a:avLst/>
                  <a:gdLst>
                    <a:gd name="T0" fmla="*/ 0 w 16"/>
                    <a:gd name="T1" fmla="*/ 14288 h 8"/>
                    <a:gd name="T2" fmla="*/ 34925 w 16"/>
                    <a:gd name="T3" fmla="*/ 14288 h 8"/>
                    <a:gd name="T4" fmla="*/ 17463 w 16"/>
                    <a:gd name="T5" fmla="*/ 0 h 8"/>
                    <a:gd name="T6" fmla="*/ 0 w 16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"/>
                    <a:gd name="T13" fmla="*/ 0 h 8"/>
                    <a:gd name="T14" fmla="*/ 16 w 16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" h="8">
                      <a:moveTo>
                        <a:pt x="0" y="8"/>
                      </a:move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" name="Freeform 326"/>
                <p:cNvSpPr>
                  <a:spLocks/>
                </p:cNvSpPr>
                <p:nvPr/>
              </p:nvSpPr>
              <p:spPr bwMode="auto">
                <a:xfrm>
                  <a:off x="8532813" y="4692651"/>
                  <a:ext cx="33338" cy="15875"/>
                </a:xfrm>
                <a:custGeom>
                  <a:avLst/>
                  <a:gdLst>
                    <a:gd name="T0" fmla="*/ 0 w 16"/>
                    <a:gd name="T1" fmla="*/ 0 h 8"/>
                    <a:gd name="T2" fmla="*/ 16669 w 16"/>
                    <a:gd name="T3" fmla="*/ 15875 h 8"/>
                    <a:gd name="T4" fmla="*/ 33338 w 16"/>
                    <a:gd name="T5" fmla="*/ 0 h 8"/>
                    <a:gd name="T6" fmla="*/ 16669 w 16"/>
                    <a:gd name="T7" fmla="*/ 0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" name="Freeform 327"/>
                <p:cNvSpPr>
                  <a:spLocks/>
                </p:cNvSpPr>
                <p:nvPr/>
              </p:nvSpPr>
              <p:spPr bwMode="auto">
                <a:xfrm>
                  <a:off x="8688388" y="4708526"/>
                  <a:ext cx="17463" cy="14288"/>
                </a:xfrm>
                <a:custGeom>
                  <a:avLst/>
                  <a:gdLst>
                    <a:gd name="T0" fmla="*/ 0 w 8"/>
                    <a:gd name="T1" fmla="*/ 0 h 8"/>
                    <a:gd name="T2" fmla="*/ 17463 w 8"/>
                    <a:gd name="T3" fmla="*/ 14288 h 8"/>
                    <a:gd name="T4" fmla="*/ 17463 w 8"/>
                    <a:gd name="T5" fmla="*/ 0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" name="Freeform 328"/>
                <p:cNvSpPr>
                  <a:spLocks/>
                </p:cNvSpPr>
                <p:nvPr/>
              </p:nvSpPr>
              <p:spPr bwMode="auto">
                <a:xfrm>
                  <a:off x="8204201" y="4176713"/>
                  <a:ext cx="138113" cy="147638"/>
                </a:xfrm>
                <a:custGeom>
                  <a:avLst/>
                  <a:gdLst>
                    <a:gd name="T0" fmla="*/ 0 w 64"/>
                    <a:gd name="T1" fmla="*/ 59055 h 80"/>
                    <a:gd name="T2" fmla="*/ 0 w 64"/>
                    <a:gd name="T3" fmla="*/ 103347 h 80"/>
                    <a:gd name="T4" fmla="*/ 34528 w 64"/>
                    <a:gd name="T5" fmla="*/ 103347 h 80"/>
                    <a:gd name="T6" fmla="*/ 34528 w 64"/>
                    <a:gd name="T7" fmla="*/ 132874 h 80"/>
                    <a:gd name="T8" fmla="*/ 51792 w 64"/>
                    <a:gd name="T9" fmla="*/ 132874 h 80"/>
                    <a:gd name="T10" fmla="*/ 86321 w 64"/>
                    <a:gd name="T11" fmla="*/ 147638 h 80"/>
                    <a:gd name="T12" fmla="*/ 86321 w 64"/>
                    <a:gd name="T13" fmla="*/ 132874 h 80"/>
                    <a:gd name="T14" fmla="*/ 103585 w 64"/>
                    <a:gd name="T15" fmla="*/ 147638 h 80"/>
                    <a:gd name="T16" fmla="*/ 138113 w 64"/>
                    <a:gd name="T17" fmla="*/ 147638 h 80"/>
                    <a:gd name="T18" fmla="*/ 120849 w 64"/>
                    <a:gd name="T19" fmla="*/ 132874 h 80"/>
                    <a:gd name="T20" fmla="*/ 86321 w 64"/>
                    <a:gd name="T21" fmla="*/ 118110 h 80"/>
                    <a:gd name="T22" fmla="*/ 69057 w 64"/>
                    <a:gd name="T23" fmla="*/ 132874 h 80"/>
                    <a:gd name="T24" fmla="*/ 69057 w 64"/>
                    <a:gd name="T25" fmla="*/ 118110 h 80"/>
                    <a:gd name="T26" fmla="*/ 51792 w 64"/>
                    <a:gd name="T27" fmla="*/ 88583 h 80"/>
                    <a:gd name="T28" fmla="*/ 69057 w 64"/>
                    <a:gd name="T29" fmla="*/ 44291 h 80"/>
                    <a:gd name="T30" fmla="*/ 51792 w 64"/>
                    <a:gd name="T31" fmla="*/ 29528 h 80"/>
                    <a:gd name="T32" fmla="*/ 51792 w 64"/>
                    <a:gd name="T33" fmla="*/ 0 h 80"/>
                    <a:gd name="T34" fmla="*/ 0 w 64"/>
                    <a:gd name="T35" fmla="*/ 0 h 80"/>
                    <a:gd name="T36" fmla="*/ 17264 w 64"/>
                    <a:gd name="T37" fmla="*/ 59055 h 80"/>
                    <a:gd name="T38" fmla="*/ 0 w 64"/>
                    <a:gd name="T39" fmla="*/ 59055 h 8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4"/>
                    <a:gd name="T61" fmla="*/ 0 h 80"/>
                    <a:gd name="T62" fmla="*/ 64 w 64"/>
                    <a:gd name="T63" fmla="*/ 80 h 8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4" h="80">
                      <a:moveTo>
                        <a:pt x="0" y="32"/>
                      </a:moveTo>
                      <a:lnTo>
                        <a:pt x="0" y="56"/>
                      </a:lnTo>
                      <a:lnTo>
                        <a:pt x="16" y="56"/>
                      </a:lnTo>
                      <a:lnTo>
                        <a:pt x="16" y="72"/>
                      </a:lnTo>
                      <a:lnTo>
                        <a:pt x="24" y="72"/>
                      </a:lnTo>
                      <a:lnTo>
                        <a:pt x="40" y="80"/>
                      </a:lnTo>
                      <a:lnTo>
                        <a:pt x="40" y="72"/>
                      </a:lnTo>
                      <a:lnTo>
                        <a:pt x="48" y="80"/>
                      </a:lnTo>
                      <a:lnTo>
                        <a:pt x="64" y="80"/>
                      </a:lnTo>
                      <a:lnTo>
                        <a:pt x="56" y="72"/>
                      </a:lnTo>
                      <a:lnTo>
                        <a:pt x="40" y="64"/>
                      </a:lnTo>
                      <a:lnTo>
                        <a:pt x="32" y="72"/>
                      </a:lnTo>
                      <a:lnTo>
                        <a:pt x="32" y="64"/>
                      </a:lnTo>
                      <a:lnTo>
                        <a:pt x="24" y="48"/>
                      </a:lnTo>
                      <a:lnTo>
                        <a:pt x="32" y="24"/>
                      </a:lnTo>
                      <a:lnTo>
                        <a:pt x="24" y="16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8" y="32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" name="Freeform 329"/>
                <p:cNvSpPr>
                  <a:spLocks/>
                </p:cNvSpPr>
                <p:nvPr/>
              </p:nvSpPr>
              <p:spPr bwMode="auto">
                <a:xfrm>
                  <a:off x="8151813" y="4383088"/>
                  <a:ext cx="69850" cy="74613"/>
                </a:xfrm>
                <a:custGeom>
                  <a:avLst/>
                  <a:gdLst>
                    <a:gd name="T0" fmla="*/ 0 w 32"/>
                    <a:gd name="T1" fmla="*/ 74613 h 40"/>
                    <a:gd name="T2" fmla="*/ 69850 w 32"/>
                    <a:gd name="T3" fmla="*/ 14923 h 40"/>
                    <a:gd name="T4" fmla="*/ 52387 w 32"/>
                    <a:gd name="T5" fmla="*/ 0 h 40"/>
                    <a:gd name="T6" fmla="*/ 52387 w 32"/>
                    <a:gd name="T7" fmla="*/ 14923 h 40"/>
                    <a:gd name="T8" fmla="*/ 0 w 32"/>
                    <a:gd name="T9" fmla="*/ 74613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40"/>
                    <a:gd name="T17" fmla="*/ 32 w 32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40">
                      <a:moveTo>
                        <a:pt x="0" y="40"/>
                      </a:move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" name="Freeform 330"/>
                <p:cNvSpPr>
                  <a:spLocks/>
                </p:cNvSpPr>
                <p:nvPr/>
              </p:nvSpPr>
              <p:spPr bwMode="auto">
                <a:xfrm>
                  <a:off x="8221663" y="4310063"/>
                  <a:ext cx="33338" cy="44450"/>
                </a:xfrm>
                <a:custGeom>
                  <a:avLst/>
                  <a:gdLst>
                    <a:gd name="T0" fmla="*/ 0 w 16"/>
                    <a:gd name="T1" fmla="*/ 0 h 24"/>
                    <a:gd name="T2" fmla="*/ 33338 w 16"/>
                    <a:gd name="T3" fmla="*/ 44450 h 24"/>
                    <a:gd name="T4" fmla="*/ 33338 w 16"/>
                    <a:gd name="T5" fmla="*/ 29633 h 24"/>
                    <a:gd name="T6" fmla="*/ 33338 w 16"/>
                    <a:gd name="T7" fmla="*/ 14817 h 24"/>
                    <a:gd name="T8" fmla="*/ 0 w 16"/>
                    <a:gd name="T9" fmla="*/ 0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4"/>
                    <a:gd name="T17" fmla="*/ 16 w 16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4">
                      <a:moveTo>
                        <a:pt x="0" y="0"/>
                      </a:move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1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" name="Freeform 331"/>
                <p:cNvSpPr>
                  <a:spLocks/>
                </p:cNvSpPr>
                <p:nvPr/>
              </p:nvSpPr>
              <p:spPr bwMode="auto">
                <a:xfrm>
                  <a:off x="8342313" y="4338638"/>
                  <a:ext cx="34925" cy="74613"/>
                </a:xfrm>
                <a:custGeom>
                  <a:avLst/>
                  <a:gdLst>
                    <a:gd name="T0" fmla="*/ 0 w 16"/>
                    <a:gd name="T1" fmla="*/ 0 h 40"/>
                    <a:gd name="T2" fmla="*/ 17463 w 16"/>
                    <a:gd name="T3" fmla="*/ 29845 h 40"/>
                    <a:gd name="T4" fmla="*/ 0 w 16"/>
                    <a:gd name="T5" fmla="*/ 29845 h 40"/>
                    <a:gd name="T6" fmla="*/ 0 w 16"/>
                    <a:gd name="T7" fmla="*/ 44768 h 40"/>
                    <a:gd name="T8" fmla="*/ 17463 w 16"/>
                    <a:gd name="T9" fmla="*/ 44768 h 40"/>
                    <a:gd name="T10" fmla="*/ 17463 w 16"/>
                    <a:gd name="T11" fmla="*/ 74613 h 40"/>
                    <a:gd name="T12" fmla="*/ 34925 w 16"/>
                    <a:gd name="T13" fmla="*/ 59690 h 40"/>
                    <a:gd name="T14" fmla="*/ 17463 w 16"/>
                    <a:gd name="T15" fmla="*/ 44768 h 40"/>
                    <a:gd name="T16" fmla="*/ 34925 w 16"/>
                    <a:gd name="T17" fmla="*/ 44768 h 40"/>
                    <a:gd name="T18" fmla="*/ 34925 w 16"/>
                    <a:gd name="T19" fmla="*/ 14923 h 40"/>
                    <a:gd name="T20" fmla="*/ 34925 w 16"/>
                    <a:gd name="T21" fmla="*/ 0 h 40"/>
                    <a:gd name="T22" fmla="*/ 0 w 16"/>
                    <a:gd name="T23" fmla="*/ 0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6"/>
                    <a:gd name="T37" fmla="*/ 0 h 40"/>
                    <a:gd name="T38" fmla="*/ 16 w 16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6" h="40">
                      <a:moveTo>
                        <a:pt x="0" y="0"/>
                      </a:moveTo>
                      <a:lnTo>
                        <a:pt x="8" y="16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8" y="40"/>
                      </a:lnTo>
                      <a:lnTo>
                        <a:pt x="16" y="32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" name="Freeform 332"/>
                <p:cNvSpPr>
                  <a:spLocks/>
                </p:cNvSpPr>
                <p:nvPr/>
              </p:nvSpPr>
              <p:spPr bwMode="auto">
                <a:xfrm>
                  <a:off x="8272463" y="4354513"/>
                  <a:ext cx="87313" cy="87313"/>
                </a:xfrm>
                <a:custGeom>
                  <a:avLst/>
                  <a:gdLst>
                    <a:gd name="T0" fmla="*/ 0 w 40"/>
                    <a:gd name="T1" fmla="*/ 43657 h 48"/>
                    <a:gd name="T2" fmla="*/ 34925 w 40"/>
                    <a:gd name="T3" fmla="*/ 43657 h 48"/>
                    <a:gd name="T4" fmla="*/ 34925 w 40"/>
                    <a:gd name="T5" fmla="*/ 58209 h 48"/>
                    <a:gd name="T6" fmla="*/ 17463 w 40"/>
                    <a:gd name="T7" fmla="*/ 58209 h 48"/>
                    <a:gd name="T8" fmla="*/ 34925 w 40"/>
                    <a:gd name="T9" fmla="*/ 87313 h 48"/>
                    <a:gd name="T10" fmla="*/ 52388 w 40"/>
                    <a:gd name="T11" fmla="*/ 72761 h 48"/>
                    <a:gd name="T12" fmla="*/ 52388 w 40"/>
                    <a:gd name="T13" fmla="*/ 58209 h 48"/>
                    <a:gd name="T14" fmla="*/ 52388 w 40"/>
                    <a:gd name="T15" fmla="*/ 72761 h 48"/>
                    <a:gd name="T16" fmla="*/ 69850 w 40"/>
                    <a:gd name="T17" fmla="*/ 58209 h 48"/>
                    <a:gd name="T18" fmla="*/ 69850 w 40"/>
                    <a:gd name="T19" fmla="*/ 72761 h 48"/>
                    <a:gd name="T20" fmla="*/ 87313 w 40"/>
                    <a:gd name="T21" fmla="*/ 72761 h 48"/>
                    <a:gd name="T22" fmla="*/ 87313 w 40"/>
                    <a:gd name="T23" fmla="*/ 58209 h 48"/>
                    <a:gd name="T24" fmla="*/ 69850 w 40"/>
                    <a:gd name="T25" fmla="*/ 58209 h 48"/>
                    <a:gd name="T26" fmla="*/ 69850 w 40"/>
                    <a:gd name="T27" fmla="*/ 29104 h 48"/>
                    <a:gd name="T28" fmla="*/ 52388 w 40"/>
                    <a:gd name="T29" fmla="*/ 43657 h 48"/>
                    <a:gd name="T30" fmla="*/ 34925 w 40"/>
                    <a:gd name="T31" fmla="*/ 14552 h 48"/>
                    <a:gd name="T32" fmla="*/ 17463 w 40"/>
                    <a:gd name="T33" fmla="*/ 14552 h 48"/>
                    <a:gd name="T34" fmla="*/ 0 w 40"/>
                    <a:gd name="T35" fmla="*/ 0 h 48"/>
                    <a:gd name="T36" fmla="*/ 0 w 40"/>
                    <a:gd name="T37" fmla="*/ 43657 h 4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0"/>
                    <a:gd name="T58" fmla="*/ 0 h 48"/>
                    <a:gd name="T59" fmla="*/ 40 w 40"/>
                    <a:gd name="T60" fmla="*/ 48 h 4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0" h="48">
                      <a:moveTo>
                        <a:pt x="0" y="24"/>
                      </a:moveTo>
                      <a:lnTo>
                        <a:pt x="16" y="24"/>
                      </a:lnTo>
                      <a:lnTo>
                        <a:pt x="16" y="32"/>
                      </a:lnTo>
                      <a:lnTo>
                        <a:pt x="8" y="32"/>
                      </a:lnTo>
                      <a:lnTo>
                        <a:pt x="16" y="48"/>
                      </a:lnTo>
                      <a:lnTo>
                        <a:pt x="24" y="40"/>
                      </a:lnTo>
                      <a:lnTo>
                        <a:pt x="24" y="32"/>
                      </a:lnTo>
                      <a:lnTo>
                        <a:pt x="24" y="40"/>
                      </a:lnTo>
                      <a:lnTo>
                        <a:pt x="32" y="32"/>
                      </a:lnTo>
                      <a:lnTo>
                        <a:pt x="32" y="40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32" y="32"/>
                      </a:lnTo>
                      <a:lnTo>
                        <a:pt x="32" y="16"/>
                      </a:lnTo>
                      <a:lnTo>
                        <a:pt x="24" y="24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" name="Freeform 333"/>
                <p:cNvSpPr>
                  <a:spLocks/>
                </p:cNvSpPr>
                <p:nvPr/>
              </p:nvSpPr>
              <p:spPr bwMode="auto">
                <a:xfrm>
                  <a:off x="8289926" y="4413251"/>
                  <a:ext cx="138113" cy="117475"/>
                </a:xfrm>
                <a:custGeom>
                  <a:avLst/>
                  <a:gdLst>
                    <a:gd name="T0" fmla="*/ 0 w 64"/>
                    <a:gd name="T1" fmla="*/ 73422 h 64"/>
                    <a:gd name="T2" fmla="*/ 0 w 64"/>
                    <a:gd name="T3" fmla="*/ 88106 h 64"/>
                    <a:gd name="T4" fmla="*/ 17264 w 64"/>
                    <a:gd name="T5" fmla="*/ 58738 h 64"/>
                    <a:gd name="T6" fmla="*/ 17264 w 64"/>
                    <a:gd name="T7" fmla="*/ 73422 h 64"/>
                    <a:gd name="T8" fmla="*/ 51792 w 64"/>
                    <a:gd name="T9" fmla="*/ 58738 h 64"/>
                    <a:gd name="T10" fmla="*/ 69057 w 64"/>
                    <a:gd name="T11" fmla="*/ 73422 h 64"/>
                    <a:gd name="T12" fmla="*/ 51792 w 64"/>
                    <a:gd name="T13" fmla="*/ 102791 h 64"/>
                    <a:gd name="T14" fmla="*/ 103585 w 64"/>
                    <a:gd name="T15" fmla="*/ 117475 h 64"/>
                    <a:gd name="T16" fmla="*/ 103585 w 64"/>
                    <a:gd name="T17" fmla="*/ 102791 h 64"/>
                    <a:gd name="T18" fmla="*/ 103585 w 64"/>
                    <a:gd name="T19" fmla="*/ 88106 h 64"/>
                    <a:gd name="T20" fmla="*/ 103585 w 64"/>
                    <a:gd name="T21" fmla="*/ 73422 h 64"/>
                    <a:gd name="T22" fmla="*/ 120849 w 64"/>
                    <a:gd name="T23" fmla="*/ 102791 h 64"/>
                    <a:gd name="T24" fmla="*/ 138113 w 64"/>
                    <a:gd name="T25" fmla="*/ 73422 h 64"/>
                    <a:gd name="T26" fmla="*/ 120849 w 64"/>
                    <a:gd name="T27" fmla="*/ 29369 h 64"/>
                    <a:gd name="T28" fmla="*/ 86321 w 64"/>
                    <a:gd name="T29" fmla="*/ 0 h 64"/>
                    <a:gd name="T30" fmla="*/ 103585 w 64"/>
                    <a:gd name="T31" fmla="*/ 29369 h 64"/>
                    <a:gd name="T32" fmla="*/ 86321 w 64"/>
                    <a:gd name="T33" fmla="*/ 29369 h 64"/>
                    <a:gd name="T34" fmla="*/ 69057 w 64"/>
                    <a:gd name="T35" fmla="*/ 29369 h 64"/>
                    <a:gd name="T36" fmla="*/ 69057 w 64"/>
                    <a:gd name="T37" fmla="*/ 44053 h 64"/>
                    <a:gd name="T38" fmla="*/ 51792 w 64"/>
                    <a:gd name="T39" fmla="*/ 58738 h 64"/>
                    <a:gd name="T40" fmla="*/ 51792 w 64"/>
                    <a:gd name="T41" fmla="*/ 44053 h 64"/>
                    <a:gd name="T42" fmla="*/ 34528 w 64"/>
                    <a:gd name="T43" fmla="*/ 44053 h 64"/>
                    <a:gd name="T44" fmla="*/ 0 w 64"/>
                    <a:gd name="T45" fmla="*/ 58738 h 64"/>
                    <a:gd name="T46" fmla="*/ 0 w 64"/>
                    <a:gd name="T47" fmla="*/ 73422 h 6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4"/>
                    <a:gd name="T73" fmla="*/ 0 h 64"/>
                    <a:gd name="T74" fmla="*/ 64 w 64"/>
                    <a:gd name="T75" fmla="*/ 64 h 6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4" h="64">
                      <a:moveTo>
                        <a:pt x="0" y="40"/>
                      </a:moveTo>
                      <a:lnTo>
                        <a:pt x="0" y="48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24" y="56"/>
                      </a:lnTo>
                      <a:lnTo>
                        <a:pt x="48" y="64"/>
                      </a:lnTo>
                      <a:lnTo>
                        <a:pt x="48" y="56"/>
                      </a:lnTo>
                      <a:lnTo>
                        <a:pt x="48" y="48"/>
                      </a:lnTo>
                      <a:lnTo>
                        <a:pt x="48" y="40"/>
                      </a:lnTo>
                      <a:lnTo>
                        <a:pt x="56" y="56"/>
                      </a:lnTo>
                      <a:lnTo>
                        <a:pt x="64" y="40"/>
                      </a:lnTo>
                      <a:lnTo>
                        <a:pt x="56" y="16"/>
                      </a:lnTo>
                      <a:lnTo>
                        <a:pt x="40" y="0"/>
                      </a:lnTo>
                      <a:lnTo>
                        <a:pt x="48" y="16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32" y="24"/>
                      </a:lnTo>
                      <a:lnTo>
                        <a:pt x="24" y="32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0" y="32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" name="Freeform 334"/>
                <p:cNvSpPr>
                  <a:spLocks/>
                </p:cNvSpPr>
                <p:nvPr/>
              </p:nvSpPr>
              <p:spPr bwMode="auto">
                <a:xfrm>
                  <a:off x="9050338" y="4811713"/>
                  <a:ext cx="122238" cy="58738"/>
                </a:xfrm>
                <a:custGeom>
                  <a:avLst/>
                  <a:gdLst>
                    <a:gd name="T0" fmla="*/ 0 w 56"/>
                    <a:gd name="T1" fmla="*/ 29369 h 32"/>
                    <a:gd name="T2" fmla="*/ 17463 w 56"/>
                    <a:gd name="T3" fmla="*/ 58738 h 32"/>
                    <a:gd name="T4" fmla="*/ 69850 w 56"/>
                    <a:gd name="T5" fmla="*/ 58738 h 32"/>
                    <a:gd name="T6" fmla="*/ 104775 w 56"/>
                    <a:gd name="T7" fmla="*/ 29369 h 32"/>
                    <a:gd name="T8" fmla="*/ 122238 w 56"/>
                    <a:gd name="T9" fmla="*/ 14685 h 32"/>
                    <a:gd name="T10" fmla="*/ 122238 w 56"/>
                    <a:gd name="T11" fmla="*/ 0 h 32"/>
                    <a:gd name="T12" fmla="*/ 104775 w 56"/>
                    <a:gd name="T13" fmla="*/ 0 h 32"/>
                    <a:gd name="T14" fmla="*/ 104775 w 56"/>
                    <a:gd name="T15" fmla="*/ 14685 h 32"/>
                    <a:gd name="T16" fmla="*/ 87313 w 56"/>
                    <a:gd name="T17" fmla="*/ 14685 h 32"/>
                    <a:gd name="T18" fmla="*/ 69850 w 56"/>
                    <a:gd name="T19" fmla="*/ 29369 h 32"/>
                    <a:gd name="T20" fmla="*/ 0 w 56"/>
                    <a:gd name="T21" fmla="*/ 29369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6"/>
                    <a:gd name="T34" fmla="*/ 0 h 32"/>
                    <a:gd name="T35" fmla="*/ 56 w 56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6" h="32">
                      <a:moveTo>
                        <a:pt x="0" y="16"/>
                      </a:moveTo>
                      <a:lnTo>
                        <a:pt x="8" y="32"/>
                      </a:lnTo>
                      <a:lnTo>
                        <a:pt x="32" y="32"/>
                      </a:lnTo>
                      <a:lnTo>
                        <a:pt x="48" y="16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" name="Freeform 335"/>
                <p:cNvSpPr>
                  <a:spLocks/>
                </p:cNvSpPr>
                <p:nvPr/>
              </p:nvSpPr>
              <p:spPr bwMode="auto">
                <a:xfrm>
                  <a:off x="9137651" y="4767263"/>
                  <a:ext cx="52388" cy="58738"/>
                </a:xfrm>
                <a:custGeom>
                  <a:avLst/>
                  <a:gdLst>
                    <a:gd name="T0" fmla="*/ 0 w 24"/>
                    <a:gd name="T1" fmla="*/ 0 h 32"/>
                    <a:gd name="T2" fmla="*/ 34925 w 24"/>
                    <a:gd name="T3" fmla="*/ 29369 h 32"/>
                    <a:gd name="T4" fmla="*/ 52388 w 24"/>
                    <a:gd name="T5" fmla="*/ 58738 h 32"/>
                    <a:gd name="T6" fmla="*/ 52388 w 24"/>
                    <a:gd name="T7" fmla="*/ 29369 h 32"/>
                    <a:gd name="T8" fmla="*/ 17463 w 24"/>
                    <a:gd name="T9" fmla="*/ 0 h 32"/>
                    <a:gd name="T10" fmla="*/ 0 w 24"/>
                    <a:gd name="T11" fmla="*/ 0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32"/>
                    <a:gd name="T20" fmla="*/ 24 w 24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32">
                      <a:moveTo>
                        <a:pt x="0" y="0"/>
                      </a:moveTo>
                      <a:lnTo>
                        <a:pt x="16" y="16"/>
                      </a:lnTo>
                      <a:lnTo>
                        <a:pt x="24" y="32"/>
                      </a:lnTo>
                      <a:lnTo>
                        <a:pt x="24" y="16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" name="Freeform 336"/>
                <p:cNvSpPr>
                  <a:spLocks/>
                </p:cNvSpPr>
                <p:nvPr/>
              </p:nvSpPr>
              <p:spPr bwMode="auto">
                <a:xfrm>
                  <a:off x="9240838" y="4840288"/>
                  <a:ext cx="34925" cy="44450"/>
                </a:xfrm>
                <a:custGeom>
                  <a:avLst/>
                  <a:gdLst>
                    <a:gd name="T0" fmla="*/ 0 w 16"/>
                    <a:gd name="T1" fmla="*/ 0 h 24"/>
                    <a:gd name="T2" fmla="*/ 17463 w 16"/>
                    <a:gd name="T3" fmla="*/ 44450 h 24"/>
                    <a:gd name="T4" fmla="*/ 34925 w 16"/>
                    <a:gd name="T5" fmla="*/ 29633 h 24"/>
                    <a:gd name="T6" fmla="*/ 0 w 16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"/>
                    <a:gd name="T13" fmla="*/ 0 h 24"/>
                    <a:gd name="T14" fmla="*/ 16 w 16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" h="24">
                      <a:moveTo>
                        <a:pt x="0" y="0"/>
                      </a:move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" name="Freeform 337"/>
                <p:cNvSpPr>
                  <a:spLocks/>
                </p:cNvSpPr>
                <p:nvPr/>
              </p:nvSpPr>
              <p:spPr bwMode="auto">
                <a:xfrm>
                  <a:off x="2913063" y="3128963"/>
                  <a:ext cx="34925" cy="15875"/>
                </a:xfrm>
                <a:custGeom>
                  <a:avLst/>
                  <a:gdLst>
                    <a:gd name="T0" fmla="*/ 0 w 16"/>
                    <a:gd name="T1" fmla="*/ 0 h 8"/>
                    <a:gd name="T2" fmla="*/ 17463 w 16"/>
                    <a:gd name="T3" fmla="*/ 0 h 8"/>
                    <a:gd name="T4" fmla="*/ 0 w 16"/>
                    <a:gd name="T5" fmla="*/ 15875 h 8"/>
                    <a:gd name="T6" fmla="*/ 17463 w 16"/>
                    <a:gd name="T7" fmla="*/ 0 h 8"/>
                    <a:gd name="T8" fmla="*/ 17463 w 16"/>
                    <a:gd name="T9" fmla="*/ 15875 h 8"/>
                    <a:gd name="T10" fmla="*/ 34925 w 16"/>
                    <a:gd name="T11" fmla="*/ 0 h 8"/>
                    <a:gd name="T12" fmla="*/ 0 w 16"/>
                    <a:gd name="T13" fmla="*/ 0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8"/>
                    <a:gd name="T23" fmla="*/ 16 w 16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8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" name="Freeform 338"/>
                <p:cNvSpPr>
                  <a:spLocks/>
                </p:cNvSpPr>
                <p:nvPr/>
              </p:nvSpPr>
              <p:spPr bwMode="auto">
                <a:xfrm>
                  <a:off x="2809876" y="3217863"/>
                  <a:ext cx="15875" cy="14288"/>
                </a:xfrm>
                <a:custGeom>
                  <a:avLst/>
                  <a:gdLst>
                    <a:gd name="T0" fmla="*/ 0 w 8"/>
                    <a:gd name="T1" fmla="*/ 0 h 8"/>
                    <a:gd name="T2" fmla="*/ 15875 w 8"/>
                    <a:gd name="T3" fmla="*/ 14288 h 8"/>
                    <a:gd name="T4" fmla="*/ 15875 w 8"/>
                    <a:gd name="T5" fmla="*/ 0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" name="Freeform 339"/>
                <p:cNvSpPr>
                  <a:spLocks/>
                </p:cNvSpPr>
                <p:nvPr/>
              </p:nvSpPr>
              <p:spPr bwMode="auto">
                <a:xfrm>
                  <a:off x="8272463" y="3189288"/>
                  <a:ext cx="225425" cy="220663"/>
                </a:xfrm>
                <a:custGeom>
                  <a:avLst/>
                  <a:gdLst>
                    <a:gd name="T0" fmla="*/ 17340 w 104"/>
                    <a:gd name="T1" fmla="*/ 29422 h 120"/>
                    <a:gd name="T2" fmla="*/ 156063 w 104"/>
                    <a:gd name="T3" fmla="*/ 161820 h 120"/>
                    <a:gd name="T4" fmla="*/ 173404 w 104"/>
                    <a:gd name="T5" fmla="*/ 205952 h 120"/>
                    <a:gd name="T6" fmla="*/ 190744 w 104"/>
                    <a:gd name="T7" fmla="*/ 220663 h 120"/>
                    <a:gd name="T8" fmla="*/ 190744 w 104"/>
                    <a:gd name="T9" fmla="*/ 205952 h 120"/>
                    <a:gd name="T10" fmla="*/ 225425 w 104"/>
                    <a:gd name="T11" fmla="*/ 205952 h 120"/>
                    <a:gd name="T12" fmla="*/ 156063 w 104"/>
                    <a:gd name="T13" fmla="*/ 161820 h 120"/>
                    <a:gd name="T14" fmla="*/ 156063 w 104"/>
                    <a:gd name="T15" fmla="*/ 132398 h 120"/>
                    <a:gd name="T16" fmla="*/ 190744 w 104"/>
                    <a:gd name="T17" fmla="*/ 132398 h 120"/>
                    <a:gd name="T18" fmla="*/ 34681 w 104"/>
                    <a:gd name="T19" fmla="*/ 0 h 120"/>
                    <a:gd name="T20" fmla="*/ 0 w 104"/>
                    <a:gd name="T21" fmla="*/ 0 h 120"/>
                    <a:gd name="T22" fmla="*/ 17340 w 104"/>
                    <a:gd name="T23" fmla="*/ 14711 h 120"/>
                    <a:gd name="T24" fmla="*/ 17340 w 104"/>
                    <a:gd name="T25" fmla="*/ 29422 h 12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04"/>
                    <a:gd name="T40" fmla="*/ 0 h 120"/>
                    <a:gd name="T41" fmla="*/ 104 w 104"/>
                    <a:gd name="T42" fmla="*/ 120 h 12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04" h="120">
                      <a:moveTo>
                        <a:pt x="8" y="16"/>
                      </a:moveTo>
                      <a:lnTo>
                        <a:pt x="72" y="88"/>
                      </a:lnTo>
                      <a:lnTo>
                        <a:pt x="80" y="112"/>
                      </a:lnTo>
                      <a:lnTo>
                        <a:pt x="88" y="120"/>
                      </a:lnTo>
                      <a:lnTo>
                        <a:pt x="88" y="112"/>
                      </a:lnTo>
                      <a:lnTo>
                        <a:pt x="104" y="112"/>
                      </a:lnTo>
                      <a:lnTo>
                        <a:pt x="72" y="88"/>
                      </a:lnTo>
                      <a:lnTo>
                        <a:pt x="72" y="72"/>
                      </a:lnTo>
                      <a:lnTo>
                        <a:pt x="88" y="72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8" y="8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" name="Freeform 340"/>
                <p:cNvSpPr>
                  <a:spLocks/>
                </p:cNvSpPr>
                <p:nvPr/>
              </p:nvSpPr>
              <p:spPr bwMode="auto">
                <a:xfrm>
                  <a:off x="5540376" y="3675063"/>
                  <a:ext cx="17463" cy="14288"/>
                </a:xfrm>
                <a:custGeom>
                  <a:avLst/>
                  <a:gdLst>
                    <a:gd name="T0" fmla="*/ 0 w 8"/>
                    <a:gd name="T1" fmla="*/ 0 h 8"/>
                    <a:gd name="T2" fmla="*/ 0 w 8"/>
                    <a:gd name="T3" fmla="*/ 14288 h 8"/>
                    <a:gd name="T4" fmla="*/ 17463 w 8"/>
                    <a:gd name="T5" fmla="*/ 0 h 8"/>
                    <a:gd name="T6" fmla="*/ 0 w 8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" name="Line 341"/>
                <p:cNvSpPr>
                  <a:spLocks noChangeShapeType="1"/>
                </p:cNvSpPr>
                <p:nvPr/>
              </p:nvSpPr>
              <p:spPr bwMode="auto">
                <a:xfrm>
                  <a:off x="8377238" y="4752976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" name="Line 342"/>
                <p:cNvSpPr>
                  <a:spLocks noChangeShapeType="1"/>
                </p:cNvSpPr>
                <p:nvPr/>
              </p:nvSpPr>
              <p:spPr bwMode="auto">
                <a:xfrm flipV="1">
                  <a:off x="5022851" y="4605338"/>
                  <a:ext cx="1588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" name="Freeform 343"/>
                <p:cNvSpPr>
                  <a:spLocks/>
                </p:cNvSpPr>
                <p:nvPr/>
              </p:nvSpPr>
              <p:spPr bwMode="auto">
                <a:xfrm>
                  <a:off x="8515351" y="5003801"/>
                  <a:ext cx="34925" cy="28575"/>
                </a:xfrm>
                <a:custGeom>
                  <a:avLst/>
                  <a:gdLst>
                    <a:gd name="T0" fmla="*/ 0 w 16"/>
                    <a:gd name="T1" fmla="*/ 14288 h 16"/>
                    <a:gd name="T2" fmla="*/ 17463 w 16"/>
                    <a:gd name="T3" fmla="*/ 28575 h 16"/>
                    <a:gd name="T4" fmla="*/ 34925 w 16"/>
                    <a:gd name="T5" fmla="*/ 14288 h 16"/>
                    <a:gd name="T6" fmla="*/ 34925 w 16"/>
                    <a:gd name="T7" fmla="*/ 0 h 16"/>
                    <a:gd name="T8" fmla="*/ 0 w 16"/>
                    <a:gd name="T9" fmla="*/ 0 h 16"/>
                    <a:gd name="T10" fmla="*/ 0 w 16"/>
                    <a:gd name="T11" fmla="*/ 14288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6"/>
                    <a:gd name="T20" fmla="*/ 16 w 1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6">
                      <a:moveTo>
                        <a:pt x="0" y="8"/>
                      </a:move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" name="Freeform 344"/>
                <p:cNvSpPr>
                  <a:spLocks/>
                </p:cNvSpPr>
                <p:nvPr/>
              </p:nvSpPr>
              <p:spPr bwMode="auto">
                <a:xfrm>
                  <a:off x="8324851" y="4929188"/>
                  <a:ext cx="120650" cy="44450"/>
                </a:xfrm>
                <a:custGeom>
                  <a:avLst/>
                  <a:gdLst>
                    <a:gd name="T0" fmla="*/ 0 w 56"/>
                    <a:gd name="T1" fmla="*/ 44450 h 24"/>
                    <a:gd name="T2" fmla="*/ 34471 w 56"/>
                    <a:gd name="T3" fmla="*/ 44450 h 24"/>
                    <a:gd name="T4" fmla="*/ 51707 w 56"/>
                    <a:gd name="T5" fmla="*/ 14817 h 24"/>
                    <a:gd name="T6" fmla="*/ 120650 w 56"/>
                    <a:gd name="T7" fmla="*/ 0 h 24"/>
                    <a:gd name="T8" fmla="*/ 51707 w 56"/>
                    <a:gd name="T9" fmla="*/ 0 h 24"/>
                    <a:gd name="T10" fmla="*/ 17236 w 56"/>
                    <a:gd name="T11" fmla="*/ 29633 h 24"/>
                    <a:gd name="T12" fmla="*/ 0 w 56"/>
                    <a:gd name="T13" fmla="*/ 4445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24"/>
                    <a:gd name="T23" fmla="*/ 56 w 56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24">
                      <a:moveTo>
                        <a:pt x="0" y="24"/>
                      </a:moveTo>
                      <a:lnTo>
                        <a:pt x="16" y="24"/>
                      </a:lnTo>
                      <a:lnTo>
                        <a:pt x="24" y="8"/>
                      </a:lnTo>
                      <a:lnTo>
                        <a:pt x="56" y="0"/>
                      </a:lnTo>
                      <a:lnTo>
                        <a:pt x="24" y="0"/>
                      </a:lnTo>
                      <a:lnTo>
                        <a:pt x="8" y="16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" name="Freeform 345"/>
                <p:cNvSpPr>
                  <a:spLocks/>
                </p:cNvSpPr>
                <p:nvPr/>
              </p:nvSpPr>
              <p:spPr bwMode="auto">
                <a:xfrm>
                  <a:off x="2670176" y="3409951"/>
                  <a:ext cx="34925" cy="14288"/>
                </a:xfrm>
                <a:custGeom>
                  <a:avLst/>
                  <a:gdLst>
                    <a:gd name="T0" fmla="*/ 0 w 16"/>
                    <a:gd name="T1" fmla="*/ 0 h 8"/>
                    <a:gd name="T2" fmla="*/ 17463 w 16"/>
                    <a:gd name="T3" fmla="*/ 14288 h 8"/>
                    <a:gd name="T4" fmla="*/ 34925 w 16"/>
                    <a:gd name="T5" fmla="*/ 0 h 8"/>
                    <a:gd name="T6" fmla="*/ 0 w 16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"/>
                    <a:gd name="T13" fmla="*/ 0 h 8"/>
                    <a:gd name="T14" fmla="*/ 16 w 16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" name="Freeform 346"/>
                <p:cNvSpPr>
                  <a:spLocks/>
                </p:cNvSpPr>
                <p:nvPr/>
              </p:nvSpPr>
              <p:spPr bwMode="auto">
                <a:xfrm>
                  <a:off x="8134351" y="3159126"/>
                  <a:ext cx="17463" cy="14288"/>
                </a:xfrm>
                <a:custGeom>
                  <a:avLst/>
                  <a:gdLst>
                    <a:gd name="T0" fmla="*/ 0 w 8"/>
                    <a:gd name="T1" fmla="*/ 14288 h 8"/>
                    <a:gd name="T2" fmla="*/ 17463 w 8"/>
                    <a:gd name="T3" fmla="*/ 14288 h 8"/>
                    <a:gd name="T4" fmla="*/ 0 w 8"/>
                    <a:gd name="T5" fmla="*/ 0 h 8"/>
                    <a:gd name="T6" fmla="*/ 0 w 8"/>
                    <a:gd name="T7" fmla="*/ 14288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0" y="8"/>
                      </a:move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" name="Freeform 347"/>
                <p:cNvSpPr>
                  <a:spLocks/>
                </p:cNvSpPr>
                <p:nvPr/>
              </p:nvSpPr>
              <p:spPr bwMode="auto">
                <a:xfrm>
                  <a:off x="5091113" y="3144838"/>
                  <a:ext cx="34925" cy="14288"/>
                </a:xfrm>
                <a:custGeom>
                  <a:avLst/>
                  <a:gdLst>
                    <a:gd name="T0" fmla="*/ 0 w 16"/>
                    <a:gd name="T1" fmla="*/ 0 h 8"/>
                    <a:gd name="T2" fmla="*/ 0 w 16"/>
                    <a:gd name="T3" fmla="*/ 14288 h 8"/>
                    <a:gd name="T4" fmla="*/ 17463 w 16"/>
                    <a:gd name="T5" fmla="*/ 14288 h 8"/>
                    <a:gd name="T6" fmla="*/ 34925 w 16"/>
                    <a:gd name="T7" fmla="*/ 14288 h 8"/>
                    <a:gd name="T8" fmla="*/ 17463 w 16"/>
                    <a:gd name="T9" fmla="*/ 14288 h 8"/>
                    <a:gd name="T10" fmla="*/ 34925 w 16"/>
                    <a:gd name="T11" fmla="*/ 0 h 8"/>
                    <a:gd name="T12" fmla="*/ 0 w 16"/>
                    <a:gd name="T13" fmla="*/ 0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8"/>
                    <a:gd name="T23" fmla="*/ 16 w 16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" name="Line 348"/>
                <p:cNvSpPr>
                  <a:spLocks noChangeShapeType="1"/>
                </p:cNvSpPr>
                <p:nvPr/>
              </p:nvSpPr>
              <p:spPr bwMode="auto">
                <a:xfrm flipV="1">
                  <a:off x="5073651" y="3159126"/>
                  <a:ext cx="3175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" name="Line 349"/>
                <p:cNvSpPr>
                  <a:spLocks noChangeShapeType="1"/>
                </p:cNvSpPr>
                <p:nvPr/>
              </p:nvSpPr>
              <p:spPr bwMode="auto">
                <a:xfrm>
                  <a:off x="5091113" y="3189288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" name="Freeform 350"/>
                <p:cNvSpPr>
                  <a:spLocks/>
                </p:cNvSpPr>
                <p:nvPr/>
              </p:nvSpPr>
              <p:spPr bwMode="auto">
                <a:xfrm>
                  <a:off x="5540376" y="5489576"/>
                  <a:ext cx="52388" cy="58738"/>
                </a:xfrm>
                <a:custGeom>
                  <a:avLst/>
                  <a:gdLst>
                    <a:gd name="T0" fmla="*/ 52388 w 24"/>
                    <a:gd name="T1" fmla="*/ 14685 h 32"/>
                    <a:gd name="T2" fmla="*/ 52388 w 24"/>
                    <a:gd name="T3" fmla="*/ 29369 h 32"/>
                    <a:gd name="T4" fmla="*/ 17463 w 24"/>
                    <a:gd name="T5" fmla="*/ 58738 h 32"/>
                    <a:gd name="T6" fmla="*/ 0 w 24"/>
                    <a:gd name="T7" fmla="*/ 29369 h 32"/>
                    <a:gd name="T8" fmla="*/ 34925 w 24"/>
                    <a:gd name="T9" fmla="*/ 0 h 32"/>
                    <a:gd name="T10" fmla="*/ 52388 w 24"/>
                    <a:gd name="T11" fmla="*/ 0 h 32"/>
                    <a:gd name="T12" fmla="*/ 52388 w 24"/>
                    <a:gd name="T13" fmla="*/ 14685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32"/>
                    <a:gd name="T23" fmla="*/ 24 w 2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32">
                      <a:moveTo>
                        <a:pt x="24" y="8"/>
                      </a:moveTo>
                      <a:lnTo>
                        <a:pt x="24" y="16"/>
                      </a:lnTo>
                      <a:lnTo>
                        <a:pt x="8" y="32"/>
                      </a:lnTo>
                      <a:lnTo>
                        <a:pt x="0" y="16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" name="Line 352"/>
                <p:cNvSpPr>
                  <a:spLocks noChangeShapeType="1"/>
                </p:cNvSpPr>
                <p:nvPr/>
              </p:nvSpPr>
              <p:spPr bwMode="auto">
                <a:xfrm flipV="1">
                  <a:off x="2722563" y="3705226"/>
                  <a:ext cx="17463" cy="142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" name="Line 353"/>
                <p:cNvSpPr>
                  <a:spLocks noChangeShapeType="1"/>
                </p:cNvSpPr>
                <p:nvPr/>
              </p:nvSpPr>
              <p:spPr bwMode="auto">
                <a:xfrm>
                  <a:off x="7996238" y="4073526"/>
                  <a:ext cx="17463" cy="1588"/>
                </a:xfrm>
                <a:prstGeom prst="line">
                  <a:avLst/>
                </a:pr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" name="Freeform 354"/>
                <p:cNvSpPr>
                  <a:spLocks/>
                </p:cNvSpPr>
                <p:nvPr/>
              </p:nvSpPr>
              <p:spPr bwMode="auto">
                <a:xfrm>
                  <a:off x="4556126" y="3159126"/>
                  <a:ext cx="120650" cy="103188"/>
                </a:xfrm>
                <a:custGeom>
                  <a:avLst/>
                  <a:gdLst>
                    <a:gd name="T0" fmla="*/ 68943 w 56"/>
                    <a:gd name="T1" fmla="*/ 14741 h 56"/>
                    <a:gd name="T2" fmla="*/ 86179 w 56"/>
                    <a:gd name="T3" fmla="*/ 29482 h 56"/>
                    <a:gd name="T4" fmla="*/ 120650 w 56"/>
                    <a:gd name="T5" fmla="*/ 29482 h 56"/>
                    <a:gd name="T6" fmla="*/ 120650 w 56"/>
                    <a:gd name="T7" fmla="*/ 58965 h 56"/>
                    <a:gd name="T8" fmla="*/ 103414 w 56"/>
                    <a:gd name="T9" fmla="*/ 88447 h 56"/>
                    <a:gd name="T10" fmla="*/ 17236 w 56"/>
                    <a:gd name="T11" fmla="*/ 103188 h 56"/>
                    <a:gd name="T12" fmla="*/ 0 w 56"/>
                    <a:gd name="T13" fmla="*/ 88447 h 56"/>
                    <a:gd name="T14" fmla="*/ 17236 w 56"/>
                    <a:gd name="T15" fmla="*/ 88447 h 56"/>
                    <a:gd name="T16" fmla="*/ 51707 w 56"/>
                    <a:gd name="T17" fmla="*/ 58965 h 56"/>
                    <a:gd name="T18" fmla="*/ 17236 w 56"/>
                    <a:gd name="T19" fmla="*/ 44223 h 56"/>
                    <a:gd name="T20" fmla="*/ 34471 w 56"/>
                    <a:gd name="T21" fmla="*/ 44223 h 56"/>
                    <a:gd name="T22" fmla="*/ 17236 w 56"/>
                    <a:gd name="T23" fmla="*/ 29482 h 56"/>
                    <a:gd name="T24" fmla="*/ 34471 w 56"/>
                    <a:gd name="T25" fmla="*/ 29482 h 56"/>
                    <a:gd name="T26" fmla="*/ 51707 w 56"/>
                    <a:gd name="T27" fmla="*/ 29482 h 56"/>
                    <a:gd name="T28" fmla="*/ 68943 w 56"/>
                    <a:gd name="T29" fmla="*/ 14741 h 56"/>
                    <a:gd name="T30" fmla="*/ 51707 w 56"/>
                    <a:gd name="T31" fmla="*/ 14741 h 56"/>
                    <a:gd name="T32" fmla="*/ 68943 w 56"/>
                    <a:gd name="T33" fmla="*/ 0 h 56"/>
                    <a:gd name="T34" fmla="*/ 86179 w 56"/>
                    <a:gd name="T35" fmla="*/ 0 h 56"/>
                    <a:gd name="T36" fmla="*/ 68943 w 56"/>
                    <a:gd name="T37" fmla="*/ 14741 h 5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6"/>
                    <a:gd name="T58" fmla="*/ 0 h 56"/>
                    <a:gd name="T59" fmla="*/ 56 w 56"/>
                    <a:gd name="T60" fmla="*/ 56 h 5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6" h="56">
                      <a:moveTo>
                        <a:pt x="32" y="8"/>
                      </a:moveTo>
                      <a:lnTo>
                        <a:pt x="40" y="16"/>
                      </a:lnTo>
                      <a:lnTo>
                        <a:pt x="56" y="16"/>
                      </a:lnTo>
                      <a:lnTo>
                        <a:pt x="56" y="32"/>
                      </a:lnTo>
                      <a:lnTo>
                        <a:pt x="48" y="48"/>
                      </a:lnTo>
                      <a:lnTo>
                        <a:pt x="8" y="56"/>
                      </a:lnTo>
                      <a:lnTo>
                        <a:pt x="0" y="48"/>
                      </a:lnTo>
                      <a:lnTo>
                        <a:pt x="8" y="48"/>
                      </a:lnTo>
                      <a:lnTo>
                        <a:pt x="24" y="32"/>
                      </a:lnTo>
                      <a:lnTo>
                        <a:pt x="8" y="24"/>
                      </a:lnTo>
                      <a:lnTo>
                        <a:pt x="16" y="24"/>
                      </a:lnTo>
                      <a:lnTo>
                        <a:pt x="8" y="16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32" y="8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" name="Freeform 355"/>
                <p:cNvSpPr>
                  <a:spLocks/>
                </p:cNvSpPr>
                <p:nvPr/>
              </p:nvSpPr>
              <p:spPr bwMode="auto">
                <a:xfrm>
                  <a:off x="4900613" y="3203576"/>
                  <a:ext cx="104775" cy="73025"/>
                </a:xfrm>
                <a:custGeom>
                  <a:avLst/>
                  <a:gdLst>
                    <a:gd name="T0" fmla="*/ 0 w 48"/>
                    <a:gd name="T1" fmla="*/ 58420 h 40"/>
                    <a:gd name="T2" fmla="*/ 34925 w 48"/>
                    <a:gd name="T3" fmla="*/ 14605 h 40"/>
                    <a:gd name="T4" fmla="*/ 34925 w 48"/>
                    <a:gd name="T5" fmla="*/ 29210 h 40"/>
                    <a:gd name="T6" fmla="*/ 52387 w 48"/>
                    <a:gd name="T7" fmla="*/ 29210 h 40"/>
                    <a:gd name="T8" fmla="*/ 69850 w 48"/>
                    <a:gd name="T9" fmla="*/ 29210 h 40"/>
                    <a:gd name="T10" fmla="*/ 52387 w 48"/>
                    <a:gd name="T11" fmla="*/ 14605 h 40"/>
                    <a:gd name="T12" fmla="*/ 104775 w 48"/>
                    <a:gd name="T13" fmla="*/ 0 h 40"/>
                    <a:gd name="T14" fmla="*/ 87313 w 48"/>
                    <a:gd name="T15" fmla="*/ 29210 h 40"/>
                    <a:gd name="T16" fmla="*/ 69850 w 48"/>
                    <a:gd name="T17" fmla="*/ 43815 h 40"/>
                    <a:gd name="T18" fmla="*/ 69850 w 48"/>
                    <a:gd name="T19" fmla="*/ 73025 h 40"/>
                    <a:gd name="T20" fmla="*/ 34925 w 48"/>
                    <a:gd name="T21" fmla="*/ 58420 h 40"/>
                    <a:gd name="T22" fmla="*/ 0 w 48"/>
                    <a:gd name="T23" fmla="*/ 58420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8"/>
                    <a:gd name="T37" fmla="*/ 0 h 40"/>
                    <a:gd name="T38" fmla="*/ 48 w 48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8" h="40">
                      <a:moveTo>
                        <a:pt x="0" y="32"/>
                      </a:move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24" y="16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48" y="0"/>
                      </a:lnTo>
                      <a:lnTo>
                        <a:pt x="40" y="16"/>
                      </a:lnTo>
                      <a:lnTo>
                        <a:pt x="32" y="24"/>
                      </a:lnTo>
                      <a:lnTo>
                        <a:pt x="32" y="40"/>
                      </a:lnTo>
                      <a:lnTo>
                        <a:pt x="16" y="32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" name="Freeform 356"/>
                <p:cNvSpPr>
                  <a:spLocks/>
                </p:cNvSpPr>
                <p:nvPr/>
              </p:nvSpPr>
              <p:spPr bwMode="auto">
                <a:xfrm>
                  <a:off x="5229226" y="3306763"/>
                  <a:ext cx="139700" cy="58738"/>
                </a:xfrm>
                <a:custGeom>
                  <a:avLst/>
                  <a:gdLst>
                    <a:gd name="T0" fmla="*/ 0 w 64"/>
                    <a:gd name="T1" fmla="*/ 29369 h 32"/>
                    <a:gd name="T2" fmla="*/ 17463 w 64"/>
                    <a:gd name="T3" fmla="*/ 44053 h 32"/>
                    <a:gd name="T4" fmla="*/ 52387 w 64"/>
                    <a:gd name="T5" fmla="*/ 58738 h 32"/>
                    <a:gd name="T6" fmla="*/ 104775 w 64"/>
                    <a:gd name="T7" fmla="*/ 29369 h 32"/>
                    <a:gd name="T8" fmla="*/ 139700 w 64"/>
                    <a:gd name="T9" fmla="*/ 29369 h 32"/>
                    <a:gd name="T10" fmla="*/ 139700 w 64"/>
                    <a:gd name="T11" fmla="*/ 14685 h 32"/>
                    <a:gd name="T12" fmla="*/ 122237 w 64"/>
                    <a:gd name="T13" fmla="*/ 14685 h 32"/>
                    <a:gd name="T14" fmla="*/ 87312 w 64"/>
                    <a:gd name="T15" fmla="*/ 14685 h 32"/>
                    <a:gd name="T16" fmla="*/ 34925 w 64"/>
                    <a:gd name="T17" fmla="*/ 0 h 32"/>
                    <a:gd name="T18" fmla="*/ 0 w 64"/>
                    <a:gd name="T19" fmla="*/ 29369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4"/>
                    <a:gd name="T31" fmla="*/ 0 h 32"/>
                    <a:gd name="T32" fmla="*/ 64 w 64"/>
                    <a:gd name="T33" fmla="*/ 32 h 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4" h="32">
                      <a:moveTo>
                        <a:pt x="0" y="16"/>
                      </a:moveTo>
                      <a:lnTo>
                        <a:pt x="8" y="24"/>
                      </a:lnTo>
                      <a:lnTo>
                        <a:pt x="24" y="32"/>
                      </a:lnTo>
                      <a:lnTo>
                        <a:pt x="48" y="16"/>
                      </a:lnTo>
                      <a:lnTo>
                        <a:pt x="64" y="16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40" y="8"/>
                      </a:lnTo>
                      <a:lnTo>
                        <a:pt x="16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" name="Freeform 357"/>
                <p:cNvSpPr>
                  <a:spLocks/>
                </p:cNvSpPr>
                <p:nvPr/>
              </p:nvSpPr>
              <p:spPr bwMode="auto">
                <a:xfrm>
                  <a:off x="5108576" y="3262313"/>
                  <a:ext cx="155575" cy="73025"/>
                </a:xfrm>
                <a:custGeom>
                  <a:avLst/>
                  <a:gdLst>
                    <a:gd name="T0" fmla="*/ 155575 w 72"/>
                    <a:gd name="T1" fmla="*/ 43815 h 40"/>
                    <a:gd name="T2" fmla="*/ 121003 w 72"/>
                    <a:gd name="T3" fmla="*/ 29210 h 40"/>
                    <a:gd name="T4" fmla="*/ 103717 w 72"/>
                    <a:gd name="T5" fmla="*/ 14605 h 40"/>
                    <a:gd name="T6" fmla="*/ 69144 w 72"/>
                    <a:gd name="T7" fmla="*/ 14605 h 40"/>
                    <a:gd name="T8" fmla="*/ 69144 w 72"/>
                    <a:gd name="T9" fmla="*/ 0 h 40"/>
                    <a:gd name="T10" fmla="*/ 0 w 72"/>
                    <a:gd name="T11" fmla="*/ 29210 h 40"/>
                    <a:gd name="T12" fmla="*/ 17286 w 72"/>
                    <a:gd name="T13" fmla="*/ 43815 h 40"/>
                    <a:gd name="T14" fmla="*/ 51858 w 72"/>
                    <a:gd name="T15" fmla="*/ 73025 h 40"/>
                    <a:gd name="T16" fmla="*/ 69144 w 72"/>
                    <a:gd name="T17" fmla="*/ 73025 h 40"/>
                    <a:gd name="T18" fmla="*/ 86431 w 72"/>
                    <a:gd name="T19" fmla="*/ 58420 h 40"/>
                    <a:gd name="T20" fmla="*/ 121003 w 72"/>
                    <a:gd name="T21" fmla="*/ 73025 h 40"/>
                    <a:gd name="T22" fmla="*/ 155575 w 72"/>
                    <a:gd name="T23" fmla="*/ 43815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72"/>
                    <a:gd name="T37" fmla="*/ 0 h 40"/>
                    <a:gd name="T38" fmla="*/ 72 w 72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72" h="40">
                      <a:moveTo>
                        <a:pt x="72" y="24"/>
                      </a:moveTo>
                      <a:lnTo>
                        <a:pt x="56" y="16"/>
                      </a:lnTo>
                      <a:lnTo>
                        <a:pt x="48" y="8"/>
                      </a:ln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24" y="40"/>
                      </a:lnTo>
                      <a:lnTo>
                        <a:pt x="32" y="40"/>
                      </a:lnTo>
                      <a:lnTo>
                        <a:pt x="40" y="32"/>
                      </a:lnTo>
                      <a:lnTo>
                        <a:pt x="56" y="40"/>
                      </a:lnTo>
                      <a:lnTo>
                        <a:pt x="72" y="24"/>
                      </a:lnTo>
                      <a:close/>
                    </a:path>
                  </a:pathLst>
                </a:custGeom>
                <a:grpFill/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2462213" y="3036888"/>
              <a:ext cx="6143625" cy="2342197"/>
              <a:chOff x="2462213" y="3036888"/>
              <a:chExt cx="6143625" cy="2342197"/>
            </a:xfrm>
            <a:grpFill/>
          </p:grpSpPr>
          <p:sp>
            <p:nvSpPr>
              <p:cNvPr id="9" name="Rectangle 351"/>
              <p:cNvSpPr>
                <a:spLocks noChangeArrowheads="1"/>
              </p:cNvSpPr>
              <p:nvPr/>
            </p:nvSpPr>
            <p:spPr bwMode="auto">
              <a:xfrm>
                <a:off x="7996238" y="4059238"/>
                <a:ext cx="17463" cy="14288"/>
              </a:xfrm>
              <a:prstGeom prst="rect">
                <a:avLst/>
              </a:prstGeom>
              <a:grpFill/>
              <a:ln w="63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Rectangle 361"/>
              <p:cNvSpPr>
                <a:spLocks noChangeArrowheads="1"/>
              </p:cNvSpPr>
              <p:nvPr/>
            </p:nvSpPr>
            <p:spPr bwMode="auto">
              <a:xfrm>
                <a:off x="2557463" y="3497263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Rectangle 362"/>
              <p:cNvSpPr>
                <a:spLocks noChangeArrowheads="1"/>
              </p:cNvSpPr>
              <p:nvPr/>
            </p:nvSpPr>
            <p:spPr bwMode="auto">
              <a:xfrm>
                <a:off x="3426460" y="5307648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Rectangle 363"/>
              <p:cNvSpPr>
                <a:spLocks noChangeArrowheads="1"/>
              </p:cNvSpPr>
              <p:nvPr/>
            </p:nvSpPr>
            <p:spPr bwMode="auto">
              <a:xfrm>
                <a:off x="6191250" y="394176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Rectangle 364"/>
              <p:cNvSpPr>
                <a:spLocks noChangeArrowheads="1"/>
              </p:cNvSpPr>
              <p:nvPr/>
            </p:nvSpPr>
            <p:spPr bwMode="auto">
              <a:xfrm>
                <a:off x="8067675" y="3792538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Rectangle 365"/>
              <p:cNvSpPr>
                <a:spLocks noChangeArrowheads="1"/>
              </p:cNvSpPr>
              <p:nvPr/>
            </p:nvSpPr>
            <p:spPr bwMode="auto">
              <a:xfrm>
                <a:off x="7870825" y="354012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Rectangle 366"/>
              <p:cNvSpPr>
                <a:spLocks noChangeArrowheads="1"/>
              </p:cNvSpPr>
              <p:nvPr/>
            </p:nvSpPr>
            <p:spPr bwMode="auto">
              <a:xfrm>
                <a:off x="8534400" y="362426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Rectangle 367"/>
              <p:cNvSpPr>
                <a:spLocks noChangeArrowheads="1"/>
              </p:cNvSpPr>
              <p:nvPr/>
            </p:nvSpPr>
            <p:spPr bwMode="auto">
              <a:xfrm>
                <a:off x="4530725" y="3568700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Rectangle 368"/>
              <p:cNvSpPr>
                <a:spLocks noChangeArrowheads="1"/>
              </p:cNvSpPr>
              <p:nvPr/>
            </p:nvSpPr>
            <p:spPr bwMode="auto">
              <a:xfrm>
                <a:off x="4689475" y="352107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Rectangle 369"/>
              <p:cNvSpPr>
                <a:spLocks noChangeArrowheads="1"/>
              </p:cNvSpPr>
              <p:nvPr/>
            </p:nvSpPr>
            <p:spPr bwMode="auto">
              <a:xfrm>
                <a:off x="4838700" y="3335338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Rectangle 370"/>
              <p:cNvSpPr>
                <a:spLocks noChangeArrowheads="1"/>
              </p:cNvSpPr>
              <p:nvPr/>
            </p:nvSpPr>
            <p:spPr bwMode="auto">
              <a:xfrm>
                <a:off x="4783138" y="3214688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Rectangle 371"/>
              <p:cNvSpPr>
                <a:spLocks noChangeArrowheads="1"/>
              </p:cNvSpPr>
              <p:nvPr/>
            </p:nvSpPr>
            <p:spPr bwMode="auto">
              <a:xfrm>
                <a:off x="4975225" y="334962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Rectangle 372"/>
              <p:cNvSpPr>
                <a:spLocks noChangeArrowheads="1"/>
              </p:cNvSpPr>
              <p:nvPr/>
            </p:nvSpPr>
            <p:spPr bwMode="auto">
              <a:xfrm>
                <a:off x="5156200" y="332581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Rectangle 373"/>
              <p:cNvSpPr>
                <a:spLocks noChangeArrowheads="1"/>
              </p:cNvSpPr>
              <p:nvPr/>
            </p:nvSpPr>
            <p:spPr bwMode="auto">
              <a:xfrm>
                <a:off x="5046663" y="3379788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Rectangle 374"/>
              <p:cNvSpPr>
                <a:spLocks noChangeArrowheads="1"/>
              </p:cNvSpPr>
              <p:nvPr/>
            </p:nvSpPr>
            <p:spPr bwMode="auto">
              <a:xfrm>
                <a:off x="5075238" y="3451225"/>
                <a:ext cx="71437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Rectangle 375"/>
              <p:cNvSpPr>
                <a:spLocks noChangeArrowheads="1"/>
              </p:cNvSpPr>
              <p:nvPr/>
            </p:nvSpPr>
            <p:spPr bwMode="auto">
              <a:xfrm>
                <a:off x="4908550" y="320357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Rectangle 376"/>
              <p:cNvSpPr>
                <a:spLocks noChangeArrowheads="1"/>
              </p:cNvSpPr>
              <p:nvPr/>
            </p:nvSpPr>
            <p:spPr bwMode="auto">
              <a:xfrm>
                <a:off x="4894263" y="3241675"/>
                <a:ext cx="71437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Rectangle 377"/>
              <p:cNvSpPr>
                <a:spLocks noChangeArrowheads="1"/>
              </p:cNvSpPr>
              <p:nvPr/>
            </p:nvSpPr>
            <p:spPr bwMode="auto">
              <a:xfrm>
                <a:off x="5083175" y="3194050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Rectangle 378"/>
              <p:cNvSpPr>
                <a:spLocks noChangeArrowheads="1"/>
              </p:cNvSpPr>
              <p:nvPr/>
            </p:nvSpPr>
            <p:spPr bwMode="auto">
              <a:xfrm>
                <a:off x="5006975" y="3176588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Rectangle 379"/>
              <p:cNvSpPr>
                <a:spLocks noChangeArrowheads="1"/>
              </p:cNvSpPr>
              <p:nvPr/>
            </p:nvSpPr>
            <p:spPr bwMode="auto">
              <a:xfrm>
                <a:off x="4983163" y="3224213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Rectangle 380"/>
              <p:cNvSpPr>
                <a:spLocks noChangeArrowheads="1"/>
              </p:cNvSpPr>
              <p:nvPr/>
            </p:nvSpPr>
            <p:spPr bwMode="auto">
              <a:xfrm>
                <a:off x="5006975" y="328136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Rectangle 381"/>
              <p:cNvSpPr>
                <a:spLocks noChangeArrowheads="1"/>
              </p:cNvSpPr>
              <p:nvPr/>
            </p:nvSpPr>
            <p:spPr bwMode="auto">
              <a:xfrm>
                <a:off x="5065713" y="3290888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Rectangle 382"/>
              <p:cNvSpPr>
                <a:spLocks noChangeArrowheads="1"/>
              </p:cNvSpPr>
              <p:nvPr/>
            </p:nvSpPr>
            <p:spPr bwMode="auto">
              <a:xfrm>
                <a:off x="5035550" y="323532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Rectangle 383"/>
              <p:cNvSpPr>
                <a:spLocks noChangeArrowheads="1"/>
              </p:cNvSpPr>
              <p:nvPr/>
            </p:nvSpPr>
            <p:spPr bwMode="auto">
              <a:xfrm>
                <a:off x="5183188" y="3384550"/>
                <a:ext cx="71437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Rectangle 384"/>
              <p:cNvSpPr>
                <a:spLocks noChangeArrowheads="1"/>
              </p:cNvSpPr>
              <p:nvPr/>
            </p:nvSpPr>
            <p:spPr bwMode="auto">
              <a:xfrm>
                <a:off x="5246688" y="3344863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Rectangle 385"/>
              <p:cNvSpPr>
                <a:spLocks noChangeArrowheads="1"/>
              </p:cNvSpPr>
              <p:nvPr/>
            </p:nvSpPr>
            <p:spPr bwMode="auto">
              <a:xfrm>
                <a:off x="5451475" y="338296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Rectangle 386"/>
              <p:cNvSpPr>
                <a:spLocks noChangeArrowheads="1"/>
              </p:cNvSpPr>
              <p:nvPr/>
            </p:nvSpPr>
            <p:spPr bwMode="auto">
              <a:xfrm>
                <a:off x="5256213" y="3201988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Rectangle 387"/>
              <p:cNvSpPr>
                <a:spLocks noChangeArrowheads="1"/>
              </p:cNvSpPr>
              <p:nvPr/>
            </p:nvSpPr>
            <p:spPr bwMode="auto">
              <a:xfrm>
                <a:off x="5380038" y="3074988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Rectangle 388"/>
              <p:cNvSpPr>
                <a:spLocks noChangeArrowheads="1"/>
              </p:cNvSpPr>
              <p:nvPr/>
            </p:nvSpPr>
            <p:spPr bwMode="auto">
              <a:xfrm>
                <a:off x="5568950" y="327977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Rectangle 389"/>
              <p:cNvSpPr>
                <a:spLocks noChangeArrowheads="1"/>
              </p:cNvSpPr>
              <p:nvPr/>
            </p:nvSpPr>
            <p:spPr bwMode="auto">
              <a:xfrm>
                <a:off x="5746750" y="3079750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Rectangle 392"/>
              <p:cNvSpPr>
                <a:spLocks noChangeArrowheads="1"/>
              </p:cNvSpPr>
              <p:nvPr/>
            </p:nvSpPr>
            <p:spPr bwMode="auto">
              <a:xfrm>
                <a:off x="4811713" y="3489325"/>
                <a:ext cx="71437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Rectangle 393"/>
              <p:cNvSpPr>
                <a:spLocks noChangeArrowheads="1"/>
              </p:cNvSpPr>
              <p:nvPr/>
            </p:nvSpPr>
            <p:spPr bwMode="auto">
              <a:xfrm>
                <a:off x="5164138" y="3260725"/>
                <a:ext cx="71437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Rectangle 430"/>
              <p:cNvSpPr>
                <a:spLocks noChangeArrowheads="1"/>
              </p:cNvSpPr>
              <p:nvPr/>
            </p:nvSpPr>
            <p:spPr bwMode="auto">
              <a:xfrm>
                <a:off x="7959725" y="402907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431"/>
              <p:cNvSpPr>
                <a:spLocks noChangeArrowheads="1"/>
              </p:cNvSpPr>
              <p:nvPr/>
            </p:nvSpPr>
            <p:spPr bwMode="auto">
              <a:xfrm>
                <a:off x="2462213" y="3497263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Rectangle 362"/>
              <p:cNvSpPr>
                <a:spLocks noChangeArrowheads="1"/>
              </p:cNvSpPr>
              <p:nvPr/>
            </p:nvSpPr>
            <p:spPr bwMode="auto">
              <a:xfrm>
                <a:off x="5527675" y="3513138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Rectangle 362"/>
              <p:cNvSpPr>
                <a:spLocks noChangeArrowheads="1"/>
              </p:cNvSpPr>
              <p:nvPr/>
            </p:nvSpPr>
            <p:spPr bwMode="auto">
              <a:xfrm>
                <a:off x="4518025" y="371316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Rectangle 430"/>
              <p:cNvSpPr>
                <a:spLocks noChangeArrowheads="1"/>
              </p:cNvSpPr>
              <p:nvPr/>
            </p:nvSpPr>
            <p:spPr bwMode="auto">
              <a:xfrm>
                <a:off x="7756525" y="461962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Rectangle 387"/>
              <p:cNvSpPr>
                <a:spLocks noChangeArrowheads="1"/>
              </p:cNvSpPr>
              <p:nvPr/>
            </p:nvSpPr>
            <p:spPr bwMode="auto">
              <a:xfrm>
                <a:off x="5214938" y="3036888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387"/>
              <p:cNvSpPr>
                <a:spLocks noChangeArrowheads="1"/>
              </p:cNvSpPr>
              <p:nvPr/>
            </p:nvSpPr>
            <p:spPr bwMode="auto">
              <a:xfrm>
                <a:off x="5087938" y="3062288"/>
                <a:ext cx="71437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Rectangle 363"/>
              <p:cNvSpPr>
                <a:spLocks noChangeArrowheads="1"/>
              </p:cNvSpPr>
              <p:nvPr/>
            </p:nvSpPr>
            <p:spPr bwMode="auto">
              <a:xfrm>
                <a:off x="6313170" y="395700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Rectangle 363"/>
              <p:cNvSpPr>
                <a:spLocks noChangeArrowheads="1"/>
              </p:cNvSpPr>
              <p:nvPr/>
            </p:nvSpPr>
            <p:spPr bwMode="auto">
              <a:xfrm>
                <a:off x="5741670" y="372078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Rectangle 430"/>
              <p:cNvSpPr>
                <a:spLocks noChangeArrowheads="1"/>
              </p:cNvSpPr>
              <p:nvPr/>
            </p:nvSpPr>
            <p:spPr bwMode="auto">
              <a:xfrm>
                <a:off x="7672705" y="455866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Rectangle 363"/>
              <p:cNvSpPr>
                <a:spLocks noChangeArrowheads="1"/>
              </p:cNvSpPr>
              <p:nvPr/>
            </p:nvSpPr>
            <p:spPr bwMode="auto">
              <a:xfrm>
                <a:off x="6137910" y="391128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Rectangle 430"/>
              <p:cNvSpPr>
                <a:spLocks noChangeArrowheads="1"/>
              </p:cNvSpPr>
              <p:nvPr/>
            </p:nvSpPr>
            <p:spPr bwMode="auto">
              <a:xfrm>
                <a:off x="7840345" y="481774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Rectangle 430"/>
              <p:cNvSpPr>
                <a:spLocks noChangeArrowheads="1"/>
              </p:cNvSpPr>
              <p:nvPr/>
            </p:nvSpPr>
            <p:spPr bwMode="auto">
              <a:xfrm>
                <a:off x="4838065" y="446722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Rectangle 365"/>
              <p:cNvSpPr>
                <a:spLocks noChangeArrowheads="1"/>
              </p:cNvSpPr>
              <p:nvPr/>
            </p:nvSpPr>
            <p:spPr bwMode="auto">
              <a:xfrm>
                <a:off x="8198485" y="3616325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Rectangle 363"/>
              <p:cNvSpPr>
                <a:spLocks noChangeArrowheads="1"/>
              </p:cNvSpPr>
              <p:nvPr/>
            </p:nvSpPr>
            <p:spPr bwMode="auto">
              <a:xfrm>
                <a:off x="6831330" y="4132263"/>
                <a:ext cx="71438" cy="71437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Rectangle 430"/>
              <p:cNvSpPr>
                <a:spLocks noChangeArrowheads="1"/>
              </p:cNvSpPr>
              <p:nvPr/>
            </p:nvSpPr>
            <p:spPr bwMode="auto">
              <a:xfrm>
                <a:off x="7927182" y="3988594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Rectangle 430"/>
              <p:cNvSpPr>
                <a:spLocks noChangeArrowheads="1"/>
              </p:cNvSpPr>
              <p:nvPr/>
            </p:nvSpPr>
            <p:spPr bwMode="auto">
              <a:xfrm>
                <a:off x="8156575" y="3956050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Rectangle 430"/>
              <p:cNvSpPr>
                <a:spLocks noChangeArrowheads="1"/>
              </p:cNvSpPr>
              <p:nvPr/>
            </p:nvSpPr>
            <p:spPr bwMode="auto">
              <a:xfrm>
                <a:off x="2854654" y="3389131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Rectangle 430"/>
              <p:cNvSpPr>
                <a:spLocks noChangeArrowheads="1"/>
              </p:cNvSpPr>
              <p:nvPr/>
            </p:nvSpPr>
            <p:spPr bwMode="auto">
              <a:xfrm>
                <a:off x="2892755" y="3477237"/>
                <a:ext cx="71438" cy="71438"/>
              </a:xfrm>
              <a:prstGeom prst="rect">
                <a:avLst/>
              </a:prstGeom>
              <a:grpFill/>
              <a:ln w="317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14" name="Title 2"/>
          <p:cNvSpPr>
            <a:spLocks noGrp="1"/>
          </p:cNvSpPr>
          <p:nvPr>
            <p:ph type="title"/>
          </p:nvPr>
        </p:nvSpPr>
        <p:spPr>
          <a:xfrm>
            <a:off x="266128" y="0"/>
            <a:ext cx="8877872" cy="8763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</a:rPr>
              <a:t>In EU &amp; China, pure EV will account for ~10% in 2025 and ~15% in 2030</a:t>
            </a:r>
          </a:p>
        </p:txBody>
      </p:sp>
      <p:sp>
        <p:nvSpPr>
          <p:cNvPr id="415" name="RbSticker"/>
          <p:cNvSpPr txBox="1"/>
          <p:nvPr/>
        </p:nvSpPr>
        <p:spPr>
          <a:xfrm>
            <a:off x="698182" y="13694"/>
            <a:ext cx="1660711" cy="200055"/>
          </a:xfrm>
          <a:prstGeom prst="rect">
            <a:avLst/>
          </a:prstGeom>
          <a:solidFill>
            <a:srgbClr val="BBE0E3">
              <a:lumMod val="100000"/>
              <a:alpha val="0"/>
            </a:srgbClr>
          </a:solidFill>
        </p:spPr>
        <p:txBody>
          <a:bodyPr vert="horz" wrap="non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Hybrid &amp; electric vehicles</a:t>
            </a:r>
          </a:p>
        </p:txBody>
      </p:sp>
      <p:sp>
        <p:nvSpPr>
          <p:cNvPr id="416" name="RbNavigator"/>
          <p:cNvSpPr txBox="1"/>
          <p:nvPr/>
        </p:nvSpPr>
        <p:spPr>
          <a:xfrm>
            <a:off x="355028" y="-16720"/>
            <a:ext cx="2743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2</a:t>
            </a:r>
          </a:p>
        </p:txBody>
      </p:sp>
      <p:sp>
        <p:nvSpPr>
          <p:cNvPr id="417" name="Freeform 416"/>
          <p:cNvSpPr>
            <a:spLocks noEditPoints="1"/>
          </p:cNvSpPr>
          <p:nvPr/>
        </p:nvSpPr>
        <p:spPr bwMode="auto">
          <a:xfrm>
            <a:off x="2810575" y="26216"/>
            <a:ext cx="198892" cy="225808"/>
          </a:xfrm>
          <a:custGeom>
            <a:avLst/>
            <a:gdLst>
              <a:gd name="T0" fmla="*/ 1520 w 1680"/>
              <a:gd name="T1" fmla="*/ 2000 h 2080"/>
              <a:gd name="T2" fmla="*/ 1520 w 1680"/>
              <a:gd name="T3" fmla="*/ 240 h 2080"/>
              <a:gd name="T4" fmla="*/ 1280 w 1680"/>
              <a:gd name="T5" fmla="*/ 0 h 2080"/>
              <a:gd name="T6" fmla="*/ 640 w 1680"/>
              <a:gd name="T7" fmla="*/ 0 h 2080"/>
              <a:gd name="T8" fmla="*/ 400 w 1680"/>
              <a:gd name="T9" fmla="*/ 240 h 2080"/>
              <a:gd name="T10" fmla="*/ 400 w 1680"/>
              <a:gd name="T11" fmla="*/ 1200 h 2080"/>
              <a:gd name="T12" fmla="*/ 240 w 1680"/>
              <a:gd name="T13" fmla="*/ 1360 h 2080"/>
              <a:gd name="T14" fmla="*/ 240 w 1680"/>
              <a:gd name="T15" fmla="*/ 1680 h 2080"/>
              <a:gd name="T16" fmla="*/ 160 w 1680"/>
              <a:gd name="T17" fmla="*/ 1760 h 2080"/>
              <a:gd name="T18" fmla="*/ 80 w 1680"/>
              <a:gd name="T19" fmla="*/ 1680 h 2080"/>
              <a:gd name="T20" fmla="*/ 80 w 1680"/>
              <a:gd name="T21" fmla="*/ 1016 h 2080"/>
              <a:gd name="T22" fmla="*/ 193 w 1680"/>
              <a:gd name="T23" fmla="*/ 904 h 2080"/>
              <a:gd name="T24" fmla="*/ 240 w 1680"/>
              <a:gd name="T25" fmla="*/ 790 h 2080"/>
              <a:gd name="T26" fmla="*/ 240 w 1680"/>
              <a:gd name="T27" fmla="*/ 568 h 2080"/>
              <a:gd name="T28" fmla="*/ 181 w 1680"/>
              <a:gd name="T29" fmla="*/ 514 h 2080"/>
              <a:gd name="T30" fmla="*/ 9 w 1680"/>
              <a:gd name="T31" fmla="*/ 734 h 2080"/>
              <a:gd name="T32" fmla="*/ 0 w 1680"/>
              <a:gd name="T33" fmla="*/ 760 h 2080"/>
              <a:gd name="T34" fmla="*/ 0 w 1680"/>
              <a:gd name="T35" fmla="*/ 1680 h 2080"/>
              <a:gd name="T36" fmla="*/ 160 w 1680"/>
              <a:gd name="T37" fmla="*/ 1840 h 2080"/>
              <a:gd name="T38" fmla="*/ 320 w 1680"/>
              <a:gd name="T39" fmla="*/ 1680 h 2080"/>
              <a:gd name="T40" fmla="*/ 320 w 1680"/>
              <a:gd name="T41" fmla="*/ 1360 h 2080"/>
              <a:gd name="T42" fmla="*/ 400 w 1680"/>
              <a:gd name="T43" fmla="*/ 1280 h 2080"/>
              <a:gd name="T44" fmla="*/ 400 w 1680"/>
              <a:gd name="T45" fmla="*/ 2000 h 2080"/>
              <a:gd name="T46" fmla="*/ 240 w 1680"/>
              <a:gd name="T47" fmla="*/ 2000 h 2080"/>
              <a:gd name="T48" fmla="*/ 240 w 1680"/>
              <a:gd name="T49" fmla="*/ 2080 h 2080"/>
              <a:gd name="T50" fmla="*/ 1680 w 1680"/>
              <a:gd name="T51" fmla="*/ 2080 h 2080"/>
              <a:gd name="T52" fmla="*/ 1680 w 1680"/>
              <a:gd name="T53" fmla="*/ 2000 h 2080"/>
              <a:gd name="T54" fmla="*/ 1520 w 1680"/>
              <a:gd name="T55" fmla="*/ 2000 h 2080"/>
              <a:gd name="T56" fmla="*/ 80 w 1680"/>
              <a:gd name="T57" fmla="*/ 774 h 2080"/>
              <a:gd name="T58" fmla="*/ 160 w 1680"/>
              <a:gd name="T59" fmla="*/ 671 h 2080"/>
              <a:gd name="T60" fmla="*/ 160 w 1680"/>
              <a:gd name="T61" fmla="*/ 790 h 2080"/>
              <a:gd name="T62" fmla="*/ 137 w 1680"/>
              <a:gd name="T63" fmla="*/ 847 h 2080"/>
              <a:gd name="T64" fmla="*/ 80 w 1680"/>
              <a:gd name="T65" fmla="*/ 904 h 2080"/>
              <a:gd name="T66" fmla="*/ 80 w 1680"/>
              <a:gd name="T67" fmla="*/ 774 h 2080"/>
              <a:gd name="T68" fmla="*/ 1101 w 1680"/>
              <a:gd name="T69" fmla="*/ 1574 h 2080"/>
              <a:gd name="T70" fmla="*/ 1153 w 1680"/>
              <a:gd name="T71" fmla="*/ 1634 h 2080"/>
              <a:gd name="T72" fmla="*/ 820 w 1680"/>
              <a:gd name="T73" fmla="*/ 1918 h 2080"/>
              <a:gd name="T74" fmla="*/ 792 w 1680"/>
              <a:gd name="T75" fmla="*/ 1481 h 2080"/>
              <a:gd name="T76" fmla="*/ 872 w 1680"/>
              <a:gd name="T77" fmla="*/ 1476 h 2080"/>
              <a:gd name="T78" fmla="*/ 884 w 1680"/>
              <a:gd name="T79" fmla="*/ 1664 h 2080"/>
              <a:gd name="T80" fmla="*/ 1071 w 1680"/>
              <a:gd name="T81" fmla="*/ 1219 h 2080"/>
              <a:gd name="T82" fmla="*/ 718 w 1680"/>
              <a:gd name="T83" fmla="*/ 1290 h 2080"/>
              <a:gd name="T84" fmla="*/ 994 w 1680"/>
              <a:gd name="T85" fmla="*/ 621 h 2080"/>
              <a:gd name="T86" fmla="*/ 1068 w 1680"/>
              <a:gd name="T87" fmla="*/ 651 h 2080"/>
              <a:gd name="T88" fmla="*/ 849 w 1680"/>
              <a:gd name="T89" fmla="*/ 1182 h 2080"/>
              <a:gd name="T90" fmla="*/ 1203 w 1680"/>
              <a:gd name="T91" fmla="*/ 1112 h 2080"/>
              <a:gd name="T92" fmla="*/ 956 w 1680"/>
              <a:gd name="T93" fmla="*/ 1697 h 2080"/>
              <a:gd name="T94" fmla="*/ 1101 w 1680"/>
              <a:gd name="T95" fmla="*/ 1574 h 2080"/>
              <a:gd name="T96" fmla="*/ 1361 w 1680"/>
              <a:gd name="T97" fmla="*/ 470 h 2080"/>
              <a:gd name="T98" fmla="*/ 560 w 1680"/>
              <a:gd name="T99" fmla="*/ 470 h 2080"/>
              <a:gd name="T100" fmla="*/ 560 w 1680"/>
              <a:gd name="T101" fmla="*/ 202 h 2080"/>
              <a:gd name="T102" fmla="*/ 1361 w 1680"/>
              <a:gd name="T103" fmla="*/ 202 h 2080"/>
              <a:gd name="T104" fmla="*/ 1361 w 1680"/>
              <a:gd name="T105" fmla="*/ 470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80" h="2080">
                <a:moveTo>
                  <a:pt x="1520" y="2000"/>
                </a:moveTo>
                <a:cubicBezTo>
                  <a:pt x="1520" y="240"/>
                  <a:pt x="1520" y="240"/>
                  <a:pt x="1520" y="240"/>
                </a:cubicBezTo>
                <a:cubicBezTo>
                  <a:pt x="1520" y="108"/>
                  <a:pt x="1413" y="0"/>
                  <a:pt x="1280" y="0"/>
                </a:cubicBezTo>
                <a:cubicBezTo>
                  <a:pt x="640" y="0"/>
                  <a:pt x="640" y="0"/>
                  <a:pt x="640" y="0"/>
                </a:cubicBezTo>
                <a:cubicBezTo>
                  <a:pt x="508" y="0"/>
                  <a:pt x="400" y="108"/>
                  <a:pt x="400" y="240"/>
                </a:cubicBezTo>
                <a:cubicBezTo>
                  <a:pt x="400" y="1200"/>
                  <a:pt x="400" y="1200"/>
                  <a:pt x="400" y="1200"/>
                </a:cubicBezTo>
                <a:cubicBezTo>
                  <a:pt x="312" y="1200"/>
                  <a:pt x="240" y="1272"/>
                  <a:pt x="240" y="1360"/>
                </a:cubicBezTo>
                <a:cubicBezTo>
                  <a:pt x="240" y="1680"/>
                  <a:pt x="240" y="1680"/>
                  <a:pt x="240" y="1680"/>
                </a:cubicBezTo>
                <a:cubicBezTo>
                  <a:pt x="240" y="1724"/>
                  <a:pt x="204" y="1760"/>
                  <a:pt x="160" y="1760"/>
                </a:cubicBezTo>
                <a:cubicBezTo>
                  <a:pt x="116" y="1760"/>
                  <a:pt x="80" y="1724"/>
                  <a:pt x="80" y="1680"/>
                </a:cubicBezTo>
                <a:cubicBezTo>
                  <a:pt x="80" y="1016"/>
                  <a:pt x="80" y="1016"/>
                  <a:pt x="80" y="1016"/>
                </a:cubicBezTo>
                <a:cubicBezTo>
                  <a:pt x="193" y="904"/>
                  <a:pt x="193" y="904"/>
                  <a:pt x="193" y="904"/>
                </a:cubicBezTo>
                <a:cubicBezTo>
                  <a:pt x="224" y="873"/>
                  <a:pt x="240" y="834"/>
                  <a:pt x="240" y="790"/>
                </a:cubicBezTo>
                <a:cubicBezTo>
                  <a:pt x="240" y="568"/>
                  <a:pt x="240" y="568"/>
                  <a:pt x="240" y="568"/>
                </a:cubicBezTo>
                <a:cubicBezTo>
                  <a:pt x="181" y="514"/>
                  <a:pt x="181" y="514"/>
                  <a:pt x="181" y="514"/>
                </a:cubicBezTo>
                <a:cubicBezTo>
                  <a:pt x="9" y="734"/>
                  <a:pt x="9" y="734"/>
                  <a:pt x="9" y="734"/>
                </a:cubicBezTo>
                <a:cubicBezTo>
                  <a:pt x="4" y="741"/>
                  <a:pt x="0" y="750"/>
                  <a:pt x="0" y="760"/>
                </a:cubicBezTo>
                <a:cubicBezTo>
                  <a:pt x="0" y="1680"/>
                  <a:pt x="0" y="1680"/>
                  <a:pt x="0" y="1680"/>
                </a:cubicBezTo>
                <a:cubicBezTo>
                  <a:pt x="0" y="1768"/>
                  <a:pt x="72" y="1840"/>
                  <a:pt x="160" y="1840"/>
                </a:cubicBezTo>
                <a:cubicBezTo>
                  <a:pt x="248" y="1840"/>
                  <a:pt x="320" y="1768"/>
                  <a:pt x="320" y="1680"/>
                </a:cubicBezTo>
                <a:cubicBezTo>
                  <a:pt x="320" y="1360"/>
                  <a:pt x="320" y="1360"/>
                  <a:pt x="320" y="1360"/>
                </a:cubicBezTo>
                <a:cubicBezTo>
                  <a:pt x="320" y="1316"/>
                  <a:pt x="356" y="1280"/>
                  <a:pt x="400" y="1280"/>
                </a:cubicBezTo>
                <a:cubicBezTo>
                  <a:pt x="400" y="2000"/>
                  <a:pt x="400" y="2000"/>
                  <a:pt x="400" y="2000"/>
                </a:cubicBezTo>
                <a:cubicBezTo>
                  <a:pt x="240" y="2000"/>
                  <a:pt x="240" y="2000"/>
                  <a:pt x="240" y="2000"/>
                </a:cubicBezTo>
                <a:cubicBezTo>
                  <a:pt x="240" y="2080"/>
                  <a:pt x="240" y="2080"/>
                  <a:pt x="240" y="2080"/>
                </a:cubicBezTo>
                <a:cubicBezTo>
                  <a:pt x="720" y="2080"/>
                  <a:pt x="1200" y="2080"/>
                  <a:pt x="1680" y="2080"/>
                </a:cubicBezTo>
                <a:cubicBezTo>
                  <a:pt x="1680" y="2000"/>
                  <a:pt x="1680" y="2000"/>
                  <a:pt x="1680" y="2000"/>
                </a:cubicBezTo>
                <a:lnTo>
                  <a:pt x="1520" y="2000"/>
                </a:lnTo>
                <a:close/>
                <a:moveTo>
                  <a:pt x="80" y="774"/>
                </a:moveTo>
                <a:cubicBezTo>
                  <a:pt x="160" y="671"/>
                  <a:pt x="160" y="671"/>
                  <a:pt x="160" y="671"/>
                </a:cubicBezTo>
                <a:cubicBezTo>
                  <a:pt x="160" y="790"/>
                  <a:pt x="160" y="790"/>
                  <a:pt x="160" y="790"/>
                </a:cubicBezTo>
                <a:cubicBezTo>
                  <a:pt x="160" y="813"/>
                  <a:pt x="153" y="831"/>
                  <a:pt x="137" y="847"/>
                </a:cubicBezTo>
                <a:cubicBezTo>
                  <a:pt x="80" y="904"/>
                  <a:pt x="80" y="904"/>
                  <a:pt x="80" y="904"/>
                </a:cubicBezTo>
                <a:lnTo>
                  <a:pt x="80" y="774"/>
                </a:lnTo>
                <a:close/>
                <a:moveTo>
                  <a:pt x="1101" y="1574"/>
                </a:moveTo>
                <a:cubicBezTo>
                  <a:pt x="1153" y="1634"/>
                  <a:pt x="1153" y="1634"/>
                  <a:pt x="1153" y="1634"/>
                </a:cubicBezTo>
                <a:cubicBezTo>
                  <a:pt x="820" y="1918"/>
                  <a:pt x="820" y="1918"/>
                  <a:pt x="820" y="1918"/>
                </a:cubicBezTo>
                <a:cubicBezTo>
                  <a:pt x="792" y="1481"/>
                  <a:pt x="792" y="1481"/>
                  <a:pt x="792" y="1481"/>
                </a:cubicBezTo>
                <a:cubicBezTo>
                  <a:pt x="872" y="1476"/>
                  <a:pt x="872" y="1476"/>
                  <a:pt x="872" y="1476"/>
                </a:cubicBezTo>
                <a:cubicBezTo>
                  <a:pt x="884" y="1664"/>
                  <a:pt x="884" y="1664"/>
                  <a:pt x="884" y="1664"/>
                </a:cubicBezTo>
                <a:cubicBezTo>
                  <a:pt x="1071" y="1219"/>
                  <a:pt x="1071" y="1219"/>
                  <a:pt x="1071" y="1219"/>
                </a:cubicBezTo>
                <a:cubicBezTo>
                  <a:pt x="718" y="1290"/>
                  <a:pt x="718" y="1290"/>
                  <a:pt x="718" y="1290"/>
                </a:cubicBezTo>
                <a:cubicBezTo>
                  <a:pt x="994" y="621"/>
                  <a:pt x="994" y="621"/>
                  <a:pt x="994" y="621"/>
                </a:cubicBezTo>
                <a:cubicBezTo>
                  <a:pt x="1068" y="651"/>
                  <a:pt x="1068" y="651"/>
                  <a:pt x="1068" y="651"/>
                </a:cubicBezTo>
                <a:cubicBezTo>
                  <a:pt x="849" y="1182"/>
                  <a:pt x="849" y="1182"/>
                  <a:pt x="849" y="1182"/>
                </a:cubicBezTo>
                <a:cubicBezTo>
                  <a:pt x="1203" y="1112"/>
                  <a:pt x="1203" y="1112"/>
                  <a:pt x="1203" y="1112"/>
                </a:cubicBezTo>
                <a:cubicBezTo>
                  <a:pt x="956" y="1697"/>
                  <a:pt x="956" y="1697"/>
                  <a:pt x="956" y="1697"/>
                </a:cubicBezTo>
                <a:lnTo>
                  <a:pt x="1101" y="1574"/>
                </a:lnTo>
                <a:close/>
                <a:moveTo>
                  <a:pt x="1361" y="470"/>
                </a:moveTo>
                <a:cubicBezTo>
                  <a:pt x="560" y="470"/>
                  <a:pt x="560" y="470"/>
                  <a:pt x="560" y="470"/>
                </a:cubicBezTo>
                <a:cubicBezTo>
                  <a:pt x="560" y="202"/>
                  <a:pt x="560" y="202"/>
                  <a:pt x="560" y="202"/>
                </a:cubicBezTo>
                <a:cubicBezTo>
                  <a:pt x="1361" y="202"/>
                  <a:pt x="1361" y="202"/>
                  <a:pt x="1361" y="202"/>
                </a:cubicBezTo>
                <a:lnTo>
                  <a:pt x="1361" y="4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sym typeface="Arial Narrow"/>
            </a:endParaRPr>
          </a:p>
        </p:txBody>
      </p:sp>
      <p:sp>
        <p:nvSpPr>
          <p:cNvPr id="418" name="Subtitle"/>
          <p:cNvSpPr txBox="1">
            <a:spLocks/>
          </p:cNvSpPr>
          <p:nvPr/>
        </p:nvSpPr>
        <p:spPr>
          <a:xfrm>
            <a:off x="1314010" y="1104584"/>
            <a:ext cx="3675697" cy="3220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ts val="400"/>
              </a:spcBef>
              <a:buSzPct val="100000"/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+mn-lt"/>
              </a:rPr>
              <a:t>Expected LV powertrain split [% sales]</a:t>
            </a:r>
          </a:p>
        </p:txBody>
      </p:sp>
      <p:sp>
        <p:nvSpPr>
          <p:cNvPr id="419" name="Content Placeholder 20"/>
          <p:cNvSpPr txBox="1">
            <a:spLocks/>
          </p:cNvSpPr>
          <p:nvPr/>
        </p:nvSpPr>
        <p:spPr bwMode="auto">
          <a:xfrm>
            <a:off x="403226" y="1498600"/>
            <a:ext cx="2664000" cy="2302381"/>
          </a:xfrm>
          <a:prstGeom prst="rect">
            <a:avLst/>
          </a:prstGeom>
          <a:solidFill>
            <a:schemeClr val="bg1">
              <a:alpha val="13000"/>
            </a:schemeClr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420" name="Content Placeholder 20"/>
          <p:cNvSpPr txBox="1">
            <a:spLocks/>
          </p:cNvSpPr>
          <p:nvPr/>
        </p:nvSpPr>
        <p:spPr bwMode="auto">
          <a:xfrm>
            <a:off x="3236491" y="1498600"/>
            <a:ext cx="2664000" cy="2302381"/>
          </a:xfrm>
          <a:prstGeom prst="rect">
            <a:avLst/>
          </a:prstGeom>
          <a:solidFill>
            <a:schemeClr val="bg1">
              <a:alpha val="13000"/>
            </a:schemeClr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422" name="Content Placeholder 20"/>
          <p:cNvSpPr txBox="1">
            <a:spLocks/>
          </p:cNvSpPr>
          <p:nvPr/>
        </p:nvSpPr>
        <p:spPr bwMode="auto">
          <a:xfrm>
            <a:off x="3236491" y="3874800"/>
            <a:ext cx="2664000" cy="2040398"/>
          </a:xfrm>
          <a:prstGeom prst="rect">
            <a:avLst/>
          </a:prstGeom>
          <a:solidFill>
            <a:schemeClr val="bg1">
              <a:alpha val="13000"/>
            </a:schemeClr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425" name="Content Placeholder 20"/>
          <p:cNvSpPr txBox="1">
            <a:spLocks/>
          </p:cNvSpPr>
          <p:nvPr/>
        </p:nvSpPr>
        <p:spPr bwMode="auto">
          <a:xfrm>
            <a:off x="6069757" y="1498600"/>
            <a:ext cx="2664000" cy="4416598"/>
          </a:xfrm>
          <a:prstGeom prst="rect">
            <a:avLst/>
          </a:prstGeom>
          <a:solidFill>
            <a:schemeClr val="bg1">
              <a:alpha val="13000"/>
            </a:schemeClr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426" name="Content Placeholder 20"/>
          <p:cNvSpPr txBox="1">
            <a:spLocks/>
          </p:cNvSpPr>
          <p:nvPr/>
        </p:nvSpPr>
        <p:spPr bwMode="auto">
          <a:xfrm>
            <a:off x="403226" y="3874800"/>
            <a:ext cx="2664000" cy="2040398"/>
          </a:xfrm>
          <a:prstGeom prst="rect">
            <a:avLst/>
          </a:prstGeom>
          <a:solidFill>
            <a:schemeClr val="bg1">
              <a:alpha val="13000"/>
            </a:schemeClr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pic>
        <p:nvPicPr>
          <p:cNvPr id="439" name="Picture 438"/>
          <p:cNvPicPr>
            <a:picLocks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96" y="1545250"/>
            <a:ext cx="618983" cy="464237"/>
          </a:xfrm>
          <a:prstGeom prst="rect">
            <a:avLst/>
          </a:prstGeom>
        </p:spPr>
      </p:pic>
      <p:pic>
        <p:nvPicPr>
          <p:cNvPr id="440" name="Picture 439"/>
          <p:cNvPicPr>
            <a:picLocks/>
          </p:cNvPicPr>
          <p:nvPr/>
        </p:nvPicPr>
        <p:blipFill>
          <a:blip r:embed="rId1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3" y="3933537"/>
            <a:ext cx="618983" cy="464237"/>
          </a:xfrm>
          <a:prstGeom prst="rect">
            <a:avLst/>
          </a:prstGeom>
        </p:spPr>
      </p:pic>
      <p:pic>
        <p:nvPicPr>
          <p:cNvPr id="441" name="Picture 440"/>
          <p:cNvPicPr>
            <a:picLocks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55" y="3909381"/>
            <a:ext cx="618983" cy="464237"/>
          </a:xfrm>
          <a:prstGeom prst="rect">
            <a:avLst/>
          </a:prstGeom>
        </p:spPr>
      </p:pic>
      <p:graphicFrame>
        <p:nvGraphicFramePr>
          <p:cNvPr id="442" name="Object 8"/>
          <p:cNvGraphicFramePr>
            <a:graphicFrameLocks/>
          </p:cNvGraphicFramePr>
          <p:nvPr>
            <p:custDataLst>
              <p:tags r:id="rId4"/>
            </p:custDataLst>
            <p:extLst/>
          </p:nvPr>
        </p:nvGraphicFramePr>
        <p:xfrm>
          <a:off x="800100" y="3848100"/>
          <a:ext cx="2238350" cy="1895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" name="Chart" r:id="rId141" imgW="3916628" imgH="3315739" progId="MSGraph.Chart.8">
                  <p:embed followColorScheme="full"/>
                </p:oleObj>
              </mc:Choice>
              <mc:Fallback>
                <p:oleObj name="Chart" r:id="rId141" imgW="3916628" imgH="3315739" progId="MSGraph.Chart.8">
                  <p:embed followColorScheme="full"/>
                  <p:pic>
                    <p:nvPicPr>
                      <p:cNvPr id="442" name="Object 8"/>
                      <p:cNvPicPr/>
                      <p:nvPr/>
                    </p:nvPicPr>
                    <p:blipFill>
                      <a:blip r:embed="rId142"/>
                      <a:stretch>
                        <a:fillRect/>
                      </a:stretch>
                    </p:blipFill>
                    <p:spPr>
                      <a:xfrm>
                        <a:off x="800100" y="3848100"/>
                        <a:ext cx="2238350" cy="1895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5" name="Straight Connector 434"/>
          <p:cNvCxnSpPr/>
          <p:nvPr>
            <p:custDataLst>
              <p:tags r:id="rId5"/>
            </p:custDataLst>
          </p:nvPr>
        </p:nvCxnSpPr>
        <p:spPr bwMode="auto">
          <a:xfrm flipV="1">
            <a:off x="1090613" y="4071938"/>
            <a:ext cx="47625" cy="28575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>
            <p:custDataLst>
              <p:tags r:id="rId6"/>
            </p:custDataLst>
          </p:nvPr>
        </p:nvCxnSpPr>
        <p:spPr bwMode="auto">
          <a:xfrm flipH="1">
            <a:off x="1346200" y="4114800"/>
            <a:ext cx="49213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Text Placeholder 12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532063" y="5638800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8ACB5716-562E-4E4A-A84A-73FE648C1794}" type="datetime'''''''''2''''03''''''''''''''0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2030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ea typeface="MS PGothic"/>
              <a:cs typeface="Arial"/>
              <a:sym typeface="Arial Narrow"/>
            </a:endParaRPr>
          </a:p>
        </p:txBody>
      </p:sp>
      <p:sp>
        <p:nvSpPr>
          <p:cNvPr id="674" name="Text Placeholder 51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2559050" y="4884738"/>
            <a:ext cx="169863" cy="136525"/>
          </a:xfrm>
          <a:prstGeom prst="rect">
            <a:avLst/>
          </a:prstGeom>
          <a:solidFill>
            <a:srgbClr val="D6CBC2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F7E13968-F7FF-4536-B410-2F36C96687E8}" type="datetime'''1''''''''''''%''''''''''''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675" name="Text Placeholder 52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2559050" y="4008438"/>
            <a:ext cx="169863" cy="136525"/>
          </a:xfrm>
          <a:prstGeom prst="rect">
            <a:avLst/>
          </a:prstGeom>
          <a:solidFill>
            <a:srgbClr val="E2003D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59A8336D-9424-45B7-9FB4-47C449712844}" type="datetime'''5''''''''''''%''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5%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458" name="Text Placeholder 28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2065338" y="5638800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C0204F7F-E545-4888-A073-F7B28B09705B}" type="datetime'''2''''''0''''''''''''''''''''''''''''''''''2''''''5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2025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672" name="Text Placeholder 49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2092325" y="4637088"/>
            <a:ext cx="169863" cy="136525"/>
          </a:xfrm>
          <a:prstGeom prst="rect">
            <a:avLst/>
          </a:prstGeom>
          <a:solidFill>
            <a:srgbClr val="D6CBC2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C521F1EB-28B3-4AEE-90EF-1EE869F0CDF3}" type="datetime'''''''''''''''''1''''''''''''''''%''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673" name="Text Placeholder 50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2092325" y="3994150"/>
            <a:ext cx="169863" cy="136525"/>
          </a:xfrm>
          <a:prstGeom prst="rect">
            <a:avLst/>
          </a:prstGeom>
          <a:solidFill>
            <a:srgbClr val="E2003D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2A21C713-090F-452C-B2F8-67E5223BB342}" type="datetime'3''''%''''''''''''''''''''''''''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3%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460" name="Text Placeholder 27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598613" y="5638800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B73C76D2-8995-4785-8AEC-0FD1D4AF8F6B}" type="datetime'2''''''''''''''''''0''''2''''''''''''''''''0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2020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670" name="Text Placeholder 47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1625600" y="4484688"/>
            <a:ext cx="169863" cy="136525"/>
          </a:xfrm>
          <a:prstGeom prst="rect">
            <a:avLst/>
          </a:prstGeom>
          <a:solidFill>
            <a:srgbClr val="D6CBC2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B267AEC9-960F-424A-BA96-9B8B47EE4AD0}" type="datetime'''''''''''''''''''''''''''2''''''''''%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671" name="Text Placeholder 48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1625600" y="3979863"/>
            <a:ext cx="169863" cy="136525"/>
          </a:xfrm>
          <a:prstGeom prst="rect">
            <a:avLst/>
          </a:prstGeom>
          <a:solidFill>
            <a:srgbClr val="E2003D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8BFD4947-8419-4D80-B46B-F98159C32061}" type="datetime'''1''''''''%''''''''''''''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462" name="Text Placeholder 26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131888" y="5638800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30A13833-C6AD-4D7F-95F9-D4C0C4C41BDB}" type="datetime'''''2''''''''''''01''''5''''''''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2015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524" name="Text Placeholder 31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1158875" y="3975100"/>
            <a:ext cx="169863" cy="136525"/>
          </a:xfrm>
          <a:prstGeom prst="rect">
            <a:avLst/>
          </a:prstGeom>
          <a:solidFill>
            <a:srgbClr val="E2003D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02FAB56B-97EC-4014-B722-614008819FAE}" type="datetime'''''''''''''''1''''''''''''''''%''''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MS PGothic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ea typeface="MS PGothic"/>
              <a:cs typeface="Arial"/>
              <a:sym typeface="Arial Narrow"/>
            </a:endParaRPr>
          </a:p>
        </p:txBody>
      </p:sp>
      <p:graphicFrame>
        <p:nvGraphicFramePr>
          <p:cNvPr id="844" name="Object 843"/>
          <p:cNvGraphicFramePr>
            <a:graphicFrameLocks/>
          </p:cNvGraphicFramePr>
          <p:nvPr>
            <p:custDataLst>
              <p:tags r:id="rId18"/>
            </p:custDataLst>
            <p:extLst/>
          </p:nvPr>
        </p:nvGraphicFramePr>
        <p:xfrm>
          <a:off x="3733801" y="1600200"/>
          <a:ext cx="2076385" cy="2038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" name="Chart" r:id="rId143" imgW="3632633" imgH="3565121" progId="MSGraph.Chart.8">
                  <p:embed followColorScheme="full"/>
                </p:oleObj>
              </mc:Choice>
              <mc:Fallback>
                <p:oleObj name="Chart" r:id="rId143" imgW="3632633" imgH="3565121" progId="MSGraph.Chart.8">
                  <p:embed followColorScheme="full"/>
                  <p:pic>
                    <p:nvPicPr>
                      <p:cNvPr id="844" name="Object 843"/>
                      <p:cNvPicPr/>
                      <p:nvPr/>
                    </p:nvPicPr>
                    <p:blipFill>
                      <a:blip r:embed="rId144"/>
                      <a:stretch>
                        <a:fillRect/>
                      </a:stretch>
                    </p:blipFill>
                    <p:spPr>
                      <a:xfrm>
                        <a:off x="3733801" y="1600200"/>
                        <a:ext cx="2076385" cy="2038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4" name="Straight Connector 443"/>
          <p:cNvCxnSpPr/>
          <p:nvPr>
            <p:custDataLst>
              <p:tags r:id="rId19"/>
            </p:custDataLst>
          </p:nvPr>
        </p:nvCxnSpPr>
        <p:spPr bwMode="auto">
          <a:xfrm flipH="1" flipV="1">
            <a:off x="4184650" y="1733550"/>
            <a:ext cx="49213" cy="4286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Text Placeholder 34"/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3997325" y="1651000"/>
            <a:ext cx="169863" cy="136525"/>
          </a:xfrm>
          <a:prstGeom prst="rect">
            <a:avLst/>
          </a:prstGeom>
          <a:solidFill>
            <a:srgbClr val="E2003D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t>1%</a:t>
            </a:r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518" name="Text Placeholder 12"/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5370513" y="3609975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282EE321-F165-460A-9EA0-246E188CA380}" type="datetime'''2''''0''''''''''''''''''''''''3''''''''0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2030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ea typeface="MS PGothic"/>
              <a:cs typeface="Arial"/>
              <a:sym typeface="Arial Narrow"/>
            </a:endParaRPr>
          </a:p>
        </p:txBody>
      </p:sp>
      <p:sp>
        <p:nvSpPr>
          <p:cNvPr id="520" name="Text Placeholder 28"/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4903788" y="3609975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91096D83-B8FE-4954-8508-320F7FFC8AB5}" type="datetime'''''''''2''''''''''''0''2''''''''''''''''''''''''''''5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2025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522" name="Text Placeholder 27"/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4437063" y="3609975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1C40BE04-931D-4D3D-8E1D-700E634EE87E}" type="datetime'''2''''''''''02''''''''''''''''''''''''''''''''''''0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2020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625" name="Text Placeholder 28"/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4464050" y="1674813"/>
            <a:ext cx="169863" cy="136525"/>
          </a:xfrm>
          <a:prstGeom prst="rect">
            <a:avLst/>
          </a:prstGeom>
          <a:solidFill>
            <a:srgbClr val="E2003D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A11F681F-16D4-4941-BA2E-89B4CC4D287A}" type="datetime'''''''''''''''''''''''''''''3''''''''''''''''''%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3%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525" name="Text Placeholder 26"/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3970338" y="3609975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472D01C2-CA5A-4020-A82A-EB4E0FB15CC3}" type="datetime'''''''''''2''''''''''''''''''0''1''5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2015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487" name="Rectangle 486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gray">
          <a:xfrm>
            <a:off x="3970338" y="2157413"/>
            <a:ext cx="222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t>53%</a:t>
            </a:r>
            <a:endParaRPr kumimoji="0" lang="en-US" alt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graphicFrame>
        <p:nvGraphicFramePr>
          <p:cNvPr id="531" name="Object 8"/>
          <p:cNvGraphicFramePr>
            <a:graphicFrameLocks/>
          </p:cNvGraphicFramePr>
          <p:nvPr>
            <p:custDataLst>
              <p:tags r:id="rId27"/>
            </p:custDataLst>
            <p:extLst/>
          </p:nvPr>
        </p:nvGraphicFramePr>
        <p:xfrm>
          <a:off x="838201" y="1600200"/>
          <a:ext cx="2076385" cy="2038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Chart" r:id="rId145" imgW="3632633" imgH="3565121" progId="MSGraph.Chart.8">
                  <p:embed followColorScheme="full"/>
                </p:oleObj>
              </mc:Choice>
              <mc:Fallback>
                <p:oleObj name="Chart" r:id="rId145" imgW="3632633" imgH="3565121" progId="MSGraph.Chart.8">
                  <p:embed followColorScheme="full"/>
                  <p:pic>
                    <p:nvPicPr>
                      <p:cNvPr id="531" name="Object 8"/>
                      <p:cNvPicPr/>
                      <p:nvPr/>
                    </p:nvPicPr>
                    <p:blipFill>
                      <a:blip r:embed="rId146"/>
                      <a:stretch>
                        <a:fillRect/>
                      </a:stretch>
                    </p:blipFill>
                    <p:spPr>
                      <a:xfrm>
                        <a:off x="838201" y="1600200"/>
                        <a:ext cx="2076385" cy="2038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8" name="Straight Connector 437"/>
          <p:cNvCxnSpPr/>
          <p:nvPr>
            <p:custDataLst>
              <p:tags r:id="rId28"/>
            </p:custDataLst>
          </p:nvPr>
        </p:nvCxnSpPr>
        <p:spPr bwMode="auto">
          <a:xfrm flipH="1" flipV="1">
            <a:off x="1289050" y="1747838"/>
            <a:ext cx="49213" cy="20638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 Placeholder 10"/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2465388" y="3609975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0CEAE258-9B37-47C7-9330-0AFB7970B795}" type="datetime'''''2''''''''''''''''''''''''''''''''''''''0''''3''0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2030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ea typeface="MS PGothic"/>
              <a:cs typeface="Arial"/>
              <a:sym typeface="Arial Narrow"/>
            </a:endParaRPr>
          </a:p>
        </p:txBody>
      </p:sp>
      <p:sp>
        <p:nvSpPr>
          <p:cNvPr id="530" name="Text Placeholder 6"/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2478088" y="2644775"/>
            <a:ext cx="19843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5875" tIns="0" rIns="15875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t>12%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545" name="Text Placeholder 12"/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2003425" y="3609975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5FDDD4D7-E395-4574-B100-9D1509839320}" type="datetime'''''2''''''''''02''''''''''''5''''''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2025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ea typeface="MS PGothic"/>
              <a:cs typeface="Arial"/>
              <a:sym typeface="Arial Narrow"/>
            </a:endParaRPr>
          </a:p>
        </p:txBody>
      </p:sp>
      <p:sp>
        <p:nvSpPr>
          <p:cNvPr id="529" name="Text Placeholder 4"/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2016125" y="2382838"/>
            <a:ext cx="19843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5875" tIns="0" rIns="15875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t>14%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547" name="Text Placeholder 28"/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1541463" y="3609975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25996D39-AC53-4CCF-BEF6-FE3887D131B0}" type="datetime'''2''''''''''''''0''''''''''''''''''''''''''''2''0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2020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606" name="Text Placeholder 22"/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1576388" y="1668463"/>
            <a:ext cx="152400" cy="122238"/>
          </a:xfrm>
          <a:prstGeom prst="rect">
            <a:avLst/>
          </a:prstGeom>
          <a:solidFill>
            <a:srgbClr val="E2003D"/>
          </a:solidFill>
        </p:spPr>
        <p:txBody>
          <a:bodyPr wrap="none" lIns="15875" tIns="0" rIns="15875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17F38713-5913-4131-A1E8-5C3E494177E9}" type="datetime'''''''''''''''''''''''''''''''''''''''''''''''''2''%'''''''''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2%</a:t>
            </a:fld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549" name="Text Placeholder 27"/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1074738" y="3609975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AF157A3C-19F6-4FFA-8E5B-103B4B9FBAEF}" type="datetime'''2''''''''''''''''''''''''''''''''''0''''''''''''''1''5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2015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526" name="Text Placeholder 32"/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1109663" y="1658938"/>
            <a:ext cx="152400" cy="122238"/>
          </a:xfrm>
          <a:prstGeom prst="rect">
            <a:avLst/>
          </a:prstGeom>
          <a:solidFill>
            <a:srgbClr val="E2003D"/>
          </a:solidFill>
        </p:spPr>
        <p:txBody>
          <a:bodyPr wrap="none" lIns="15875" tIns="0" rIns="15875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t>1%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graphicFrame>
        <p:nvGraphicFramePr>
          <p:cNvPr id="567" name="Object 8"/>
          <p:cNvGraphicFramePr>
            <a:graphicFrameLocks/>
          </p:cNvGraphicFramePr>
          <p:nvPr>
            <p:custDataLst>
              <p:tags r:id="rId37"/>
            </p:custDataLst>
            <p:extLst/>
          </p:nvPr>
        </p:nvGraphicFramePr>
        <p:xfrm>
          <a:off x="3733801" y="3924300"/>
          <a:ext cx="2076385" cy="1752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" name="Chart" r:id="rId147" imgW="3632633" imgH="3065318" progId="MSGraph.Chart.8">
                  <p:embed followColorScheme="full"/>
                </p:oleObj>
              </mc:Choice>
              <mc:Fallback>
                <p:oleObj name="Chart" r:id="rId147" imgW="3632633" imgH="3065318" progId="MSGraph.Chart.8">
                  <p:embed followColorScheme="full"/>
                  <p:pic>
                    <p:nvPicPr>
                      <p:cNvPr id="567" name="Object 8"/>
                      <p:cNvPicPr/>
                      <p:nvPr/>
                    </p:nvPicPr>
                    <p:blipFill>
                      <a:blip r:embed="rId148"/>
                      <a:stretch>
                        <a:fillRect/>
                      </a:stretch>
                    </p:blipFill>
                    <p:spPr>
                      <a:xfrm>
                        <a:off x="3733801" y="3924300"/>
                        <a:ext cx="2076385" cy="1752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74" name="Straight Connector 573"/>
          <p:cNvCxnSpPr/>
          <p:nvPr>
            <p:custDataLst>
              <p:tags r:id="rId38"/>
            </p:custDataLst>
          </p:nvPr>
        </p:nvCxnSpPr>
        <p:spPr bwMode="auto">
          <a:xfrm flipH="1" flipV="1">
            <a:off x="4184650" y="4052889"/>
            <a:ext cx="49213" cy="47625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Connector 442"/>
          <p:cNvCxnSpPr/>
          <p:nvPr>
            <p:custDataLst>
              <p:tags r:id="rId39"/>
            </p:custDataLst>
          </p:nvPr>
        </p:nvCxnSpPr>
        <p:spPr bwMode="auto">
          <a:xfrm flipH="1" flipV="1">
            <a:off x="4184650" y="4062414"/>
            <a:ext cx="49213" cy="100013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>
            <p:custDataLst>
              <p:tags r:id="rId40"/>
            </p:custDataLst>
          </p:nvPr>
        </p:nvCxnSpPr>
        <p:spPr bwMode="gray">
          <a:xfrm flipH="1" flipV="1">
            <a:off x="4651375" y="4057650"/>
            <a:ext cx="49213" cy="49213"/>
          </a:xfrm>
          <a:prstGeom prst="line">
            <a:avLst/>
          </a:prstGeom>
          <a:ln w="6350">
            <a:solidFill>
              <a:srgbClr val="4B575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/>
          <p:cNvCxnSpPr/>
          <p:nvPr>
            <p:custDataLst>
              <p:tags r:id="rId41"/>
            </p:custDataLst>
          </p:nvPr>
        </p:nvCxnSpPr>
        <p:spPr bwMode="auto">
          <a:xfrm flipH="1" flipV="1">
            <a:off x="4651375" y="4157663"/>
            <a:ext cx="49213" cy="79375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5" name="Rectangle 804"/>
          <p:cNvSpPr>
            <a:spLocks noGrp="1" noChangeArrowheads="1"/>
          </p:cNvSpPr>
          <p:nvPr>
            <p:custDataLst>
              <p:tags r:id="rId42"/>
            </p:custDataLst>
          </p:nvPr>
        </p:nvSpPr>
        <p:spPr bwMode="gray">
          <a:xfrm>
            <a:off x="4464050" y="4052888"/>
            <a:ext cx="169863" cy="1238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7463" tIns="0" rIns="17463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16F31487-E019-45A4-B97B-B0810987FA4D}" type="datetime'5''''''''''''''''''''''''''''''''''''%'''''''">
              <a:rPr kumimoji="0" lang="en-US" altLang="en-US" sz="9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MS PGothic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5%</a:t>
            </a:fld>
            <a:endParaRPr kumimoji="0" lang="en-US" altLang="fr-FR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ea typeface="MS PGothic"/>
              <a:cs typeface="Arial"/>
              <a:sym typeface="Arial Narrow"/>
            </a:endParaRPr>
          </a:p>
        </p:txBody>
      </p:sp>
      <p:sp>
        <p:nvSpPr>
          <p:cNvPr id="803" name="Text Placeholder 83"/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4700588" y="4038600"/>
            <a:ext cx="169863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2003D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431C662C-0C60-47E4-9E49-CD16ABBF0601}" type="datetime'''''''''2''''''''''''''''''''%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591" name="Text Placeholder 26"/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3970338" y="5638800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A7268BB1-FE3E-4ED2-AEFF-FCBC7B6F5923}" type="datetime'''''2''''''''''''''0''''''''''''''1''''''''''5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2015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527" name="Text Placeholder 33"/>
          <p:cNvSpPr>
            <a:spLocks noGrp="1"/>
          </p:cNvSpPr>
          <p:nvPr>
            <p:custDataLst>
              <p:tags r:id="rId45"/>
            </p:custDataLst>
          </p:nvPr>
        </p:nvSpPr>
        <p:spPr bwMode="gray">
          <a:xfrm>
            <a:off x="3997325" y="3975100"/>
            <a:ext cx="169863" cy="136525"/>
          </a:xfrm>
          <a:prstGeom prst="rect">
            <a:avLst/>
          </a:prstGeom>
          <a:solidFill>
            <a:srgbClr val="E2003D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88296244-4D2F-403F-88DF-1065DC889701}" type="datetime'''''''''''''''''''''''''''''''''''''''''''''1''''''''%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MS PGothic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ea typeface="MS PGothic"/>
              <a:cs typeface="Arial"/>
              <a:sym typeface="Arial Narrow"/>
            </a:endParaRPr>
          </a:p>
        </p:txBody>
      </p:sp>
      <p:sp>
        <p:nvSpPr>
          <p:cNvPr id="584" name="Text Placeholder 12"/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5370513" y="5638800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FCBA2417-0F80-4169-B000-A86800A0BE07}" type="datetime'2''''''030''''''''''''''''''''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2030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ea typeface="MS PGothic"/>
              <a:cs typeface="Arial"/>
              <a:sym typeface="Arial Narrow"/>
            </a:endParaRPr>
          </a:p>
        </p:txBody>
      </p:sp>
      <p:sp>
        <p:nvSpPr>
          <p:cNvPr id="781" name="Text Placeholder 81"/>
          <p:cNvSpPr>
            <a:spLocks noGrp="1"/>
          </p:cNvSpPr>
          <p:nvPr>
            <p:custDataLst>
              <p:tags r:id="rId47"/>
            </p:custDataLst>
          </p:nvPr>
        </p:nvSpPr>
        <p:spPr bwMode="gray">
          <a:xfrm>
            <a:off x="5397500" y="4860925"/>
            <a:ext cx="169863" cy="136525"/>
          </a:xfrm>
          <a:prstGeom prst="rect">
            <a:avLst/>
          </a:prstGeom>
          <a:solidFill>
            <a:srgbClr val="D6CBC2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863D8CF8-F25A-42B1-981E-7F8EACEDE558}" type="datetime'''''''''''''''''1''''''''''''''''''''''''''''''''''%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582" name="Text Placeholder 28"/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4903788" y="5638800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C0049CAA-2950-4F7A-9CB9-B5AF0540CD66}" type="datetime'''''''''''''''2''0''''''''''2''''''''5''''''''''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2025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533" name="Text Placeholder 7"/>
          <p:cNvSpPr>
            <a:spLocks noGrp="1"/>
          </p:cNvSpPr>
          <p:nvPr>
            <p:custDataLst>
              <p:tags r:id="rId49"/>
            </p:custDataLst>
          </p:nvPr>
        </p:nvSpPr>
        <p:spPr bwMode="gray">
          <a:xfrm>
            <a:off x="4930775" y="4546600"/>
            <a:ext cx="169863" cy="136525"/>
          </a:xfrm>
          <a:prstGeom prst="rect">
            <a:avLst/>
          </a:prstGeom>
          <a:solidFill>
            <a:srgbClr val="D6CBC2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6E804D45-CAD0-43D9-9FEB-D1356CF410C8}" type="datetime'''''''''''''''''''''''''''''''1''''%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1%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588" name="Text Placeholder 27"/>
          <p:cNvSpPr>
            <a:spLocks noGrp="1"/>
          </p:cNvSpPr>
          <p:nvPr>
            <p:custDataLst>
              <p:tags r:id="rId50"/>
            </p:custDataLst>
          </p:nvPr>
        </p:nvSpPr>
        <p:spPr bwMode="auto">
          <a:xfrm>
            <a:off x="4437063" y="5638800"/>
            <a:ext cx="222250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C02E0C66-A78C-4AA4-A72F-6F69A82549CA}" type="datetime'''''''''''''''''''''2''''''''''''''0''''''''''''''''20'''''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2020</a:t>
            </a:fld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grpSp>
        <p:nvGrpSpPr>
          <p:cNvPr id="693" name="Group 692"/>
          <p:cNvGrpSpPr>
            <a:grpSpLocks noChangeAspect="1"/>
          </p:cNvGrpSpPr>
          <p:nvPr/>
        </p:nvGrpSpPr>
        <p:grpSpPr>
          <a:xfrm>
            <a:off x="455723" y="1545250"/>
            <a:ext cx="457091" cy="457091"/>
            <a:chOff x="4043362" y="2266950"/>
            <a:chExt cx="3027363" cy="3027362"/>
          </a:xfrm>
          <a:solidFill>
            <a:schemeClr val="accent2"/>
          </a:solidFill>
        </p:grpSpPr>
        <p:sp>
          <p:nvSpPr>
            <p:cNvPr id="694" name="Freeform 5"/>
            <p:cNvSpPr>
              <a:spLocks/>
            </p:cNvSpPr>
            <p:nvPr/>
          </p:nvSpPr>
          <p:spPr bwMode="auto">
            <a:xfrm>
              <a:off x="6461125" y="2855913"/>
              <a:ext cx="15875" cy="11112"/>
            </a:xfrm>
            <a:custGeom>
              <a:avLst/>
              <a:gdLst>
                <a:gd name="T0" fmla="*/ 5 w 11"/>
                <a:gd name="T1" fmla="*/ 0 h 8"/>
                <a:gd name="T2" fmla="*/ 5 w 11"/>
                <a:gd name="T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cubicBezTo>
                    <a:pt x="0" y="1"/>
                    <a:pt x="11" y="8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sym typeface="+mn-lt"/>
              </a:endParaRPr>
            </a:p>
          </p:txBody>
        </p:sp>
        <p:sp>
          <p:nvSpPr>
            <p:cNvPr id="695" name="Freeform 6"/>
            <p:cNvSpPr>
              <a:spLocks/>
            </p:cNvSpPr>
            <p:nvPr/>
          </p:nvSpPr>
          <p:spPr bwMode="auto">
            <a:xfrm>
              <a:off x="5014913" y="2951163"/>
              <a:ext cx="165100" cy="255587"/>
            </a:xfrm>
            <a:custGeom>
              <a:avLst/>
              <a:gdLst>
                <a:gd name="T0" fmla="*/ 67 w 113"/>
                <a:gd name="T1" fmla="*/ 43 h 176"/>
                <a:gd name="T2" fmla="*/ 92 w 113"/>
                <a:gd name="T3" fmla="*/ 2 h 176"/>
                <a:gd name="T4" fmla="*/ 39 w 113"/>
                <a:gd name="T5" fmla="*/ 14 h 176"/>
                <a:gd name="T6" fmla="*/ 16 w 113"/>
                <a:gd name="T7" fmla="*/ 35 h 176"/>
                <a:gd name="T8" fmla="*/ 14 w 113"/>
                <a:gd name="T9" fmla="*/ 67 h 176"/>
                <a:gd name="T10" fmla="*/ 32 w 113"/>
                <a:gd name="T11" fmla="*/ 83 h 176"/>
                <a:gd name="T12" fmla="*/ 39 w 113"/>
                <a:gd name="T13" fmla="*/ 103 h 176"/>
                <a:gd name="T14" fmla="*/ 15 w 113"/>
                <a:gd name="T15" fmla="*/ 125 h 176"/>
                <a:gd name="T16" fmla="*/ 14 w 113"/>
                <a:gd name="T17" fmla="*/ 144 h 176"/>
                <a:gd name="T18" fmla="*/ 65 w 113"/>
                <a:gd name="T19" fmla="*/ 172 h 176"/>
                <a:gd name="T20" fmla="*/ 89 w 113"/>
                <a:gd name="T21" fmla="*/ 151 h 176"/>
                <a:gd name="T22" fmla="*/ 77 w 113"/>
                <a:gd name="T23" fmla="*/ 123 h 176"/>
                <a:gd name="T24" fmla="*/ 89 w 113"/>
                <a:gd name="T25" fmla="*/ 81 h 176"/>
                <a:gd name="T26" fmla="*/ 66 w 113"/>
                <a:gd name="T27" fmla="*/ 60 h 176"/>
                <a:gd name="T28" fmla="*/ 67 w 113"/>
                <a:gd name="T29" fmla="*/ 4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76">
                  <a:moveTo>
                    <a:pt x="67" y="43"/>
                  </a:moveTo>
                  <a:cubicBezTo>
                    <a:pt x="75" y="38"/>
                    <a:pt x="113" y="5"/>
                    <a:pt x="92" y="2"/>
                  </a:cubicBezTo>
                  <a:cubicBezTo>
                    <a:pt x="70" y="0"/>
                    <a:pt x="43" y="11"/>
                    <a:pt x="39" y="14"/>
                  </a:cubicBezTo>
                  <a:cubicBezTo>
                    <a:pt x="35" y="18"/>
                    <a:pt x="26" y="29"/>
                    <a:pt x="16" y="35"/>
                  </a:cubicBezTo>
                  <a:cubicBezTo>
                    <a:pt x="7" y="40"/>
                    <a:pt x="11" y="64"/>
                    <a:pt x="14" y="67"/>
                  </a:cubicBezTo>
                  <a:cubicBezTo>
                    <a:pt x="17" y="70"/>
                    <a:pt x="29" y="80"/>
                    <a:pt x="32" y="83"/>
                  </a:cubicBezTo>
                  <a:cubicBezTo>
                    <a:pt x="34" y="85"/>
                    <a:pt x="44" y="98"/>
                    <a:pt x="39" y="103"/>
                  </a:cubicBezTo>
                  <a:cubicBezTo>
                    <a:pt x="33" y="107"/>
                    <a:pt x="21" y="119"/>
                    <a:pt x="15" y="125"/>
                  </a:cubicBezTo>
                  <a:cubicBezTo>
                    <a:pt x="9" y="132"/>
                    <a:pt x="0" y="131"/>
                    <a:pt x="14" y="144"/>
                  </a:cubicBezTo>
                  <a:cubicBezTo>
                    <a:pt x="28" y="158"/>
                    <a:pt x="60" y="169"/>
                    <a:pt x="65" y="172"/>
                  </a:cubicBezTo>
                  <a:cubicBezTo>
                    <a:pt x="71" y="176"/>
                    <a:pt x="91" y="162"/>
                    <a:pt x="89" y="151"/>
                  </a:cubicBezTo>
                  <a:cubicBezTo>
                    <a:pt x="86" y="140"/>
                    <a:pt x="74" y="131"/>
                    <a:pt x="77" y="123"/>
                  </a:cubicBezTo>
                  <a:cubicBezTo>
                    <a:pt x="79" y="115"/>
                    <a:pt x="101" y="83"/>
                    <a:pt x="89" y="81"/>
                  </a:cubicBezTo>
                  <a:cubicBezTo>
                    <a:pt x="77" y="78"/>
                    <a:pt x="70" y="70"/>
                    <a:pt x="66" y="60"/>
                  </a:cubicBezTo>
                  <a:cubicBezTo>
                    <a:pt x="63" y="50"/>
                    <a:pt x="60" y="48"/>
                    <a:pt x="6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sym typeface="+mn-lt"/>
              </a:endParaRPr>
            </a:p>
          </p:txBody>
        </p:sp>
        <p:sp>
          <p:nvSpPr>
            <p:cNvPr id="696" name="Freeform 7"/>
            <p:cNvSpPr>
              <a:spLocks/>
            </p:cNvSpPr>
            <p:nvPr/>
          </p:nvSpPr>
          <p:spPr bwMode="auto">
            <a:xfrm>
              <a:off x="4702175" y="2946400"/>
              <a:ext cx="225425" cy="166687"/>
            </a:xfrm>
            <a:custGeom>
              <a:avLst/>
              <a:gdLst>
                <a:gd name="T0" fmla="*/ 141 w 154"/>
                <a:gd name="T1" fmla="*/ 70 h 114"/>
                <a:gd name="T2" fmla="*/ 129 w 154"/>
                <a:gd name="T3" fmla="*/ 51 h 114"/>
                <a:gd name="T4" fmla="*/ 143 w 154"/>
                <a:gd name="T5" fmla="*/ 20 h 114"/>
                <a:gd name="T6" fmla="*/ 123 w 154"/>
                <a:gd name="T7" fmla="*/ 4 h 114"/>
                <a:gd name="T8" fmla="*/ 93 w 154"/>
                <a:gd name="T9" fmla="*/ 32 h 114"/>
                <a:gd name="T10" fmla="*/ 67 w 154"/>
                <a:gd name="T11" fmla="*/ 40 h 114"/>
                <a:gd name="T12" fmla="*/ 70 w 154"/>
                <a:gd name="T13" fmla="*/ 16 h 114"/>
                <a:gd name="T14" fmla="*/ 58 w 154"/>
                <a:gd name="T15" fmla="*/ 11 h 114"/>
                <a:gd name="T16" fmla="*/ 30 w 154"/>
                <a:gd name="T17" fmla="*/ 48 h 114"/>
                <a:gd name="T18" fmla="*/ 4 w 154"/>
                <a:gd name="T19" fmla="*/ 67 h 114"/>
                <a:gd name="T20" fmla="*/ 3 w 154"/>
                <a:gd name="T21" fmla="*/ 83 h 114"/>
                <a:gd name="T22" fmla="*/ 16 w 154"/>
                <a:gd name="T23" fmla="*/ 103 h 114"/>
                <a:gd name="T24" fmla="*/ 50 w 154"/>
                <a:gd name="T25" fmla="*/ 96 h 114"/>
                <a:gd name="T26" fmla="*/ 67 w 154"/>
                <a:gd name="T27" fmla="*/ 85 h 114"/>
                <a:gd name="T28" fmla="*/ 93 w 154"/>
                <a:gd name="T29" fmla="*/ 88 h 114"/>
                <a:gd name="T30" fmla="*/ 101 w 154"/>
                <a:gd name="T31" fmla="*/ 104 h 114"/>
                <a:gd name="T32" fmla="*/ 130 w 154"/>
                <a:gd name="T33" fmla="*/ 113 h 114"/>
                <a:gd name="T34" fmla="*/ 154 w 154"/>
                <a:gd name="T35" fmla="*/ 96 h 114"/>
                <a:gd name="T36" fmla="*/ 141 w 154"/>
                <a:gd name="T37" fmla="*/ 7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114">
                  <a:moveTo>
                    <a:pt x="141" y="70"/>
                  </a:moveTo>
                  <a:cubicBezTo>
                    <a:pt x="132" y="67"/>
                    <a:pt x="120" y="51"/>
                    <a:pt x="129" y="51"/>
                  </a:cubicBezTo>
                  <a:cubicBezTo>
                    <a:pt x="138" y="52"/>
                    <a:pt x="150" y="38"/>
                    <a:pt x="143" y="20"/>
                  </a:cubicBezTo>
                  <a:cubicBezTo>
                    <a:pt x="136" y="1"/>
                    <a:pt x="134" y="0"/>
                    <a:pt x="123" y="4"/>
                  </a:cubicBezTo>
                  <a:cubicBezTo>
                    <a:pt x="112" y="9"/>
                    <a:pt x="101" y="20"/>
                    <a:pt x="93" y="32"/>
                  </a:cubicBezTo>
                  <a:cubicBezTo>
                    <a:pt x="84" y="44"/>
                    <a:pt x="67" y="44"/>
                    <a:pt x="67" y="40"/>
                  </a:cubicBezTo>
                  <a:cubicBezTo>
                    <a:pt x="68" y="36"/>
                    <a:pt x="69" y="20"/>
                    <a:pt x="70" y="16"/>
                  </a:cubicBezTo>
                  <a:cubicBezTo>
                    <a:pt x="70" y="12"/>
                    <a:pt x="67" y="4"/>
                    <a:pt x="58" y="11"/>
                  </a:cubicBezTo>
                  <a:cubicBezTo>
                    <a:pt x="48" y="17"/>
                    <a:pt x="35" y="43"/>
                    <a:pt x="30" y="48"/>
                  </a:cubicBezTo>
                  <a:cubicBezTo>
                    <a:pt x="25" y="52"/>
                    <a:pt x="8" y="63"/>
                    <a:pt x="4" y="67"/>
                  </a:cubicBezTo>
                  <a:cubicBezTo>
                    <a:pt x="0" y="71"/>
                    <a:pt x="4" y="78"/>
                    <a:pt x="3" y="83"/>
                  </a:cubicBezTo>
                  <a:cubicBezTo>
                    <a:pt x="2" y="89"/>
                    <a:pt x="2" y="99"/>
                    <a:pt x="16" y="103"/>
                  </a:cubicBezTo>
                  <a:cubicBezTo>
                    <a:pt x="30" y="107"/>
                    <a:pt x="47" y="98"/>
                    <a:pt x="50" y="96"/>
                  </a:cubicBezTo>
                  <a:cubicBezTo>
                    <a:pt x="53" y="95"/>
                    <a:pt x="60" y="87"/>
                    <a:pt x="67" y="85"/>
                  </a:cubicBezTo>
                  <a:cubicBezTo>
                    <a:pt x="75" y="84"/>
                    <a:pt x="86" y="84"/>
                    <a:pt x="93" y="88"/>
                  </a:cubicBezTo>
                  <a:cubicBezTo>
                    <a:pt x="99" y="91"/>
                    <a:pt x="95" y="100"/>
                    <a:pt x="101" y="104"/>
                  </a:cubicBezTo>
                  <a:cubicBezTo>
                    <a:pt x="108" y="109"/>
                    <a:pt x="125" y="111"/>
                    <a:pt x="130" y="113"/>
                  </a:cubicBezTo>
                  <a:cubicBezTo>
                    <a:pt x="135" y="114"/>
                    <a:pt x="154" y="107"/>
                    <a:pt x="154" y="96"/>
                  </a:cubicBezTo>
                  <a:cubicBezTo>
                    <a:pt x="154" y="85"/>
                    <a:pt x="150" y="73"/>
                    <a:pt x="141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sym typeface="+mn-lt"/>
              </a:endParaRPr>
            </a:p>
          </p:txBody>
        </p:sp>
        <p:sp>
          <p:nvSpPr>
            <p:cNvPr id="697" name="Freeform 8"/>
            <p:cNvSpPr>
              <a:spLocks noEditPoints="1"/>
            </p:cNvSpPr>
            <p:nvPr/>
          </p:nvSpPr>
          <p:spPr bwMode="auto">
            <a:xfrm>
              <a:off x="4043362" y="2266950"/>
              <a:ext cx="3027363" cy="3027362"/>
            </a:xfrm>
            <a:custGeom>
              <a:avLst/>
              <a:gdLst>
                <a:gd name="T0" fmla="*/ 1660 w 2076"/>
                <a:gd name="T1" fmla="*/ 285 h 2076"/>
                <a:gd name="T2" fmla="*/ 1710 w 2076"/>
                <a:gd name="T3" fmla="*/ 369 h 2076"/>
                <a:gd name="T4" fmla="*/ 652 w 2076"/>
                <a:gd name="T5" fmla="*/ 1580 h 2076"/>
                <a:gd name="T6" fmla="*/ 611 w 2076"/>
                <a:gd name="T7" fmla="*/ 1466 h 2076"/>
                <a:gd name="T8" fmla="*/ 697 w 2076"/>
                <a:gd name="T9" fmla="*/ 1460 h 2076"/>
                <a:gd name="T10" fmla="*/ 1126 w 2076"/>
                <a:gd name="T11" fmla="*/ 1119 h 2076"/>
                <a:gd name="T12" fmla="*/ 1331 w 2076"/>
                <a:gd name="T13" fmla="*/ 1164 h 2076"/>
                <a:gd name="T14" fmla="*/ 1374 w 2076"/>
                <a:gd name="T15" fmla="*/ 1118 h 2076"/>
                <a:gd name="T16" fmla="*/ 1294 w 2076"/>
                <a:gd name="T17" fmla="*/ 916 h 2076"/>
                <a:gd name="T18" fmla="*/ 1100 w 2076"/>
                <a:gd name="T19" fmla="*/ 992 h 2076"/>
                <a:gd name="T20" fmla="*/ 995 w 2076"/>
                <a:gd name="T21" fmla="*/ 931 h 2076"/>
                <a:gd name="T22" fmla="*/ 834 w 2076"/>
                <a:gd name="T23" fmla="*/ 806 h 2076"/>
                <a:gd name="T24" fmla="*/ 645 w 2076"/>
                <a:gd name="T25" fmla="*/ 735 h 2076"/>
                <a:gd name="T26" fmla="*/ 788 w 2076"/>
                <a:gd name="T27" fmla="*/ 852 h 2076"/>
                <a:gd name="T28" fmla="*/ 632 w 2076"/>
                <a:gd name="T29" fmla="*/ 985 h 2076"/>
                <a:gd name="T30" fmla="*/ 496 w 2076"/>
                <a:gd name="T31" fmla="*/ 806 h 2076"/>
                <a:gd name="T32" fmla="*/ 522 w 2076"/>
                <a:gd name="T33" fmla="*/ 987 h 2076"/>
                <a:gd name="T34" fmla="*/ 555 w 2076"/>
                <a:gd name="T35" fmla="*/ 1211 h 2076"/>
                <a:gd name="T36" fmla="*/ 522 w 2076"/>
                <a:gd name="T37" fmla="*/ 1522 h 2076"/>
                <a:gd name="T38" fmla="*/ 425 w 2076"/>
                <a:gd name="T39" fmla="*/ 1601 h 2076"/>
                <a:gd name="T40" fmla="*/ 207 w 2076"/>
                <a:gd name="T41" fmla="*/ 1242 h 2076"/>
                <a:gd name="T42" fmla="*/ 75 w 2076"/>
                <a:gd name="T43" fmla="*/ 1104 h 2076"/>
                <a:gd name="T44" fmla="*/ 161 w 2076"/>
                <a:gd name="T45" fmla="*/ 684 h 2076"/>
                <a:gd name="T46" fmla="*/ 282 w 2076"/>
                <a:gd name="T47" fmla="*/ 704 h 2076"/>
                <a:gd name="T48" fmla="*/ 450 w 2076"/>
                <a:gd name="T49" fmla="*/ 633 h 2076"/>
                <a:gd name="T50" fmla="*/ 336 w 2076"/>
                <a:gd name="T51" fmla="*/ 542 h 2076"/>
                <a:gd name="T52" fmla="*/ 182 w 2076"/>
                <a:gd name="T53" fmla="*/ 587 h 2076"/>
                <a:gd name="T54" fmla="*/ 340 w 2076"/>
                <a:gd name="T55" fmla="*/ 403 h 2076"/>
                <a:gd name="T56" fmla="*/ 588 w 2076"/>
                <a:gd name="T57" fmla="*/ 263 h 2076"/>
                <a:gd name="T58" fmla="*/ 445 w 2076"/>
                <a:gd name="T59" fmla="*/ 296 h 2076"/>
                <a:gd name="T60" fmla="*/ 734 w 2076"/>
                <a:gd name="T61" fmla="*/ 177 h 2076"/>
                <a:gd name="T62" fmla="*/ 936 w 2076"/>
                <a:gd name="T63" fmla="*/ 138 h 2076"/>
                <a:gd name="T64" fmla="*/ 1204 w 2076"/>
                <a:gd name="T65" fmla="*/ 90 h 2076"/>
                <a:gd name="T66" fmla="*/ 1598 w 2076"/>
                <a:gd name="T67" fmla="*/ 294 h 2076"/>
                <a:gd name="T68" fmla="*/ 1663 w 2076"/>
                <a:gd name="T69" fmla="*/ 404 h 2076"/>
                <a:gd name="T70" fmla="*/ 1781 w 2076"/>
                <a:gd name="T71" fmla="*/ 640 h 2076"/>
                <a:gd name="T72" fmla="*/ 1712 w 2076"/>
                <a:gd name="T73" fmla="*/ 685 h 2076"/>
                <a:gd name="T74" fmla="*/ 1695 w 2076"/>
                <a:gd name="T75" fmla="*/ 458 h 2076"/>
                <a:gd name="T76" fmla="*/ 1680 w 2076"/>
                <a:gd name="T77" fmla="*/ 595 h 2076"/>
                <a:gd name="T78" fmla="*/ 1557 w 2076"/>
                <a:gd name="T79" fmla="*/ 569 h 2076"/>
                <a:gd name="T80" fmla="*/ 1634 w 2076"/>
                <a:gd name="T81" fmla="*/ 714 h 2076"/>
                <a:gd name="T82" fmla="*/ 1534 w 2076"/>
                <a:gd name="T83" fmla="*/ 916 h 2076"/>
                <a:gd name="T84" fmla="*/ 1496 w 2076"/>
                <a:gd name="T85" fmla="*/ 1030 h 2076"/>
                <a:gd name="T86" fmla="*/ 1424 w 2076"/>
                <a:gd name="T87" fmla="*/ 1150 h 2076"/>
                <a:gd name="T88" fmla="*/ 1446 w 2076"/>
                <a:gd name="T89" fmla="*/ 1279 h 2076"/>
                <a:gd name="T90" fmla="*/ 1560 w 2076"/>
                <a:gd name="T91" fmla="*/ 1366 h 2076"/>
                <a:gd name="T92" fmla="*/ 1647 w 2076"/>
                <a:gd name="T93" fmla="*/ 1026 h 2076"/>
                <a:gd name="T94" fmla="*/ 1658 w 2076"/>
                <a:gd name="T95" fmla="*/ 985 h 2076"/>
                <a:gd name="T96" fmla="*/ 1672 w 2076"/>
                <a:gd name="T97" fmla="*/ 1126 h 2076"/>
                <a:gd name="T98" fmla="*/ 1621 w 2076"/>
                <a:gd name="T99" fmla="*/ 1236 h 2076"/>
                <a:gd name="T100" fmla="*/ 1597 w 2076"/>
                <a:gd name="T101" fmla="*/ 1217 h 2076"/>
                <a:gd name="T102" fmla="*/ 1504 w 2076"/>
                <a:gd name="T103" fmla="*/ 1182 h 2076"/>
                <a:gd name="T104" fmla="*/ 1598 w 2076"/>
                <a:gd name="T105" fmla="*/ 1163 h 2076"/>
                <a:gd name="T106" fmla="*/ 1773 w 2076"/>
                <a:gd name="T107" fmla="*/ 1594 h 2076"/>
                <a:gd name="T108" fmla="*/ 1608 w 2076"/>
                <a:gd name="T109" fmla="*/ 1679 h 2076"/>
                <a:gd name="T110" fmla="*/ 1475 w 2076"/>
                <a:gd name="T111" fmla="*/ 1585 h 2076"/>
                <a:gd name="T112" fmla="*/ 1663 w 2076"/>
                <a:gd name="T113" fmla="*/ 1443 h 2076"/>
                <a:gd name="T114" fmla="*/ 1748 w 2076"/>
                <a:gd name="T115" fmla="*/ 1474 h 2076"/>
                <a:gd name="T116" fmla="*/ 1796 w 2076"/>
                <a:gd name="T117" fmla="*/ 1353 h 2076"/>
                <a:gd name="T118" fmla="*/ 1799 w 2076"/>
                <a:gd name="T119" fmla="*/ 1238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76" h="2076">
                  <a:moveTo>
                    <a:pt x="1038" y="0"/>
                  </a:moveTo>
                  <a:cubicBezTo>
                    <a:pt x="466" y="0"/>
                    <a:pt x="0" y="466"/>
                    <a:pt x="0" y="1038"/>
                  </a:cubicBezTo>
                  <a:cubicBezTo>
                    <a:pt x="0" y="1610"/>
                    <a:pt x="466" y="2076"/>
                    <a:pt x="1038" y="2076"/>
                  </a:cubicBezTo>
                  <a:cubicBezTo>
                    <a:pt x="1610" y="2076"/>
                    <a:pt x="2076" y="1610"/>
                    <a:pt x="2076" y="1038"/>
                  </a:cubicBezTo>
                  <a:cubicBezTo>
                    <a:pt x="2076" y="466"/>
                    <a:pt x="1610" y="0"/>
                    <a:pt x="1038" y="0"/>
                  </a:cubicBezTo>
                  <a:close/>
                  <a:moveTo>
                    <a:pt x="1660" y="285"/>
                  </a:moveTo>
                  <a:cubicBezTo>
                    <a:pt x="1665" y="287"/>
                    <a:pt x="1676" y="289"/>
                    <a:pt x="1687" y="293"/>
                  </a:cubicBezTo>
                  <a:cubicBezTo>
                    <a:pt x="1701" y="306"/>
                    <a:pt x="1715" y="320"/>
                    <a:pt x="1728" y="333"/>
                  </a:cubicBezTo>
                  <a:cubicBezTo>
                    <a:pt x="1733" y="344"/>
                    <a:pt x="1738" y="354"/>
                    <a:pt x="1740" y="358"/>
                  </a:cubicBezTo>
                  <a:cubicBezTo>
                    <a:pt x="1745" y="367"/>
                    <a:pt x="1760" y="408"/>
                    <a:pt x="1764" y="421"/>
                  </a:cubicBezTo>
                  <a:cubicBezTo>
                    <a:pt x="1768" y="434"/>
                    <a:pt x="1755" y="428"/>
                    <a:pt x="1742" y="421"/>
                  </a:cubicBezTo>
                  <a:cubicBezTo>
                    <a:pt x="1729" y="415"/>
                    <a:pt x="1714" y="386"/>
                    <a:pt x="1710" y="369"/>
                  </a:cubicBezTo>
                  <a:cubicBezTo>
                    <a:pt x="1706" y="352"/>
                    <a:pt x="1688" y="345"/>
                    <a:pt x="1686" y="334"/>
                  </a:cubicBezTo>
                  <a:cubicBezTo>
                    <a:pt x="1684" y="324"/>
                    <a:pt x="1652" y="281"/>
                    <a:pt x="1660" y="285"/>
                  </a:cubicBezTo>
                  <a:close/>
                  <a:moveTo>
                    <a:pt x="694" y="1484"/>
                  </a:moveTo>
                  <a:cubicBezTo>
                    <a:pt x="688" y="1496"/>
                    <a:pt x="690" y="1500"/>
                    <a:pt x="685" y="1513"/>
                  </a:cubicBezTo>
                  <a:cubicBezTo>
                    <a:pt x="680" y="1526"/>
                    <a:pt x="689" y="1545"/>
                    <a:pt x="682" y="1561"/>
                  </a:cubicBezTo>
                  <a:cubicBezTo>
                    <a:pt x="676" y="1576"/>
                    <a:pt x="666" y="1583"/>
                    <a:pt x="652" y="1580"/>
                  </a:cubicBezTo>
                  <a:cubicBezTo>
                    <a:pt x="638" y="1578"/>
                    <a:pt x="631" y="1568"/>
                    <a:pt x="626" y="1557"/>
                  </a:cubicBezTo>
                  <a:cubicBezTo>
                    <a:pt x="620" y="1545"/>
                    <a:pt x="623" y="1545"/>
                    <a:pt x="620" y="1533"/>
                  </a:cubicBezTo>
                  <a:cubicBezTo>
                    <a:pt x="618" y="1521"/>
                    <a:pt x="639" y="1506"/>
                    <a:pt x="639" y="1506"/>
                  </a:cubicBezTo>
                  <a:cubicBezTo>
                    <a:pt x="639" y="1506"/>
                    <a:pt x="648" y="1495"/>
                    <a:pt x="639" y="1492"/>
                  </a:cubicBezTo>
                  <a:cubicBezTo>
                    <a:pt x="630" y="1489"/>
                    <a:pt x="628" y="1483"/>
                    <a:pt x="619" y="1481"/>
                  </a:cubicBezTo>
                  <a:cubicBezTo>
                    <a:pt x="610" y="1480"/>
                    <a:pt x="603" y="1479"/>
                    <a:pt x="611" y="1466"/>
                  </a:cubicBezTo>
                  <a:cubicBezTo>
                    <a:pt x="619" y="1452"/>
                    <a:pt x="624" y="1447"/>
                    <a:pt x="631" y="1443"/>
                  </a:cubicBezTo>
                  <a:cubicBezTo>
                    <a:pt x="638" y="1439"/>
                    <a:pt x="657" y="1431"/>
                    <a:pt x="657" y="1431"/>
                  </a:cubicBezTo>
                  <a:cubicBezTo>
                    <a:pt x="657" y="1431"/>
                    <a:pt x="668" y="1429"/>
                    <a:pt x="668" y="1409"/>
                  </a:cubicBezTo>
                  <a:cubicBezTo>
                    <a:pt x="668" y="1389"/>
                    <a:pt x="669" y="1381"/>
                    <a:pt x="676" y="1383"/>
                  </a:cubicBezTo>
                  <a:cubicBezTo>
                    <a:pt x="682" y="1384"/>
                    <a:pt x="694" y="1413"/>
                    <a:pt x="694" y="1413"/>
                  </a:cubicBezTo>
                  <a:cubicBezTo>
                    <a:pt x="694" y="1413"/>
                    <a:pt x="699" y="1451"/>
                    <a:pt x="697" y="1460"/>
                  </a:cubicBezTo>
                  <a:cubicBezTo>
                    <a:pt x="694" y="1470"/>
                    <a:pt x="701" y="1472"/>
                    <a:pt x="694" y="1484"/>
                  </a:cubicBezTo>
                  <a:close/>
                  <a:moveTo>
                    <a:pt x="1126" y="1119"/>
                  </a:moveTo>
                  <a:cubicBezTo>
                    <a:pt x="1125" y="1126"/>
                    <a:pt x="1120" y="1135"/>
                    <a:pt x="1116" y="1142"/>
                  </a:cubicBezTo>
                  <a:cubicBezTo>
                    <a:pt x="1112" y="1148"/>
                    <a:pt x="1092" y="1132"/>
                    <a:pt x="1089" y="1122"/>
                  </a:cubicBezTo>
                  <a:cubicBezTo>
                    <a:pt x="1076" y="1067"/>
                    <a:pt x="1107" y="1082"/>
                    <a:pt x="1133" y="1097"/>
                  </a:cubicBezTo>
                  <a:cubicBezTo>
                    <a:pt x="1142" y="1102"/>
                    <a:pt x="1128" y="1113"/>
                    <a:pt x="1126" y="1119"/>
                  </a:cubicBezTo>
                  <a:close/>
                  <a:moveTo>
                    <a:pt x="1437" y="1318"/>
                  </a:moveTo>
                  <a:cubicBezTo>
                    <a:pt x="1436" y="1311"/>
                    <a:pt x="1409" y="1300"/>
                    <a:pt x="1409" y="1295"/>
                  </a:cubicBezTo>
                  <a:cubicBezTo>
                    <a:pt x="1409" y="1290"/>
                    <a:pt x="1393" y="1276"/>
                    <a:pt x="1388" y="1266"/>
                  </a:cubicBezTo>
                  <a:cubicBezTo>
                    <a:pt x="1384" y="1256"/>
                    <a:pt x="1377" y="1233"/>
                    <a:pt x="1373" y="1228"/>
                  </a:cubicBezTo>
                  <a:cubicBezTo>
                    <a:pt x="1370" y="1222"/>
                    <a:pt x="1357" y="1202"/>
                    <a:pt x="1354" y="1196"/>
                  </a:cubicBezTo>
                  <a:cubicBezTo>
                    <a:pt x="1351" y="1191"/>
                    <a:pt x="1335" y="1174"/>
                    <a:pt x="1331" y="1164"/>
                  </a:cubicBezTo>
                  <a:cubicBezTo>
                    <a:pt x="1331" y="1163"/>
                    <a:pt x="1296" y="1117"/>
                    <a:pt x="1330" y="1131"/>
                  </a:cubicBezTo>
                  <a:cubicBezTo>
                    <a:pt x="1337" y="1134"/>
                    <a:pt x="1355" y="1142"/>
                    <a:pt x="1366" y="1152"/>
                  </a:cubicBezTo>
                  <a:cubicBezTo>
                    <a:pt x="1377" y="1162"/>
                    <a:pt x="1384" y="1176"/>
                    <a:pt x="1390" y="1183"/>
                  </a:cubicBezTo>
                  <a:cubicBezTo>
                    <a:pt x="1395" y="1191"/>
                    <a:pt x="1390" y="1183"/>
                    <a:pt x="1390" y="1177"/>
                  </a:cubicBezTo>
                  <a:cubicBezTo>
                    <a:pt x="1389" y="1171"/>
                    <a:pt x="1384" y="1157"/>
                    <a:pt x="1383" y="1142"/>
                  </a:cubicBezTo>
                  <a:cubicBezTo>
                    <a:pt x="1382" y="1126"/>
                    <a:pt x="1377" y="1124"/>
                    <a:pt x="1374" y="1118"/>
                  </a:cubicBezTo>
                  <a:cubicBezTo>
                    <a:pt x="1371" y="1111"/>
                    <a:pt x="1366" y="1102"/>
                    <a:pt x="1361" y="1089"/>
                  </a:cubicBezTo>
                  <a:cubicBezTo>
                    <a:pt x="1355" y="1076"/>
                    <a:pt x="1354" y="1055"/>
                    <a:pt x="1358" y="1047"/>
                  </a:cubicBezTo>
                  <a:cubicBezTo>
                    <a:pt x="1380" y="996"/>
                    <a:pt x="1341" y="1048"/>
                    <a:pt x="1355" y="992"/>
                  </a:cubicBezTo>
                  <a:cubicBezTo>
                    <a:pt x="1360" y="972"/>
                    <a:pt x="1348" y="951"/>
                    <a:pt x="1348" y="951"/>
                  </a:cubicBezTo>
                  <a:cubicBezTo>
                    <a:pt x="1348" y="951"/>
                    <a:pt x="1317" y="985"/>
                    <a:pt x="1302" y="969"/>
                  </a:cubicBezTo>
                  <a:cubicBezTo>
                    <a:pt x="1286" y="954"/>
                    <a:pt x="1304" y="941"/>
                    <a:pt x="1294" y="916"/>
                  </a:cubicBezTo>
                  <a:cubicBezTo>
                    <a:pt x="1284" y="890"/>
                    <a:pt x="1294" y="903"/>
                    <a:pt x="1294" y="883"/>
                  </a:cubicBezTo>
                  <a:cubicBezTo>
                    <a:pt x="1294" y="862"/>
                    <a:pt x="1286" y="872"/>
                    <a:pt x="1263" y="862"/>
                  </a:cubicBezTo>
                  <a:cubicBezTo>
                    <a:pt x="1240" y="852"/>
                    <a:pt x="1243" y="862"/>
                    <a:pt x="1220" y="865"/>
                  </a:cubicBezTo>
                  <a:cubicBezTo>
                    <a:pt x="1197" y="867"/>
                    <a:pt x="1204" y="878"/>
                    <a:pt x="1184" y="903"/>
                  </a:cubicBezTo>
                  <a:cubicBezTo>
                    <a:pt x="1164" y="928"/>
                    <a:pt x="1151" y="951"/>
                    <a:pt x="1123" y="959"/>
                  </a:cubicBezTo>
                  <a:cubicBezTo>
                    <a:pt x="1095" y="967"/>
                    <a:pt x="1107" y="977"/>
                    <a:pt x="1100" y="992"/>
                  </a:cubicBezTo>
                  <a:cubicBezTo>
                    <a:pt x="1092" y="1007"/>
                    <a:pt x="1095" y="1048"/>
                    <a:pt x="1095" y="1048"/>
                  </a:cubicBezTo>
                  <a:cubicBezTo>
                    <a:pt x="1095" y="1048"/>
                    <a:pt x="1089" y="1079"/>
                    <a:pt x="1082" y="1092"/>
                  </a:cubicBezTo>
                  <a:cubicBezTo>
                    <a:pt x="1074" y="1104"/>
                    <a:pt x="1061" y="1094"/>
                    <a:pt x="1049" y="1076"/>
                  </a:cubicBezTo>
                  <a:cubicBezTo>
                    <a:pt x="1036" y="1058"/>
                    <a:pt x="1052" y="1042"/>
                    <a:pt x="1046" y="1033"/>
                  </a:cubicBezTo>
                  <a:cubicBezTo>
                    <a:pt x="1040" y="1024"/>
                    <a:pt x="1018" y="988"/>
                    <a:pt x="1013" y="979"/>
                  </a:cubicBezTo>
                  <a:cubicBezTo>
                    <a:pt x="1007" y="971"/>
                    <a:pt x="1003" y="949"/>
                    <a:pt x="995" y="931"/>
                  </a:cubicBezTo>
                  <a:cubicBezTo>
                    <a:pt x="987" y="913"/>
                    <a:pt x="987" y="906"/>
                    <a:pt x="982" y="883"/>
                  </a:cubicBezTo>
                  <a:cubicBezTo>
                    <a:pt x="977" y="860"/>
                    <a:pt x="957" y="890"/>
                    <a:pt x="957" y="890"/>
                  </a:cubicBezTo>
                  <a:cubicBezTo>
                    <a:pt x="957" y="890"/>
                    <a:pt x="931" y="865"/>
                    <a:pt x="931" y="842"/>
                  </a:cubicBezTo>
                  <a:cubicBezTo>
                    <a:pt x="931" y="819"/>
                    <a:pt x="910" y="829"/>
                    <a:pt x="900" y="811"/>
                  </a:cubicBezTo>
                  <a:cubicBezTo>
                    <a:pt x="890" y="793"/>
                    <a:pt x="882" y="812"/>
                    <a:pt x="875" y="811"/>
                  </a:cubicBezTo>
                  <a:cubicBezTo>
                    <a:pt x="868" y="810"/>
                    <a:pt x="846" y="806"/>
                    <a:pt x="834" y="806"/>
                  </a:cubicBezTo>
                  <a:cubicBezTo>
                    <a:pt x="822" y="806"/>
                    <a:pt x="813" y="815"/>
                    <a:pt x="803" y="811"/>
                  </a:cubicBezTo>
                  <a:cubicBezTo>
                    <a:pt x="793" y="807"/>
                    <a:pt x="794" y="790"/>
                    <a:pt x="780" y="786"/>
                  </a:cubicBezTo>
                  <a:cubicBezTo>
                    <a:pt x="766" y="782"/>
                    <a:pt x="735" y="788"/>
                    <a:pt x="726" y="788"/>
                  </a:cubicBezTo>
                  <a:cubicBezTo>
                    <a:pt x="717" y="789"/>
                    <a:pt x="716" y="791"/>
                    <a:pt x="703" y="778"/>
                  </a:cubicBezTo>
                  <a:cubicBezTo>
                    <a:pt x="691" y="765"/>
                    <a:pt x="691" y="758"/>
                    <a:pt x="683" y="727"/>
                  </a:cubicBezTo>
                  <a:cubicBezTo>
                    <a:pt x="675" y="697"/>
                    <a:pt x="657" y="725"/>
                    <a:pt x="645" y="735"/>
                  </a:cubicBezTo>
                  <a:cubicBezTo>
                    <a:pt x="632" y="745"/>
                    <a:pt x="642" y="750"/>
                    <a:pt x="652" y="763"/>
                  </a:cubicBezTo>
                  <a:cubicBezTo>
                    <a:pt x="662" y="776"/>
                    <a:pt x="657" y="781"/>
                    <a:pt x="675" y="798"/>
                  </a:cubicBezTo>
                  <a:cubicBezTo>
                    <a:pt x="693" y="816"/>
                    <a:pt x="678" y="827"/>
                    <a:pt x="678" y="827"/>
                  </a:cubicBezTo>
                  <a:cubicBezTo>
                    <a:pt x="678" y="827"/>
                    <a:pt x="683" y="839"/>
                    <a:pt x="696" y="849"/>
                  </a:cubicBezTo>
                  <a:cubicBezTo>
                    <a:pt x="709" y="860"/>
                    <a:pt x="723" y="823"/>
                    <a:pt x="752" y="809"/>
                  </a:cubicBezTo>
                  <a:cubicBezTo>
                    <a:pt x="781" y="794"/>
                    <a:pt x="782" y="840"/>
                    <a:pt x="788" y="852"/>
                  </a:cubicBezTo>
                  <a:cubicBezTo>
                    <a:pt x="793" y="865"/>
                    <a:pt x="786" y="869"/>
                    <a:pt x="783" y="878"/>
                  </a:cubicBezTo>
                  <a:cubicBezTo>
                    <a:pt x="779" y="886"/>
                    <a:pt x="772" y="891"/>
                    <a:pt x="767" y="900"/>
                  </a:cubicBezTo>
                  <a:cubicBezTo>
                    <a:pt x="763" y="910"/>
                    <a:pt x="764" y="927"/>
                    <a:pt x="755" y="936"/>
                  </a:cubicBezTo>
                  <a:cubicBezTo>
                    <a:pt x="745" y="945"/>
                    <a:pt x="726" y="945"/>
                    <a:pt x="714" y="951"/>
                  </a:cubicBezTo>
                  <a:cubicBezTo>
                    <a:pt x="702" y="958"/>
                    <a:pt x="688" y="971"/>
                    <a:pt x="683" y="974"/>
                  </a:cubicBezTo>
                  <a:cubicBezTo>
                    <a:pt x="678" y="978"/>
                    <a:pt x="645" y="977"/>
                    <a:pt x="632" y="985"/>
                  </a:cubicBezTo>
                  <a:cubicBezTo>
                    <a:pt x="619" y="992"/>
                    <a:pt x="609" y="1007"/>
                    <a:pt x="596" y="1005"/>
                  </a:cubicBezTo>
                  <a:cubicBezTo>
                    <a:pt x="583" y="1002"/>
                    <a:pt x="570" y="1005"/>
                    <a:pt x="555" y="982"/>
                  </a:cubicBezTo>
                  <a:cubicBezTo>
                    <a:pt x="540" y="959"/>
                    <a:pt x="553" y="977"/>
                    <a:pt x="553" y="951"/>
                  </a:cubicBezTo>
                  <a:cubicBezTo>
                    <a:pt x="553" y="926"/>
                    <a:pt x="545" y="928"/>
                    <a:pt x="545" y="916"/>
                  </a:cubicBezTo>
                  <a:cubicBezTo>
                    <a:pt x="545" y="903"/>
                    <a:pt x="527" y="890"/>
                    <a:pt x="517" y="875"/>
                  </a:cubicBezTo>
                  <a:cubicBezTo>
                    <a:pt x="507" y="860"/>
                    <a:pt x="496" y="824"/>
                    <a:pt x="496" y="806"/>
                  </a:cubicBezTo>
                  <a:cubicBezTo>
                    <a:pt x="496" y="788"/>
                    <a:pt x="496" y="770"/>
                    <a:pt x="476" y="770"/>
                  </a:cubicBezTo>
                  <a:cubicBezTo>
                    <a:pt x="455" y="770"/>
                    <a:pt x="463" y="798"/>
                    <a:pt x="468" y="811"/>
                  </a:cubicBezTo>
                  <a:cubicBezTo>
                    <a:pt x="473" y="824"/>
                    <a:pt x="478" y="847"/>
                    <a:pt x="478" y="860"/>
                  </a:cubicBezTo>
                  <a:cubicBezTo>
                    <a:pt x="478" y="872"/>
                    <a:pt x="478" y="895"/>
                    <a:pt x="478" y="895"/>
                  </a:cubicBezTo>
                  <a:cubicBezTo>
                    <a:pt x="478" y="895"/>
                    <a:pt x="489" y="928"/>
                    <a:pt x="496" y="946"/>
                  </a:cubicBezTo>
                  <a:cubicBezTo>
                    <a:pt x="504" y="964"/>
                    <a:pt x="522" y="987"/>
                    <a:pt x="522" y="987"/>
                  </a:cubicBezTo>
                  <a:cubicBezTo>
                    <a:pt x="522" y="987"/>
                    <a:pt x="555" y="1035"/>
                    <a:pt x="558" y="1048"/>
                  </a:cubicBezTo>
                  <a:cubicBezTo>
                    <a:pt x="560" y="1061"/>
                    <a:pt x="573" y="1053"/>
                    <a:pt x="588" y="1046"/>
                  </a:cubicBezTo>
                  <a:cubicBezTo>
                    <a:pt x="604" y="1038"/>
                    <a:pt x="657" y="1038"/>
                    <a:pt x="657" y="1038"/>
                  </a:cubicBezTo>
                  <a:cubicBezTo>
                    <a:pt x="657" y="1038"/>
                    <a:pt x="657" y="1064"/>
                    <a:pt x="650" y="1079"/>
                  </a:cubicBezTo>
                  <a:cubicBezTo>
                    <a:pt x="642" y="1094"/>
                    <a:pt x="619" y="1145"/>
                    <a:pt x="609" y="1158"/>
                  </a:cubicBezTo>
                  <a:cubicBezTo>
                    <a:pt x="599" y="1171"/>
                    <a:pt x="570" y="1199"/>
                    <a:pt x="555" y="1211"/>
                  </a:cubicBezTo>
                  <a:cubicBezTo>
                    <a:pt x="540" y="1224"/>
                    <a:pt x="535" y="1250"/>
                    <a:pt x="527" y="1267"/>
                  </a:cubicBezTo>
                  <a:cubicBezTo>
                    <a:pt x="519" y="1285"/>
                    <a:pt x="530" y="1308"/>
                    <a:pt x="535" y="1336"/>
                  </a:cubicBezTo>
                  <a:cubicBezTo>
                    <a:pt x="540" y="1364"/>
                    <a:pt x="547" y="1377"/>
                    <a:pt x="547" y="1390"/>
                  </a:cubicBezTo>
                  <a:cubicBezTo>
                    <a:pt x="547" y="1402"/>
                    <a:pt x="550" y="1429"/>
                    <a:pt x="545" y="1438"/>
                  </a:cubicBezTo>
                  <a:cubicBezTo>
                    <a:pt x="540" y="1447"/>
                    <a:pt x="518" y="1477"/>
                    <a:pt x="514" y="1492"/>
                  </a:cubicBezTo>
                  <a:cubicBezTo>
                    <a:pt x="510" y="1507"/>
                    <a:pt x="515" y="1511"/>
                    <a:pt x="522" y="1522"/>
                  </a:cubicBezTo>
                  <a:cubicBezTo>
                    <a:pt x="528" y="1534"/>
                    <a:pt x="547" y="1552"/>
                    <a:pt x="553" y="1558"/>
                  </a:cubicBezTo>
                  <a:cubicBezTo>
                    <a:pt x="558" y="1564"/>
                    <a:pt x="527" y="1576"/>
                    <a:pt x="522" y="1589"/>
                  </a:cubicBezTo>
                  <a:cubicBezTo>
                    <a:pt x="517" y="1601"/>
                    <a:pt x="524" y="1622"/>
                    <a:pt x="532" y="1639"/>
                  </a:cubicBezTo>
                  <a:cubicBezTo>
                    <a:pt x="540" y="1657"/>
                    <a:pt x="536" y="1686"/>
                    <a:pt x="527" y="1685"/>
                  </a:cubicBezTo>
                  <a:cubicBezTo>
                    <a:pt x="518" y="1685"/>
                    <a:pt x="495" y="1698"/>
                    <a:pt x="476" y="1683"/>
                  </a:cubicBezTo>
                  <a:cubicBezTo>
                    <a:pt x="457" y="1667"/>
                    <a:pt x="445" y="1629"/>
                    <a:pt x="425" y="1601"/>
                  </a:cubicBezTo>
                  <a:cubicBezTo>
                    <a:pt x="405" y="1574"/>
                    <a:pt x="367" y="1533"/>
                    <a:pt x="356" y="1520"/>
                  </a:cubicBezTo>
                  <a:cubicBezTo>
                    <a:pt x="344" y="1506"/>
                    <a:pt x="307" y="1474"/>
                    <a:pt x="299" y="1459"/>
                  </a:cubicBezTo>
                  <a:cubicBezTo>
                    <a:pt x="292" y="1443"/>
                    <a:pt x="289" y="1396"/>
                    <a:pt x="289" y="1387"/>
                  </a:cubicBezTo>
                  <a:cubicBezTo>
                    <a:pt x="289" y="1379"/>
                    <a:pt x="297" y="1354"/>
                    <a:pt x="289" y="1336"/>
                  </a:cubicBezTo>
                  <a:cubicBezTo>
                    <a:pt x="282" y="1318"/>
                    <a:pt x="259" y="1301"/>
                    <a:pt x="246" y="1285"/>
                  </a:cubicBezTo>
                  <a:cubicBezTo>
                    <a:pt x="232" y="1270"/>
                    <a:pt x="214" y="1258"/>
                    <a:pt x="207" y="1242"/>
                  </a:cubicBezTo>
                  <a:cubicBezTo>
                    <a:pt x="201" y="1226"/>
                    <a:pt x="213" y="1210"/>
                    <a:pt x="207" y="1194"/>
                  </a:cubicBezTo>
                  <a:cubicBezTo>
                    <a:pt x="202" y="1177"/>
                    <a:pt x="181" y="1167"/>
                    <a:pt x="174" y="1150"/>
                  </a:cubicBezTo>
                  <a:cubicBezTo>
                    <a:pt x="167" y="1134"/>
                    <a:pt x="184" y="1102"/>
                    <a:pt x="167" y="1097"/>
                  </a:cubicBezTo>
                  <a:cubicBezTo>
                    <a:pt x="149" y="1091"/>
                    <a:pt x="140" y="1126"/>
                    <a:pt x="128" y="1135"/>
                  </a:cubicBezTo>
                  <a:cubicBezTo>
                    <a:pt x="117" y="1144"/>
                    <a:pt x="103" y="1148"/>
                    <a:pt x="97" y="1150"/>
                  </a:cubicBezTo>
                  <a:cubicBezTo>
                    <a:pt x="92" y="1153"/>
                    <a:pt x="80" y="1127"/>
                    <a:pt x="75" y="1104"/>
                  </a:cubicBezTo>
                  <a:cubicBezTo>
                    <a:pt x="69" y="1081"/>
                    <a:pt x="67" y="1066"/>
                    <a:pt x="67" y="1043"/>
                  </a:cubicBezTo>
                  <a:cubicBezTo>
                    <a:pt x="67" y="1020"/>
                    <a:pt x="64" y="1002"/>
                    <a:pt x="64" y="990"/>
                  </a:cubicBezTo>
                  <a:cubicBezTo>
                    <a:pt x="64" y="977"/>
                    <a:pt x="64" y="954"/>
                    <a:pt x="69" y="936"/>
                  </a:cubicBezTo>
                  <a:cubicBezTo>
                    <a:pt x="75" y="918"/>
                    <a:pt x="110" y="814"/>
                    <a:pt x="113" y="798"/>
                  </a:cubicBezTo>
                  <a:cubicBezTo>
                    <a:pt x="115" y="783"/>
                    <a:pt x="120" y="768"/>
                    <a:pt x="126" y="755"/>
                  </a:cubicBezTo>
                  <a:cubicBezTo>
                    <a:pt x="131" y="742"/>
                    <a:pt x="146" y="717"/>
                    <a:pt x="161" y="684"/>
                  </a:cubicBezTo>
                  <a:cubicBezTo>
                    <a:pt x="177" y="651"/>
                    <a:pt x="174" y="669"/>
                    <a:pt x="190" y="643"/>
                  </a:cubicBezTo>
                  <a:cubicBezTo>
                    <a:pt x="205" y="618"/>
                    <a:pt x="195" y="658"/>
                    <a:pt x="225" y="648"/>
                  </a:cubicBezTo>
                  <a:cubicBezTo>
                    <a:pt x="256" y="638"/>
                    <a:pt x="228" y="643"/>
                    <a:pt x="253" y="635"/>
                  </a:cubicBezTo>
                  <a:cubicBezTo>
                    <a:pt x="279" y="628"/>
                    <a:pt x="270" y="647"/>
                    <a:pt x="269" y="653"/>
                  </a:cubicBezTo>
                  <a:cubicBezTo>
                    <a:pt x="268" y="660"/>
                    <a:pt x="253" y="669"/>
                    <a:pt x="256" y="681"/>
                  </a:cubicBezTo>
                  <a:cubicBezTo>
                    <a:pt x="259" y="694"/>
                    <a:pt x="269" y="694"/>
                    <a:pt x="282" y="704"/>
                  </a:cubicBezTo>
                  <a:cubicBezTo>
                    <a:pt x="294" y="714"/>
                    <a:pt x="292" y="719"/>
                    <a:pt x="297" y="737"/>
                  </a:cubicBezTo>
                  <a:cubicBezTo>
                    <a:pt x="302" y="755"/>
                    <a:pt x="312" y="742"/>
                    <a:pt x="340" y="686"/>
                  </a:cubicBezTo>
                  <a:cubicBezTo>
                    <a:pt x="368" y="630"/>
                    <a:pt x="356" y="691"/>
                    <a:pt x="412" y="730"/>
                  </a:cubicBezTo>
                  <a:cubicBezTo>
                    <a:pt x="468" y="768"/>
                    <a:pt x="432" y="737"/>
                    <a:pt x="494" y="691"/>
                  </a:cubicBezTo>
                  <a:cubicBezTo>
                    <a:pt x="555" y="646"/>
                    <a:pt x="494" y="686"/>
                    <a:pt x="507" y="640"/>
                  </a:cubicBezTo>
                  <a:cubicBezTo>
                    <a:pt x="519" y="595"/>
                    <a:pt x="481" y="643"/>
                    <a:pt x="450" y="633"/>
                  </a:cubicBezTo>
                  <a:cubicBezTo>
                    <a:pt x="420" y="623"/>
                    <a:pt x="427" y="615"/>
                    <a:pt x="427" y="615"/>
                  </a:cubicBezTo>
                  <a:cubicBezTo>
                    <a:pt x="427" y="615"/>
                    <a:pt x="427" y="607"/>
                    <a:pt x="420" y="559"/>
                  </a:cubicBezTo>
                  <a:cubicBezTo>
                    <a:pt x="412" y="511"/>
                    <a:pt x="413" y="582"/>
                    <a:pt x="400" y="601"/>
                  </a:cubicBezTo>
                  <a:cubicBezTo>
                    <a:pt x="388" y="621"/>
                    <a:pt x="376" y="597"/>
                    <a:pt x="366" y="572"/>
                  </a:cubicBezTo>
                  <a:cubicBezTo>
                    <a:pt x="355" y="548"/>
                    <a:pt x="364" y="521"/>
                    <a:pt x="362" y="509"/>
                  </a:cubicBezTo>
                  <a:cubicBezTo>
                    <a:pt x="360" y="496"/>
                    <a:pt x="342" y="520"/>
                    <a:pt x="336" y="542"/>
                  </a:cubicBezTo>
                  <a:cubicBezTo>
                    <a:pt x="331" y="564"/>
                    <a:pt x="328" y="564"/>
                    <a:pt x="310" y="554"/>
                  </a:cubicBezTo>
                  <a:cubicBezTo>
                    <a:pt x="292" y="544"/>
                    <a:pt x="316" y="553"/>
                    <a:pt x="278" y="548"/>
                  </a:cubicBezTo>
                  <a:cubicBezTo>
                    <a:pt x="240" y="543"/>
                    <a:pt x="252" y="553"/>
                    <a:pt x="243" y="577"/>
                  </a:cubicBezTo>
                  <a:cubicBezTo>
                    <a:pt x="234" y="600"/>
                    <a:pt x="237" y="603"/>
                    <a:pt x="219" y="611"/>
                  </a:cubicBezTo>
                  <a:cubicBezTo>
                    <a:pt x="200" y="618"/>
                    <a:pt x="200" y="623"/>
                    <a:pt x="172" y="612"/>
                  </a:cubicBezTo>
                  <a:cubicBezTo>
                    <a:pt x="144" y="602"/>
                    <a:pt x="182" y="587"/>
                    <a:pt x="182" y="587"/>
                  </a:cubicBezTo>
                  <a:cubicBezTo>
                    <a:pt x="182" y="587"/>
                    <a:pt x="197" y="549"/>
                    <a:pt x="218" y="533"/>
                  </a:cubicBezTo>
                  <a:cubicBezTo>
                    <a:pt x="238" y="518"/>
                    <a:pt x="228" y="536"/>
                    <a:pt x="243" y="526"/>
                  </a:cubicBezTo>
                  <a:cubicBezTo>
                    <a:pt x="259" y="516"/>
                    <a:pt x="256" y="516"/>
                    <a:pt x="269" y="498"/>
                  </a:cubicBezTo>
                  <a:cubicBezTo>
                    <a:pt x="282" y="480"/>
                    <a:pt x="266" y="488"/>
                    <a:pt x="294" y="457"/>
                  </a:cubicBezTo>
                  <a:cubicBezTo>
                    <a:pt x="322" y="426"/>
                    <a:pt x="305" y="452"/>
                    <a:pt x="328" y="434"/>
                  </a:cubicBezTo>
                  <a:cubicBezTo>
                    <a:pt x="351" y="416"/>
                    <a:pt x="328" y="432"/>
                    <a:pt x="340" y="403"/>
                  </a:cubicBezTo>
                  <a:cubicBezTo>
                    <a:pt x="353" y="375"/>
                    <a:pt x="361" y="386"/>
                    <a:pt x="381" y="375"/>
                  </a:cubicBezTo>
                  <a:cubicBezTo>
                    <a:pt x="402" y="365"/>
                    <a:pt x="397" y="363"/>
                    <a:pt x="417" y="353"/>
                  </a:cubicBezTo>
                  <a:cubicBezTo>
                    <a:pt x="438" y="342"/>
                    <a:pt x="432" y="365"/>
                    <a:pt x="445" y="370"/>
                  </a:cubicBezTo>
                  <a:cubicBezTo>
                    <a:pt x="458" y="375"/>
                    <a:pt x="476" y="350"/>
                    <a:pt x="499" y="335"/>
                  </a:cubicBezTo>
                  <a:cubicBezTo>
                    <a:pt x="522" y="319"/>
                    <a:pt x="524" y="309"/>
                    <a:pt x="540" y="296"/>
                  </a:cubicBezTo>
                  <a:cubicBezTo>
                    <a:pt x="555" y="284"/>
                    <a:pt x="565" y="276"/>
                    <a:pt x="588" y="263"/>
                  </a:cubicBezTo>
                  <a:cubicBezTo>
                    <a:pt x="611" y="251"/>
                    <a:pt x="647" y="215"/>
                    <a:pt x="650" y="200"/>
                  </a:cubicBezTo>
                  <a:cubicBezTo>
                    <a:pt x="652" y="184"/>
                    <a:pt x="634" y="205"/>
                    <a:pt x="606" y="215"/>
                  </a:cubicBezTo>
                  <a:cubicBezTo>
                    <a:pt x="578" y="225"/>
                    <a:pt x="578" y="228"/>
                    <a:pt x="535" y="261"/>
                  </a:cubicBezTo>
                  <a:cubicBezTo>
                    <a:pt x="491" y="294"/>
                    <a:pt x="507" y="289"/>
                    <a:pt x="484" y="304"/>
                  </a:cubicBezTo>
                  <a:cubicBezTo>
                    <a:pt x="461" y="319"/>
                    <a:pt x="458" y="319"/>
                    <a:pt x="432" y="330"/>
                  </a:cubicBezTo>
                  <a:cubicBezTo>
                    <a:pt x="407" y="340"/>
                    <a:pt x="445" y="296"/>
                    <a:pt x="445" y="296"/>
                  </a:cubicBezTo>
                  <a:cubicBezTo>
                    <a:pt x="445" y="296"/>
                    <a:pt x="450" y="286"/>
                    <a:pt x="476" y="263"/>
                  </a:cubicBezTo>
                  <a:cubicBezTo>
                    <a:pt x="501" y="240"/>
                    <a:pt x="491" y="253"/>
                    <a:pt x="509" y="240"/>
                  </a:cubicBezTo>
                  <a:cubicBezTo>
                    <a:pt x="527" y="228"/>
                    <a:pt x="560" y="202"/>
                    <a:pt x="578" y="189"/>
                  </a:cubicBezTo>
                  <a:cubicBezTo>
                    <a:pt x="596" y="177"/>
                    <a:pt x="634" y="159"/>
                    <a:pt x="634" y="159"/>
                  </a:cubicBezTo>
                  <a:cubicBezTo>
                    <a:pt x="634" y="159"/>
                    <a:pt x="724" y="128"/>
                    <a:pt x="747" y="133"/>
                  </a:cubicBezTo>
                  <a:cubicBezTo>
                    <a:pt x="770" y="138"/>
                    <a:pt x="752" y="151"/>
                    <a:pt x="734" y="177"/>
                  </a:cubicBezTo>
                  <a:cubicBezTo>
                    <a:pt x="716" y="202"/>
                    <a:pt x="709" y="197"/>
                    <a:pt x="703" y="210"/>
                  </a:cubicBezTo>
                  <a:cubicBezTo>
                    <a:pt x="698" y="223"/>
                    <a:pt x="706" y="230"/>
                    <a:pt x="734" y="235"/>
                  </a:cubicBezTo>
                  <a:cubicBezTo>
                    <a:pt x="762" y="240"/>
                    <a:pt x="780" y="215"/>
                    <a:pt x="780" y="215"/>
                  </a:cubicBezTo>
                  <a:cubicBezTo>
                    <a:pt x="808" y="187"/>
                    <a:pt x="808" y="187"/>
                    <a:pt x="808" y="187"/>
                  </a:cubicBezTo>
                  <a:cubicBezTo>
                    <a:pt x="808" y="187"/>
                    <a:pt x="862" y="166"/>
                    <a:pt x="877" y="161"/>
                  </a:cubicBezTo>
                  <a:cubicBezTo>
                    <a:pt x="893" y="156"/>
                    <a:pt x="916" y="136"/>
                    <a:pt x="936" y="138"/>
                  </a:cubicBezTo>
                  <a:cubicBezTo>
                    <a:pt x="957" y="141"/>
                    <a:pt x="959" y="166"/>
                    <a:pt x="987" y="182"/>
                  </a:cubicBezTo>
                  <a:cubicBezTo>
                    <a:pt x="1015" y="197"/>
                    <a:pt x="1010" y="169"/>
                    <a:pt x="1028" y="156"/>
                  </a:cubicBezTo>
                  <a:cubicBezTo>
                    <a:pt x="1046" y="144"/>
                    <a:pt x="1054" y="118"/>
                    <a:pt x="1054" y="118"/>
                  </a:cubicBezTo>
                  <a:cubicBezTo>
                    <a:pt x="1054" y="118"/>
                    <a:pt x="1102" y="75"/>
                    <a:pt x="1120" y="67"/>
                  </a:cubicBezTo>
                  <a:cubicBezTo>
                    <a:pt x="1138" y="59"/>
                    <a:pt x="1158" y="105"/>
                    <a:pt x="1158" y="105"/>
                  </a:cubicBezTo>
                  <a:cubicBezTo>
                    <a:pt x="1158" y="105"/>
                    <a:pt x="1189" y="95"/>
                    <a:pt x="1204" y="90"/>
                  </a:cubicBezTo>
                  <a:cubicBezTo>
                    <a:pt x="1220" y="85"/>
                    <a:pt x="1266" y="116"/>
                    <a:pt x="1266" y="116"/>
                  </a:cubicBezTo>
                  <a:cubicBezTo>
                    <a:pt x="1266" y="116"/>
                    <a:pt x="1335" y="118"/>
                    <a:pt x="1358" y="126"/>
                  </a:cubicBezTo>
                  <a:cubicBezTo>
                    <a:pt x="1368" y="129"/>
                    <a:pt x="1381" y="120"/>
                    <a:pt x="1391" y="108"/>
                  </a:cubicBezTo>
                  <a:cubicBezTo>
                    <a:pt x="1479" y="144"/>
                    <a:pt x="1561" y="191"/>
                    <a:pt x="1634" y="249"/>
                  </a:cubicBezTo>
                  <a:cubicBezTo>
                    <a:pt x="1631" y="258"/>
                    <a:pt x="1633" y="274"/>
                    <a:pt x="1629" y="289"/>
                  </a:cubicBezTo>
                  <a:cubicBezTo>
                    <a:pt x="1623" y="311"/>
                    <a:pt x="1603" y="293"/>
                    <a:pt x="1598" y="294"/>
                  </a:cubicBezTo>
                  <a:cubicBezTo>
                    <a:pt x="1593" y="295"/>
                    <a:pt x="1585" y="314"/>
                    <a:pt x="1580" y="332"/>
                  </a:cubicBezTo>
                  <a:cubicBezTo>
                    <a:pt x="1575" y="350"/>
                    <a:pt x="1588" y="355"/>
                    <a:pt x="1598" y="368"/>
                  </a:cubicBezTo>
                  <a:cubicBezTo>
                    <a:pt x="1608" y="381"/>
                    <a:pt x="1624" y="375"/>
                    <a:pt x="1642" y="378"/>
                  </a:cubicBezTo>
                  <a:cubicBezTo>
                    <a:pt x="1660" y="381"/>
                    <a:pt x="1654" y="394"/>
                    <a:pt x="1662" y="403"/>
                  </a:cubicBezTo>
                  <a:cubicBezTo>
                    <a:pt x="1662" y="404"/>
                    <a:pt x="1662" y="404"/>
                    <a:pt x="1663" y="404"/>
                  </a:cubicBezTo>
                  <a:cubicBezTo>
                    <a:pt x="1663" y="404"/>
                    <a:pt x="1663" y="404"/>
                    <a:pt x="1663" y="404"/>
                  </a:cubicBezTo>
                  <a:cubicBezTo>
                    <a:pt x="1667" y="404"/>
                    <a:pt x="1681" y="401"/>
                    <a:pt x="1697" y="408"/>
                  </a:cubicBezTo>
                  <a:cubicBezTo>
                    <a:pt x="1712" y="415"/>
                    <a:pt x="1727" y="462"/>
                    <a:pt x="1732" y="486"/>
                  </a:cubicBezTo>
                  <a:cubicBezTo>
                    <a:pt x="1736" y="510"/>
                    <a:pt x="1751" y="499"/>
                    <a:pt x="1771" y="499"/>
                  </a:cubicBezTo>
                  <a:cubicBezTo>
                    <a:pt x="1790" y="499"/>
                    <a:pt x="1764" y="551"/>
                    <a:pt x="1764" y="551"/>
                  </a:cubicBezTo>
                  <a:cubicBezTo>
                    <a:pt x="1764" y="551"/>
                    <a:pt x="1764" y="581"/>
                    <a:pt x="1771" y="603"/>
                  </a:cubicBezTo>
                  <a:cubicBezTo>
                    <a:pt x="1777" y="625"/>
                    <a:pt x="1781" y="640"/>
                    <a:pt x="1781" y="640"/>
                  </a:cubicBezTo>
                  <a:cubicBezTo>
                    <a:pt x="1781" y="640"/>
                    <a:pt x="1771" y="666"/>
                    <a:pt x="1771" y="681"/>
                  </a:cubicBezTo>
                  <a:cubicBezTo>
                    <a:pt x="1771" y="696"/>
                    <a:pt x="1737" y="687"/>
                    <a:pt x="1734" y="694"/>
                  </a:cubicBezTo>
                  <a:cubicBezTo>
                    <a:pt x="1730" y="701"/>
                    <a:pt x="1721" y="726"/>
                    <a:pt x="1712" y="737"/>
                  </a:cubicBezTo>
                  <a:cubicBezTo>
                    <a:pt x="1703" y="749"/>
                    <a:pt x="1687" y="757"/>
                    <a:pt x="1682" y="761"/>
                  </a:cubicBezTo>
                  <a:cubicBezTo>
                    <a:pt x="1677" y="765"/>
                    <a:pt x="1682" y="718"/>
                    <a:pt x="1688" y="705"/>
                  </a:cubicBezTo>
                  <a:cubicBezTo>
                    <a:pt x="1695" y="692"/>
                    <a:pt x="1712" y="685"/>
                    <a:pt x="1712" y="685"/>
                  </a:cubicBezTo>
                  <a:cubicBezTo>
                    <a:pt x="1712" y="685"/>
                    <a:pt x="1716" y="677"/>
                    <a:pt x="1727" y="666"/>
                  </a:cubicBezTo>
                  <a:cubicBezTo>
                    <a:pt x="1738" y="655"/>
                    <a:pt x="1749" y="638"/>
                    <a:pt x="1753" y="614"/>
                  </a:cubicBezTo>
                  <a:cubicBezTo>
                    <a:pt x="1758" y="590"/>
                    <a:pt x="1750" y="573"/>
                    <a:pt x="1747" y="558"/>
                  </a:cubicBezTo>
                  <a:cubicBezTo>
                    <a:pt x="1743" y="542"/>
                    <a:pt x="1740" y="531"/>
                    <a:pt x="1734" y="521"/>
                  </a:cubicBezTo>
                  <a:cubicBezTo>
                    <a:pt x="1727" y="510"/>
                    <a:pt x="1714" y="505"/>
                    <a:pt x="1708" y="495"/>
                  </a:cubicBezTo>
                  <a:cubicBezTo>
                    <a:pt x="1701" y="484"/>
                    <a:pt x="1697" y="465"/>
                    <a:pt x="1695" y="458"/>
                  </a:cubicBezTo>
                  <a:cubicBezTo>
                    <a:pt x="1692" y="451"/>
                    <a:pt x="1692" y="450"/>
                    <a:pt x="1691" y="454"/>
                  </a:cubicBezTo>
                  <a:cubicBezTo>
                    <a:pt x="1691" y="458"/>
                    <a:pt x="1691" y="462"/>
                    <a:pt x="1695" y="477"/>
                  </a:cubicBezTo>
                  <a:cubicBezTo>
                    <a:pt x="1699" y="493"/>
                    <a:pt x="1699" y="503"/>
                    <a:pt x="1693" y="508"/>
                  </a:cubicBezTo>
                  <a:cubicBezTo>
                    <a:pt x="1687" y="513"/>
                    <a:pt x="1663" y="533"/>
                    <a:pt x="1657" y="539"/>
                  </a:cubicBezTo>
                  <a:cubicBezTo>
                    <a:pt x="1651" y="544"/>
                    <a:pt x="1657" y="554"/>
                    <a:pt x="1657" y="572"/>
                  </a:cubicBezTo>
                  <a:cubicBezTo>
                    <a:pt x="1657" y="590"/>
                    <a:pt x="1680" y="595"/>
                    <a:pt x="1680" y="595"/>
                  </a:cubicBezTo>
                  <a:cubicBezTo>
                    <a:pt x="1680" y="595"/>
                    <a:pt x="1698" y="635"/>
                    <a:pt x="1688" y="651"/>
                  </a:cubicBezTo>
                  <a:cubicBezTo>
                    <a:pt x="1677" y="666"/>
                    <a:pt x="1667" y="642"/>
                    <a:pt x="1665" y="638"/>
                  </a:cubicBezTo>
                  <a:cubicBezTo>
                    <a:pt x="1662" y="634"/>
                    <a:pt x="1654" y="623"/>
                    <a:pt x="1649" y="615"/>
                  </a:cubicBezTo>
                  <a:cubicBezTo>
                    <a:pt x="1645" y="607"/>
                    <a:pt x="1645" y="600"/>
                    <a:pt x="1639" y="592"/>
                  </a:cubicBezTo>
                  <a:cubicBezTo>
                    <a:pt x="1633" y="585"/>
                    <a:pt x="1618" y="575"/>
                    <a:pt x="1614" y="572"/>
                  </a:cubicBezTo>
                  <a:cubicBezTo>
                    <a:pt x="1609" y="568"/>
                    <a:pt x="1585" y="567"/>
                    <a:pt x="1557" y="569"/>
                  </a:cubicBezTo>
                  <a:cubicBezTo>
                    <a:pt x="1529" y="572"/>
                    <a:pt x="1547" y="600"/>
                    <a:pt x="1547" y="600"/>
                  </a:cubicBezTo>
                  <a:cubicBezTo>
                    <a:pt x="1547" y="600"/>
                    <a:pt x="1580" y="610"/>
                    <a:pt x="1593" y="605"/>
                  </a:cubicBezTo>
                  <a:cubicBezTo>
                    <a:pt x="1606" y="600"/>
                    <a:pt x="1599" y="634"/>
                    <a:pt x="1596" y="638"/>
                  </a:cubicBezTo>
                  <a:cubicBezTo>
                    <a:pt x="1592" y="642"/>
                    <a:pt x="1572" y="649"/>
                    <a:pt x="1575" y="661"/>
                  </a:cubicBezTo>
                  <a:cubicBezTo>
                    <a:pt x="1578" y="673"/>
                    <a:pt x="1599" y="683"/>
                    <a:pt x="1608" y="691"/>
                  </a:cubicBezTo>
                  <a:cubicBezTo>
                    <a:pt x="1618" y="700"/>
                    <a:pt x="1630" y="705"/>
                    <a:pt x="1634" y="714"/>
                  </a:cubicBezTo>
                  <a:cubicBezTo>
                    <a:pt x="1638" y="723"/>
                    <a:pt x="1634" y="730"/>
                    <a:pt x="1631" y="740"/>
                  </a:cubicBezTo>
                  <a:cubicBezTo>
                    <a:pt x="1629" y="750"/>
                    <a:pt x="1623" y="767"/>
                    <a:pt x="1621" y="773"/>
                  </a:cubicBezTo>
                  <a:cubicBezTo>
                    <a:pt x="1620" y="779"/>
                    <a:pt x="1611" y="801"/>
                    <a:pt x="1606" y="814"/>
                  </a:cubicBezTo>
                  <a:cubicBezTo>
                    <a:pt x="1601" y="827"/>
                    <a:pt x="1591" y="847"/>
                    <a:pt x="1591" y="847"/>
                  </a:cubicBezTo>
                  <a:cubicBezTo>
                    <a:pt x="1591" y="847"/>
                    <a:pt x="1568" y="857"/>
                    <a:pt x="1537" y="880"/>
                  </a:cubicBezTo>
                  <a:cubicBezTo>
                    <a:pt x="1506" y="903"/>
                    <a:pt x="1534" y="900"/>
                    <a:pt x="1534" y="916"/>
                  </a:cubicBezTo>
                  <a:cubicBezTo>
                    <a:pt x="1534" y="931"/>
                    <a:pt x="1504" y="917"/>
                    <a:pt x="1506" y="908"/>
                  </a:cubicBezTo>
                  <a:cubicBezTo>
                    <a:pt x="1512" y="886"/>
                    <a:pt x="1489" y="880"/>
                    <a:pt x="1470" y="890"/>
                  </a:cubicBezTo>
                  <a:cubicBezTo>
                    <a:pt x="1452" y="900"/>
                    <a:pt x="1460" y="908"/>
                    <a:pt x="1460" y="923"/>
                  </a:cubicBezTo>
                  <a:cubicBezTo>
                    <a:pt x="1460" y="939"/>
                    <a:pt x="1470" y="959"/>
                    <a:pt x="1491" y="972"/>
                  </a:cubicBezTo>
                  <a:cubicBezTo>
                    <a:pt x="1511" y="985"/>
                    <a:pt x="1514" y="1007"/>
                    <a:pt x="1511" y="1010"/>
                  </a:cubicBezTo>
                  <a:cubicBezTo>
                    <a:pt x="1509" y="1013"/>
                    <a:pt x="1499" y="1027"/>
                    <a:pt x="1496" y="1030"/>
                  </a:cubicBezTo>
                  <a:cubicBezTo>
                    <a:pt x="1493" y="1034"/>
                    <a:pt x="1469" y="1092"/>
                    <a:pt x="1450" y="1092"/>
                  </a:cubicBezTo>
                  <a:cubicBezTo>
                    <a:pt x="1431" y="1091"/>
                    <a:pt x="1446" y="1070"/>
                    <a:pt x="1445" y="1066"/>
                  </a:cubicBezTo>
                  <a:cubicBezTo>
                    <a:pt x="1438" y="1033"/>
                    <a:pt x="1391" y="997"/>
                    <a:pt x="1380" y="1065"/>
                  </a:cubicBezTo>
                  <a:cubicBezTo>
                    <a:pt x="1377" y="1085"/>
                    <a:pt x="1387" y="1081"/>
                    <a:pt x="1394" y="1089"/>
                  </a:cubicBezTo>
                  <a:cubicBezTo>
                    <a:pt x="1400" y="1097"/>
                    <a:pt x="1399" y="1107"/>
                    <a:pt x="1408" y="1123"/>
                  </a:cubicBezTo>
                  <a:cubicBezTo>
                    <a:pt x="1417" y="1139"/>
                    <a:pt x="1416" y="1138"/>
                    <a:pt x="1424" y="1150"/>
                  </a:cubicBezTo>
                  <a:cubicBezTo>
                    <a:pt x="1432" y="1161"/>
                    <a:pt x="1432" y="1172"/>
                    <a:pt x="1437" y="1180"/>
                  </a:cubicBezTo>
                  <a:cubicBezTo>
                    <a:pt x="1442" y="1188"/>
                    <a:pt x="1428" y="1205"/>
                    <a:pt x="1425" y="1214"/>
                  </a:cubicBezTo>
                  <a:cubicBezTo>
                    <a:pt x="1425" y="1214"/>
                    <a:pt x="1425" y="1214"/>
                    <a:pt x="1425" y="1214"/>
                  </a:cubicBezTo>
                  <a:cubicBezTo>
                    <a:pt x="1426" y="1214"/>
                    <a:pt x="1427" y="1215"/>
                    <a:pt x="1428" y="1215"/>
                  </a:cubicBezTo>
                  <a:cubicBezTo>
                    <a:pt x="1438" y="1222"/>
                    <a:pt x="1441" y="1232"/>
                    <a:pt x="1453" y="1244"/>
                  </a:cubicBezTo>
                  <a:cubicBezTo>
                    <a:pt x="1465" y="1256"/>
                    <a:pt x="1452" y="1271"/>
                    <a:pt x="1446" y="1279"/>
                  </a:cubicBezTo>
                  <a:cubicBezTo>
                    <a:pt x="1441" y="1286"/>
                    <a:pt x="1448" y="1293"/>
                    <a:pt x="1456" y="1302"/>
                  </a:cubicBezTo>
                  <a:cubicBezTo>
                    <a:pt x="1463" y="1312"/>
                    <a:pt x="1492" y="1308"/>
                    <a:pt x="1508" y="1310"/>
                  </a:cubicBezTo>
                  <a:cubicBezTo>
                    <a:pt x="1524" y="1313"/>
                    <a:pt x="1529" y="1325"/>
                    <a:pt x="1544" y="1334"/>
                  </a:cubicBezTo>
                  <a:cubicBezTo>
                    <a:pt x="1558" y="1343"/>
                    <a:pt x="1571" y="1335"/>
                    <a:pt x="1585" y="1335"/>
                  </a:cubicBezTo>
                  <a:cubicBezTo>
                    <a:pt x="1587" y="1335"/>
                    <a:pt x="1641" y="1364"/>
                    <a:pt x="1583" y="1360"/>
                  </a:cubicBezTo>
                  <a:cubicBezTo>
                    <a:pt x="1576" y="1360"/>
                    <a:pt x="1564" y="1365"/>
                    <a:pt x="1560" y="1366"/>
                  </a:cubicBezTo>
                  <a:cubicBezTo>
                    <a:pt x="1556" y="1366"/>
                    <a:pt x="1523" y="1360"/>
                    <a:pt x="1514" y="1359"/>
                  </a:cubicBezTo>
                  <a:cubicBezTo>
                    <a:pt x="1504" y="1358"/>
                    <a:pt x="1478" y="1347"/>
                    <a:pt x="1463" y="1346"/>
                  </a:cubicBezTo>
                  <a:cubicBezTo>
                    <a:pt x="1449" y="1344"/>
                    <a:pt x="1438" y="1325"/>
                    <a:pt x="1437" y="1318"/>
                  </a:cubicBezTo>
                  <a:close/>
                  <a:moveTo>
                    <a:pt x="1668" y="1084"/>
                  </a:moveTo>
                  <a:cubicBezTo>
                    <a:pt x="1668" y="1084"/>
                    <a:pt x="1663" y="1061"/>
                    <a:pt x="1666" y="1055"/>
                  </a:cubicBezTo>
                  <a:cubicBezTo>
                    <a:pt x="1670" y="1049"/>
                    <a:pt x="1657" y="1028"/>
                    <a:pt x="1647" y="1026"/>
                  </a:cubicBezTo>
                  <a:cubicBezTo>
                    <a:pt x="1638" y="1023"/>
                    <a:pt x="1639" y="1005"/>
                    <a:pt x="1639" y="1005"/>
                  </a:cubicBezTo>
                  <a:cubicBezTo>
                    <a:pt x="1639" y="1005"/>
                    <a:pt x="1627" y="989"/>
                    <a:pt x="1621" y="980"/>
                  </a:cubicBezTo>
                  <a:cubicBezTo>
                    <a:pt x="1615" y="972"/>
                    <a:pt x="1614" y="962"/>
                    <a:pt x="1622" y="959"/>
                  </a:cubicBezTo>
                  <a:cubicBezTo>
                    <a:pt x="1630" y="955"/>
                    <a:pt x="1635" y="862"/>
                    <a:pt x="1658" y="931"/>
                  </a:cubicBezTo>
                  <a:cubicBezTo>
                    <a:pt x="1662" y="942"/>
                    <a:pt x="1657" y="950"/>
                    <a:pt x="1655" y="959"/>
                  </a:cubicBezTo>
                  <a:cubicBezTo>
                    <a:pt x="1652" y="967"/>
                    <a:pt x="1652" y="974"/>
                    <a:pt x="1658" y="985"/>
                  </a:cubicBezTo>
                  <a:cubicBezTo>
                    <a:pt x="1664" y="996"/>
                    <a:pt x="1666" y="999"/>
                    <a:pt x="1675" y="1005"/>
                  </a:cubicBezTo>
                  <a:cubicBezTo>
                    <a:pt x="1683" y="1011"/>
                    <a:pt x="1692" y="1018"/>
                    <a:pt x="1696" y="1029"/>
                  </a:cubicBezTo>
                  <a:cubicBezTo>
                    <a:pt x="1701" y="1040"/>
                    <a:pt x="1698" y="1051"/>
                    <a:pt x="1707" y="1060"/>
                  </a:cubicBezTo>
                  <a:cubicBezTo>
                    <a:pt x="1717" y="1070"/>
                    <a:pt x="1711" y="1084"/>
                    <a:pt x="1715" y="1098"/>
                  </a:cubicBezTo>
                  <a:cubicBezTo>
                    <a:pt x="1720" y="1113"/>
                    <a:pt x="1700" y="1132"/>
                    <a:pt x="1700" y="1132"/>
                  </a:cubicBezTo>
                  <a:cubicBezTo>
                    <a:pt x="1700" y="1132"/>
                    <a:pt x="1675" y="1133"/>
                    <a:pt x="1672" y="1126"/>
                  </a:cubicBezTo>
                  <a:cubicBezTo>
                    <a:pt x="1670" y="1119"/>
                    <a:pt x="1663" y="1115"/>
                    <a:pt x="1674" y="1110"/>
                  </a:cubicBezTo>
                  <a:cubicBezTo>
                    <a:pt x="1684" y="1106"/>
                    <a:pt x="1668" y="1084"/>
                    <a:pt x="1668" y="1084"/>
                  </a:cubicBezTo>
                  <a:close/>
                  <a:moveTo>
                    <a:pt x="1647" y="1293"/>
                  </a:moveTo>
                  <a:cubicBezTo>
                    <a:pt x="1641" y="1302"/>
                    <a:pt x="1629" y="1293"/>
                    <a:pt x="1615" y="1291"/>
                  </a:cubicBezTo>
                  <a:cubicBezTo>
                    <a:pt x="1601" y="1288"/>
                    <a:pt x="1602" y="1282"/>
                    <a:pt x="1602" y="1272"/>
                  </a:cubicBezTo>
                  <a:cubicBezTo>
                    <a:pt x="1602" y="1261"/>
                    <a:pt x="1621" y="1236"/>
                    <a:pt x="1621" y="1236"/>
                  </a:cubicBezTo>
                  <a:cubicBezTo>
                    <a:pt x="1621" y="1236"/>
                    <a:pt x="1639" y="1222"/>
                    <a:pt x="1658" y="1223"/>
                  </a:cubicBezTo>
                  <a:cubicBezTo>
                    <a:pt x="1677" y="1224"/>
                    <a:pt x="1662" y="1236"/>
                    <a:pt x="1662" y="1247"/>
                  </a:cubicBezTo>
                  <a:cubicBezTo>
                    <a:pt x="1662" y="1257"/>
                    <a:pt x="1651" y="1255"/>
                    <a:pt x="1645" y="1266"/>
                  </a:cubicBezTo>
                  <a:cubicBezTo>
                    <a:pt x="1639" y="1276"/>
                    <a:pt x="1653" y="1285"/>
                    <a:pt x="1647" y="1293"/>
                  </a:cubicBezTo>
                  <a:close/>
                  <a:moveTo>
                    <a:pt x="1614" y="1188"/>
                  </a:moveTo>
                  <a:cubicBezTo>
                    <a:pt x="1624" y="1201"/>
                    <a:pt x="1604" y="1206"/>
                    <a:pt x="1597" y="1217"/>
                  </a:cubicBezTo>
                  <a:cubicBezTo>
                    <a:pt x="1589" y="1227"/>
                    <a:pt x="1583" y="1240"/>
                    <a:pt x="1578" y="1258"/>
                  </a:cubicBezTo>
                  <a:cubicBezTo>
                    <a:pt x="1573" y="1275"/>
                    <a:pt x="1565" y="1281"/>
                    <a:pt x="1558" y="1283"/>
                  </a:cubicBezTo>
                  <a:cubicBezTo>
                    <a:pt x="1552" y="1284"/>
                    <a:pt x="1531" y="1283"/>
                    <a:pt x="1517" y="1269"/>
                  </a:cubicBezTo>
                  <a:cubicBezTo>
                    <a:pt x="1504" y="1256"/>
                    <a:pt x="1503" y="1260"/>
                    <a:pt x="1496" y="1240"/>
                  </a:cubicBezTo>
                  <a:cubicBezTo>
                    <a:pt x="1490" y="1221"/>
                    <a:pt x="1487" y="1214"/>
                    <a:pt x="1487" y="1197"/>
                  </a:cubicBezTo>
                  <a:cubicBezTo>
                    <a:pt x="1487" y="1180"/>
                    <a:pt x="1492" y="1185"/>
                    <a:pt x="1504" y="1182"/>
                  </a:cubicBezTo>
                  <a:cubicBezTo>
                    <a:pt x="1516" y="1180"/>
                    <a:pt x="1521" y="1175"/>
                    <a:pt x="1533" y="1173"/>
                  </a:cubicBezTo>
                  <a:cubicBezTo>
                    <a:pt x="1545" y="1172"/>
                    <a:pt x="1557" y="1145"/>
                    <a:pt x="1560" y="1142"/>
                  </a:cubicBezTo>
                  <a:cubicBezTo>
                    <a:pt x="1563" y="1138"/>
                    <a:pt x="1575" y="1122"/>
                    <a:pt x="1578" y="1114"/>
                  </a:cubicBezTo>
                  <a:cubicBezTo>
                    <a:pt x="1581" y="1106"/>
                    <a:pt x="1590" y="1098"/>
                    <a:pt x="1599" y="1097"/>
                  </a:cubicBezTo>
                  <a:cubicBezTo>
                    <a:pt x="1608" y="1095"/>
                    <a:pt x="1615" y="1122"/>
                    <a:pt x="1618" y="1132"/>
                  </a:cubicBezTo>
                  <a:cubicBezTo>
                    <a:pt x="1620" y="1143"/>
                    <a:pt x="1606" y="1147"/>
                    <a:pt x="1598" y="1163"/>
                  </a:cubicBezTo>
                  <a:cubicBezTo>
                    <a:pt x="1590" y="1178"/>
                    <a:pt x="1603" y="1175"/>
                    <a:pt x="1614" y="1188"/>
                  </a:cubicBezTo>
                  <a:close/>
                  <a:moveTo>
                    <a:pt x="1813" y="1421"/>
                  </a:moveTo>
                  <a:cubicBezTo>
                    <a:pt x="1815" y="1437"/>
                    <a:pt x="1812" y="1459"/>
                    <a:pt x="1803" y="1483"/>
                  </a:cubicBezTo>
                  <a:cubicBezTo>
                    <a:pt x="1793" y="1507"/>
                    <a:pt x="1790" y="1512"/>
                    <a:pt x="1790" y="1527"/>
                  </a:cubicBezTo>
                  <a:cubicBezTo>
                    <a:pt x="1790" y="1543"/>
                    <a:pt x="1786" y="1556"/>
                    <a:pt x="1787" y="1570"/>
                  </a:cubicBezTo>
                  <a:cubicBezTo>
                    <a:pt x="1788" y="1585"/>
                    <a:pt x="1775" y="1588"/>
                    <a:pt x="1773" y="1594"/>
                  </a:cubicBezTo>
                  <a:cubicBezTo>
                    <a:pt x="1770" y="1600"/>
                    <a:pt x="1749" y="1613"/>
                    <a:pt x="1744" y="1622"/>
                  </a:cubicBezTo>
                  <a:cubicBezTo>
                    <a:pt x="1739" y="1630"/>
                    <a:pt x="1724" y="1637"/>
                    <a:pt x="1712" y="1655"/>
                  </a:cubicBezTo>
                  <a:cubicBezTo>
                    <a:pt x="1700" y="1673"/>
                    <a:pt x="1686" y="1687"/>
                    <a:pt x="1680" y="1696"/>
                  </a:cubicBezTo>
                  <a:cubicBezTo>
                    <a:pt x="1674" y="1704"/>
                    <a:pt x="1651" y="1726"/>
                    <a:pt x="1646" y="1736"/>
                  </a:cubicBezTo>
                  <a:cubicBezTo>
                    <a:pt x="1641" y="1747"/>
                    <a:pt x="1608" y="1738"/>
                    <a:pt x="1604" y="1727"/>
                  </a:cubicBezTo>
                  <a:cubicBezTo>
                    <a:pt x="1601" y="1716"/>
                    <a:pt x="1609" y="1690"/>
                    <a:pt x="1608" y="1679"/>
                  </a:cubicBezTo>
                  <a:cubicBezTo>
                    <a:pt x="1607" y="1668"/>
                    <a:pt x="1586" y="1660"/>
                    <a:pt x="1582" y="1649"/>
                  </a:cubicBezTo>
                  <a:cubicBezTo>
                    <a:pt x="1577" y="1638"/>
                    <a:pt x="1545" y="1653"/>
                    <a:pt x="1534" y="1655"/>
                  </a:cubicBezTo>
                  <a:cubicBezTo>
                    <a:pt x="1523" y="1658"/>
                    <a:pt x="1498" y="1681"/>
                    <a:pt x="1486" y="1687"/>
                  </a:cubicBezTo>
                  <a:cubicBezTo>
                    <a:pt x="1474" y="1693"/>
                    <a:pt x="1459" y="1687"/>
                    <a:pt x="1454" y="1668"/>
                  </a:cubicBezTo>
                  <a:cubicBezTo>
                    <a:pt x="1449" y="1649"/>
                    <a:pt x="1453" y="1643"/>
                    <a:pt x="1462" y="1628"/>
                  </a:cubicBezTo>
                  <a:cubicBezTo>
                    <a:pt x="1472" y="1612"/>
                    <a:pt x="1472" y="1600"/>
                    <a:pt x="1475" y="1585"/>
                  </a:cubicBezTo>
                  <a:cubicBezTo>
                    <a:pt x="1479" y="1569"/>
                    <a:pt x="1475" y="1558"/>
                    <a:pt x="1479" y="1537"/>
                  </a:cubicBezTo>
                  <a:cubicBezTo>
                    <a:pt x="1482" y="1515"/>
                    <a:pt x="1497" y="1526"/>
                    <a:pt x="1508" y="1526"/>
                  </a:cubicBezTo>
                  <a:cubicBezTo>
                    <a:pt x="1518" y="1526"/>
                    <a:pt x="1540" y="1518"/>
                    <a:pt x="1560" y="1508"/>
                  </a:cubicBezTo>
                  <a:cubicBezTo>
                    <a:pt x="1580" y="1499"/>
                    <a:pt x="1595" y="1482"/>
                    <a:pt x="1606" y="1471"/>
                  </a:cubicBezTo>
                  <a:cubicBezTo>
                    <a:pt x="1616" y="1460"/>
                    <a:pt x="1622" y="1444"/>
                    <a:pt x="1633" y="1431"/>
                  </a:cubicBezTo>
                  <a:cubicBezTo>
                    <a:pt x="1644" y="1417"/>
                    <a:pt x="1649" y="1429"/>
                    <a:pt x="1663" y="1443"/>
                  </a:cubicBezTo>
                  <a:cubicBezTo>
                    <a:pt x="1677" y="1456"/>
                    <a:pt x="1672" y="1427"/>
                    <a:pt x="1677" y="1420"/>
                  </a:cubicBezTo>
                  <a:cubicBezTo>
                    <a:pt x="1682" y="1413"/>
                    <a:pt x="1713" y="1386"/>
                    <a:pt x="1724" y="1384"/>
                  </a:cubicBezTo>
                  <a:cubicBezTo>
                    <a:pt x="1735" y="1382"/>
                    <a:pt x="1738" y="1390"/>
                    <a:pt x="1745" y="1396"/>
                  </a:cubicBezTo>
                  <a:cubicBezTo>
                    <a:pt x="1753" y="1402"/>
                    <a:pt x="1741" y="1406"/>
                    <a:pt x="1733" y="1411"/>
                  </a:cubicBezTo>
                  <a:cubicBezTo>
                    <a:pt x="1726" y="1417"/>
                    <a:pt x="1724" y="1425"/>
                    <a:pt x="1720" y="1443"/>
                  </a:cubicBezTo>
                  <a:cubicBezTo>
                    <a:pt x="1717" y="1460"/>
                    <a:pt x="1732" y="1465"/>
                    <a:pt x="1748" y="1474"/>
                  </a:cubicBezTo>
                  <a:cubicBezTo>
                    <a:pt x="1763" y="1482"/>
                    <a:pt x="1769" y="1463"/>
                    <a:pt x="1786" y="1431"/>
                  </a:cubicBezTo>
                  <a:cubicBezTo>
                    <a:pt x="1803" y="1398"/>
                    <a:pt x="1793" y="1402"/>
                    <a:pt x="1810" y="1397"/>
                  </a:cubicBezTo>
                  <a:cubicBezTo>
                    <a:pt x="1827" y="1392"/>
                    <a:pt x="1812" y="1405"/>
                    <a:pt x="1813" y="1421"/>
                  </a:cubicBezTo>
                  <a:close/>
                  <a:moveTo>
                    <a:pt x="1851" y="1334"/>
                  </a:moveTo>
                  <a:cubicBezTo>
                    <a:pt x="1846" y="1328"/>
                    <a:pt x="1836" y="1344"/>
                    <a:pt x="1834" y="1351"/>
                  </a:cubicBezTo>
                  <a:cubicBezTo>
                    <a:pt x="1833" y="1359"/>
                    <a:pt x="1804" y="1357"/>
                    <a:pt x="1796" y="1353"/>
                  </a:cubicBezTo>
                  <a:cubicBezTo>
                    <a:pt x="1787" y="1348"/>
                    <a:pt x="1787" y="1327"/>
                    <a:pt x="1796" y="1318"/>
                  </a:cubicBezTo>
                  <a:cubicBezTo>
                    <a:pt x="1804" y="1308"/>
                    <a:pt x="1787" y="1302"/>
                    <a:pt x="1786" y="1296"/>
                  </a:cubicBezTo>
                  <a:cubicBezTo>
                    <a:pt x="1785" y="1290"/>
                    <a:pt x="1769" y="1272"/>
                    <a:pt x="1763" y="1265"/>
                  </a:cubicBezTo>
                  <a:cubicBezTo>
                    <a:pt x="1757" y="1258"/>
                    <a:pt x="1739" y="1232"/>
                    <a:pt x="1750" y="1223"/>
                  </a:cubicBezTo>
                  <a:cubicBezTo>
                    <a:pt x="1761" y="1213"/>
                    <a:pt x="1770" y="1230"/>
                    <a:pt x="1774" y="1231"/>
                  </a:cubicBezTo>
                  <a:cubicBezTo>
                    <a:pt x="1778" y="1232"/>
                    <a:pt x="1782" y="1237"/>
                    <a:pt x="1799" y="1238"/>
                  </a:cubicBezTo>
                  <a:cubicBezTo>
                    <a:pt x="1816" y="1239"/>
                    <a:pt x="1811" y="1244"/>
                    <a:pt x="1823" y="1256"/>
                  </a:cubicBezTo>
                  <a:cubicBezTo>
                    <a:pt x="1835" y="1268"/>
                    <a:pt x="1839" y="1269"/>
                    <a:pt x="1848" y="1276"/>
                  </a:cubicBezTo>
                  <a:cubicBezTo>
                    <a:pt x="1858" y="1284"/>
                    <a:pt x="1851" y="1286"/>
                    <a:pt x="1874" y="1290"/>
                  </a:cubicBezTo>
                  <a:cubicBezTo>
                    <a:pt x="1898" y="1293"/>
                    <a:pt x="1878" y="1304"/>
                    <a:pt x="1880" y="1316"/>
                  </a:cubicBezTo>
                  <a:cubicBezTo>
                    <a:pt x="1883" y="1328"/>
                    <a:pt x="1855" y="1339"/>
                    <a:pt x="1851" y="13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sym typeface="+mn-lt"/>
              </a:endParaRPr>
            </a:p>
          </p:txBody>
        </p:sp>
        <p:sp>
          <p:nvSpPr>
            <p:cNvPr id="698" name="Freeform 9"/>
            <p:cNvSpPr>
              <a:spLocks/>
            </p:cNvSpPr>
            <p:nvPr/>
          </p:nvSpPr>
          <p:spPr bwMode="auto">
            <a:xfrm>
              <a:off x="6113463" y="4033838"/>
              <a:ext cx="7938" cy="12700"/>
            </a:xfrm>
            <a:custGeom>
              <a:avLst/>
              <a:gdLst>
                <a:gd name="T0" fmla="*/ 6 w 6"/>
                <a:gd name="T1" fmla="*/ 2 h 8"/>
                <a:gd name="T2" fmla="*/ 6 w 6"/>
                <a:gd name="T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0" y="0"/>
                    <a:pt x="3" y="8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sym typeface="+mn-lt"/>
              </a:endParaRPr>
            </a:p>
          </p:txBody>
        </p:sp>
      </p:grpSp>
      <p:sp>
        <p:nvSpPr>
          <p:cNvPr id="728" name="Rectangle 727"/>
          <p:cNvSpPr/>
          <p:nvPr>
            <p:custDataLst>
              <p:tags r:id="rId51"/>
            </p:custDataLst>
          </p:nvPr>
        </p:nvSpPr>
        <p:spPr bwMode="auto">
          <a:xfrm>
            <a:off x="6232525" y="1939925"/>
            <a:ext cx="179388" cy="133350"/>
          </a:xfrm>
          <a:prstGeom prst="rect">
            <a:avLst/>
          </a:prstGeom>
          <a:solidFill>
            <a:srgbClr val="E2003D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0" name="Text Placeholder 38"/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6462712" y="1936750"/>
            <a:ext cx="3873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ea typeface="MS PGothic"/>
                <a:cs typeface="+mn-cs"/>
                <a:sym typeface="Arial Narrow"/>
              </a:rPr>
              <a:t>Pure EV</a:t>
            </a:r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MS PGothic"/>
              <a:cs typeface="+mj-cs"/>
              <a:sym typeface="+mj-lt"/>
            </a:endParaRPr>
          </a:p>
        </p:txBody>
      </p:sp>
      <p:sp>
        <p:nvSpPr>
          <p:cNvPr id="804" name="Source"/>
          <p:cNvSpPr txBox="1"/>
          <p:nvPr/>
        </p:nvSpPr>
        <p:spPr>
          <a:xfrm>
            <a:off x="6173826" y="5294936"/>
            <a:ext cx="2481262" cy="4985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+mn-lt"/>
              </a:rPr>
              <a:t>1) Hybrids includes all hybrids (full, mild) but excludes micro-hybrids (stop &amp; start) which are in ICE category</a:t>
            </a:r>
          </a:p>
        </p:txBody>
      </p:sp>
      <p:sp>
        <p:nvSpPr>
          <p:cNvPr id="421" name="Rectangle 420"/>
          <p:cNvSpPr/>
          <p:nvPr>
            <p:custDataLst>
              <p:tags r:id="rId53"/>
            </p:custDataLst>
          </p:nvPr>
        </p:nvSpPr>
        <p:spPr bwMode="auto">
          <a:xfrm>
            <a:off x="6232525" y="2881313"/>
            <a:ext cx="179387" cy="1333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0" name="Rectangle 499"/>
          <p:cNvSpPr>
            <a:spLocks noGrp="1" noChangeArrowheads="1"/>
          </p:cNvSpPr>
          <p:nvPr>
            <p:custDataLst>
              <p:tags r:id="rId54"/>
            </p:custDataLst>
          </p:nvPr>
        </p:nvSpPr>
        <p:spPr bwMode="auto">
          <a:xfrm>
            <a:off x="6462713" y="2878138"/>
            <a:ext cx="4429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BABDA462-0BF2-490A-BD13-95A246CCBDF6}" type="datetime'''H''''''y''''''b''''''''r''''''i''''''''d''''''s'''''">
              <a:rPr kumimoji="0" lang="en-US" alt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Hybrids</a:t>
            </a:fld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t> </a:t>
            </a:r>
            <a:r>
              <a:rPr kumimoji="0" lang="en-US" alt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t>1)</a:t>
            </a:r>
            <a:endParaRPr kumimoji="0" lang="en-US" altLang="fr-FR" sz="1000" b="0" i="0" u="none" strike="noStrike" kern="0" cap="none" spc="0" normalizeH="0" baseline="3000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429" name="Rectangle 428"/>
          <p:cNvSpPr/>
          <p:nvPr>
            <p:custDataLst>
              <p:tags r:id="rId55"/>
            </p:custDataLst>
          </p:nvPr>
        </p:nvSpPr>
        <p:spPr bwMode="auto">
          <a:xfrm>
            <a:off x="6232525" y="4379913"/>
            <a:ext cx="179388" cy="133350"/>
          </a:xfrm>
          <a:prstGeom prst="rect">
            <a:avLst/>
          </a:prstGeom>
          <a:solidFill>
            <a:srgbClr val="D6CBC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8" name="Rectangle 507"/>
          <p:cNvSpPr>
            <a:spLocks noGrp="1" noChangeArrowheads="1"/>
          </p:cNvSpPr>
          <p:nvPr>
            <p:custDataLst>
              <p:tags r:id="rId56"/>
            </p:custDataLst>
          </p:nvPr>
        </p:nvSpPr>
        <p:spPr bwMode="auto">
          <a:xfrm>
            <a:off x="6462713" y="4376738"/>
            <a:ext cx="5540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12FD05DE-2373-4C59-B91A-C1D2A46510AC}" type="datetime'''''ICE'''''''''' ''''''''-'''' ''D''i''e''''''se''''''''l'''">
              <a: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ICE - Diesel</a:t>
            </a:fld>
            <a:endParaRPr kumimoji="0" lang="en-US" altLang="fr-FR" sz="10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sp>
        <p:nvSpPr>
          <p:cNvPr id="434" name="Rectangle 433"/>
          <p:cNvSpPr/>
          <p:nvPr>
            <p:custDataLst>
              <p:tags r:id="rId57"/>
            </p:custDataLst>
          </p:nvPr>
        </p:nvSpPr>
        <p:spPr bwMode="auto">
          <a:xfrm>
            <a:off x="6232525" y="4618038"/>
            <a:ext cx="179387" cy="133350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6" name="Rectangle 515"/>
          <p:cNvSpPr>
            <a:spLocks noGrp="1" noChangeArrowheads="1"/>
          </p:cNvSpPr>
          <p:nvPr>
            <p:custDataLst>
              <p:tags r:id="rId58"/>
            </p:custDataLst>
          </p:nvPr>
        </p:nvSpPr>
        <p:spPr bwMode="auto">
          <a:xfrm>
            <a:off x="6462713" y="4614863"/>
            <a:ext cx="4556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F270985D-5109-4062-9D3A-2A158EB88644}" type="datetime'''''''I''''C''''''E'' ''''-'' ''''''''''Ga''s'''''''''">
              <a: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j-lt"/>
              </a:rPr>
              <a:pPr marL="0" marR="0" lvl="1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ICE - Gas</a:t>
            </a:fld>
            <a:endParaRPr kumimoji="0" lang="en-US" altLang="fr-FR" sz="10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j-lt"/>
              <a:ea typeface="+mj-ea"/>
              <a:cs typeface="+mj-cs"/>
              <a:sym typeface="+mj-lt"/>
            </a:endParaRPr>
          </a:p>
        </p:txBody>
      </p:sp>
      <p:grpSp>
        <p:nvGrpSpPr>
          <p:cNvPr id="436" name="Group 435"/>
          <p:cNvGrpSpPr>
            <a:grpSpLocks noChangeAspect="1"/>
          </p:cNvGrpSpPr>
          <p:nvPr/>
        </p:nvGrpSpPr>
        <p:grpSpPr>
          <a:xfrm>
            <a:off x="7538258" y="1764217"/>
            <a:ext cx="511631" cy="512655"/>
            <a:chOff x="7360458" y="1840417"/>
            <a:chExt cx="758828" cy="760346"/>
          </a:xfrm>
        </p:grpSpPr>
        <p:sp>
          <p:nvSpPr>
            <p:cNvPr id="681" name="Rounded Rectangle 680"/>
            <p:cNvSpPr/>
            <p:nvPr>
              <p:custDataLst>
                <p:tags r:id="rId123"/>
              </p:custDataLst>
            </p:nvPr>
          </p:nvSpPr>
          <p:spPr bwMode="auto">
            <a:xfrm>
              <a:off x="7458881" y="1948370"/>
              <a:ext cx="560387" cy="3175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6885"/>
                </a:gs>
                <a:gs pos="50000">
                  <a:srgbClr val="FFFFFF"/>
                </a:gs>
                <a:gs pos="100000">
                  <a:srgbClr val="256885"/>
                </a:gs>
              </a:gsLst>
              <a:lin ang="5400000" scaled="0"/>
            </a:gra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682" name="Rectangle 681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7700181" y="1934083"/>
              <a:ext cx="79375" cy="60325"/>
            </a:xfrm>
            <a:prstGeom prst="rect">
              <a:avLst/>
            </a:prstGeom>
            <a:solidFill>
              <a:srgbClr val="6CAAC0"/>
            </a:soli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grpSp>
          <p:nvGrpSpPr>
            <p:cNvPr id="683" name="Group 1063"/>
            <p:cNvGrpSpPr>
              <a:grpSpLocks/>
            </p:cNvGrpSpPr>
            <p:nvPr>
              <p:custDataLst>
                <p:tags r:id="rId125"/>
              </p:custDataLst>
            </p:nvPr>
          </p:nvGrpSpPr>
          <p:grpSpPr bwMode="auto">
            <a:xfrm>
              <a:off x="7360458" y="1840417"/>
              <a:ext cx="758828" cy="247653"/>
              <a:chOff x="1570892" y="5026770"/>
              <a:chExt cx="2704094" cy="722833"/>
            </a:xfrm>
          </p:grpSpPr>
          <p:sp>
            <p:nvSpPr>
              <p:cNvPr id="684" name="Rounded Rectangle 148"/>
              <p:cNvSpPr/>
              <p:nvPr/>
            </p:nvSpPr>
            <p:spPr bwMode="auto">
              <a:xfrm>
                <a:off x="1570892" y="5026770"/>
                <a:ext cx="362053" cy="722824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685" name="Straight Connector 684"/>
              <p:cNvCxnSpPr/>
              <p:nvPr/>
            </p:nvCxnSpPr>
            <p:spPr bwMode="auto">
              <a:xfrm rot="16200000" flipH="1">
                <a:off x="1390506" y="5388182"/>
                <a:ext cx="722824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6" name="Straight Connector 685"/>
              <p:cNvCxnSpPr/>
              <p:nvPr/>
            </p:nvCxnSpPr>
            <p:spPr bwMode="auto">
              <a:xfrm rot="16200000" flipH="1">
                <a:off x="1455565" y="5385361"/>
                <a:ext cx="722825" cy="5655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7" name="Straight Connector 686"/>
              <p:cNvCxnSpPr/>
              <p:nvPr/>
            </p:nvCxnSpPr>
            <p:spPr bwMode="auto">
              <a:xfrm rot="16200000" flipH="1">
                <a:off x="1325450" y="5385361"/>
                <a:ext cx="722825" cy="5659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8" name="Straight Connector 687"/>
              <p:cNvCxnSpPr/>
              <p:nvPr/>
            </p:nvCxnSpPr>
            <p:spPr bwMode="auto">
              <a:xfrm rot="10800000" flipV="1">
                <a:off x="1587865" y="5119448"/>
                <a:ext cx="84854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9" name="Straight Connector 688"/>
              <p:cNvCxnSpPr/>
              <p:nvPr/>
            </p:nvCxnSpPr>
            <p:spPr bwMode="auto">
              <a:xfrm rot="10800000" flipV="1">
                <a:off x="1587865" y="5193587"/>
                <a:ext cx="84854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0" name="Straight Connector 689"/>
              <p:cNvCxnSpPr/>
              <p:nvPr/>
            </p:nvCxnSpPr>
            <p:spPr bwMode="auto">
              <a:xfrm rot="10800000" flipV="1">
                <a:off x="1587865" y="5309423"/>
                <a:ext cx="84854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1" name="Straight Connector 690"/>
              <p:cNvCxnSpPr/>
              <p:nvPr/>
            </p:nvCxnSpPr>
            <p:spPr bwMode="auto">
              <a:xfrm rot="10800000" flipV="1">
                <a:off x="1587865" y="5434525"/>
                <a:ext cx="84854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2" name="Straight Connector 691"/>
              <p:cNvCxnSpPr/>
              <p:nvPr/>
            </p:nvCxnSpPr>
            <p:spPr bwMode="auto">
              <a:xfrm rot="10800000" flipV="1">
                <a:off x="1587865" y="5536462"/>
                <a:ext cx="84854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9" name="Straight Connector 698"/>
              <p:cNvCxnSpPr/>
              <p:nvPr/>
            </p:nvCxnSpPr>
            <p:spPr bwMode="auto">
              <a:xfrm rot="10800000" flipV="1">
                <a:off x="1587865" y="5610598"/>
                <a:ext cx="84854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0" name="Straight Connector 699"/>
              <p:cNvCxnSpPr/>
              <p:nvPr/>
            </p:nvCxnSpPr>
            <p:spPr bwMode="auto">
              <a:xfrm rot="10800000" flipV="1">
                <a:off x="1587865" y="5670835"/>
                <a:ext cx="84854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1" name="Straight Connector 700"/>
              <p:cNvCxnSpPr/>
              <p:nvPr/>
            </p:nvCxnSpPr>
            <p:spPr bwMode="auto">
              <a:xfrm rot="10800000" flipV="1">
                <a:off x="1587865" y="5059214"/>
                <a:ext cx="84854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2" name="Straight Connector 701"/>
              <p:cNvCxnSpPr/>
              <p:nvPr/>
            </p:nvCxnSpPr>
            <p:spPr bwMode="auto">
              <a:xfrm rot="10800000" flipV="1">
                <a:off x="1831118" y="5119448"/>
                <a:ext cx="79199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3" name="Straight Connector 702"/>
              <p:cNvCxnSpPr/>
              <p:nvPr/>
            </p:nvCxnSpPr>
            <p:spPr bwMode="auto">
              <a:xfrm rot="10800000" flipV="1">
                <a:off x="1831118" y="5193587"/>
                <a:ext cx="79199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4" name="Straight Connector 703"/>
              <p:cNvCxnSpPr/>
              <p:nvPr/>
            </p:nvCxnSpPr>
            <p:spPr bwMode="auto">
              <a:xfrm rot="10800000" flipV="1">
                <a:off x="1831118" y="5309423"/>
                <a:ext cx="79199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5" name="Straight Connector 704"/>
              <p:cNvCxnSpPr/>
              <p:nvPr/>
            </p:nvCxnSpPr>
            <p:spPr bwMode="auto">
              <a:xfrm rot="10800000" flipV="1">
                <a:off x="1831118" y="5434525"/>
                <a:ext cx="79199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6" name="Straight Connector 705"/>
              <p:cNvCxnSpPr/>
              <p:nvPr/>
            </p:nvCxnSpPr>
            <p:spPr bwMode="auto">
              <a:xfrm rot="10800000" flipV="1">
                <a:off x="1831118" y="5536462"/>
                <a:ext cx="79199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7" name="Straight Connector 706"/>
              <p:cNvCxnSpPr/>
              <p:nvPr/>
            </p:nvCxnSpPr>
            <p:spPr bwMode="auto">
              <a:xfrm rot="10800000" flipV="1">
                <a:off x="1831118" y="5610598"/>
                <a:ext cx="79199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8" name="Straight Connector 707"/>
              <p:cNvCxnSpPr/>
              <p:nvPr/>
            </p:nvCxnSpPr>
            <p:spPr bwMode="auto">
              <a:xfrm rot="10800000" flipV="1">
                <a:off x="1831118" y="5670835"/>
                <a:ext cx="79199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9" name="Straight Connector 708"/>
              <p:cNvCxnSpPr/>
              <p:nvPr/>
            </p:nvCxnSpPr>
            <p:spPr bwMode="auto">
              <a:xfrm rot="10800000" flipV="1">
                <a:off x="1831118" y="5059214"/>
                <a:ext cx="79199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13" name="Rounded Rectangle 712"/>
              <p:cNvSpPr/>
              <p:nvPr/>
            </p:nvSpPr>
            <p:spPr bwMode="auto">
              <a:xfrm flipH="1">
                <a:off x="3912933" y="5026778"/>
                <a:ext cx="362053" cy="722825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714" name="Straight Connector 713"/>
              <p:cNvCxnSpPr>
                <a:stCxn id="713" idx="0"/>
                <a:endCxn id="713" idx="2"/>
              </p:cNvCxnSpPr>
              <p:nvPr/>
            </p:nvCxnSpPr>
            <p:spPr bwMode="auto">
              <a:xfrm rot="5400000">
                <a:off x="3732547" y="5388191"/>
                <a:ext cx="722825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5" name="Straight Connector 714"/>
              <p:cNvCxnSpPr/>
              <p:nvPr/>
            </p:nvCxnSpPr>
            <p:spPr bwMode="auto">
              <a:xfrm rot="5400000">
                <a:off x="3667492" y="5385361"/>
                <a:ext cx="722825" cy="5659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6" name="Straight Connector 715"/>
              <p:cNvCxnSpPr/>
              <p:nvPr/>
            </p:nvCxnSpPr>
            <p:spPr bwMode="auto">
              <a:xfrm rot="5400000">
                <a:off x="3797606" y="5385363"/>
                <a:ext cx="722825" cy="5655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7" name="Straight Connector 716"/>
              <p:cNvCxnSpPr/>
              <p:nvPr/>
            </p:nvCxnSpPr>
            <p:spPr bwMode="auto">
              <a:xfrm rot="10800000" flipH="1" flipV="1">
                <a:off x="4173159" y="5119450"/>
                <a:ext cx="8485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8" name="Straight Connector 717"/>
              <p:cNvCxnSpPr/>
              <p:nvPr/>
            </p:nvCxnSpPr>
            <p:spPr bwMode="auto">
              <a:xfrm rot="10800000" flipH="1" flipV="1">
                <a:off x="4173159" y="5193589"/>
                <a:ext cx="8485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9" name="Straight Connector 718"/>
              <p:cNvCxnSpPr/>
              <p:nvPr/>
            </p:nvCxnSpPr>
            <p:spPr bwMode="auto">
              <a:xfrm rot="10800000" flipH="1" flipV="1">
                <a:off x="4173159" y="5309424"/>
                <a:ext cx="8485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0" name="Straight Connector 719"/>
              <p:cNvCxnSpPr/>
              <p:nvPr/>
            </p:nvCxnSpPr>
            <p:spPr bwMode="auto">
              <a:xfrm rot="10800000" flipH="1" flipV="1">
                <a:off x="4173159" y="5434527"/>
                <a:ext cx="8485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1" name="Straight Connector 720"/>
              <p:cNvCxnSpPr/>
              <p:nvPr/>
            </p:nvCxnSpPr>
            <p:spPr bwMode="auto">
              <a:xfrm rot="10800000" flipH="1" flipV="1">
                <a:off x="4173159" y="5536464"/>
                <a:ext cx="8485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2" name="Straight Connector 721"/>
              <p:cNvCxnSpPr/>
              <p:nvPr/>
            </p:nvCxnSpPr>
            <p:spPr bwMode="auto">
              <a:xfrm rot="10800000" flipH="1" flipV="1">
                <a:off x="4173166" y="5610600"/>
                <a:ext cx="8485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3" name="Straight Connector 722"/>
              <p:cNvCxnSpPr/>
              <p:nvPr/>
            </p:nvCxnSpPr>
            <p:spPr bwMode="auto">
              <a:xfrm rot="10800000" flipH="1" flipV="1">
                <a:off x="4173163" y="5670837"/>
                <a:ext cx="8485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4" name="Straight Connector 723"/>
              <p:cNvCxnSpPr/>
              <p:nvPr/>
            </p:nvCxnSpPr>
            <p:spPr bwMode="auto">
              <a:xfrm rot="10800000" flipH="1" flipV="1">
                <a:off x="4173159" y="5059216"/>
                <a:ext cx="8485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5" name="Straight Connector 724"/>
              <p:cNvCxnSpPr/>
              <p:nvPr/>
            </p:nvCxnSpPr>
            <p:spPr bwMode="auto">
              <a:xfrm rot="10800000" flipH="1" flipV="1">
                <a:off x="3935562" y="5119450"/>
                <a:ext cx="79199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6" name="Straight Connector 725"/>
              <p:cNvCxnSpPr/>
              <p:nvPr/>
            </p:nvCxnSpPr>
            <p:spPr bwMode="auto">
              <a:xfrm rot="10800000" flipH="1" flipV="1">
                <a:off x="3935562" y="5193589"/>
                <a:ext cx="79199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7" name="Straight Connector 726"/>
              <p:cNvCxnSpPr/>
              <p:nvPr/>
            </p:nvCxnSpPr>
            <p:spPr bwMode="auto">
              <a:xfrm rot="10800000" flipH="1" flipV="1">
                <a:off x="3935562" y="5309424"/>
                <a:ext cx="79199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1" name="Straight Connector 730"/>
              <p:cNvCxnSpPr/>
              <p:nvPr/>
            </p:nvCxnSpPr>
            <p:spPr bwMode="auto">
              <a:xfrm rot="10800000" flipH="1" flipV="1">
                <a:off x="3935562" y="5434527"/>
                <a:ext cx="79199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2" name="Straight Connector 731"/>
              <p:cNvCxnSpPr/>
              <p:nvPr/>
            </p:nvCxnSpPr>
            <p:spPr bwMode="auto">
              <a:xfrm rot="10800000" flipH="1" flipV="1">
                <a:off x="3935562" y="5536464"/>
                <a:ext cx="79199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3" name="Straight Connector 732"/>
              <p:cNvCxnSpPr/>
              <p:nvPr/>
            </p:nvCxnSpPr>
            <p:spPr bwMode="auto">
              <a:xfrm rot="10800000" flipH="1" flipV="1">
                <a:off x="3935576" y="5610600"/>
                <a:ext cx="79199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4" name="Straight Connector 733"/>
              <p:cNvCxnSpPr/>
              <p:nvPr/>
            </p:nvCxnSpPr>
            <p:spPr bwMode="auto">
              <a:xfrm rot="10800000" flipH="1" flipV="1">
                <a:off x="3935562" y="5670837"/>
                <a:ext cx="79199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5" name="Straight Connector 734"/>
              <p:cNvCxnSpPr/>
              <p:nvPr/>
            </p:nvCxnSpPr>
            <p:spPr bwMode="auto">
              <a:xfrm rot="10800000" flipH="1" flipV="1">
                <a:off x="3935551" y="5059207"/>
                <a:ext cx="79199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36" name="Elbow Connector 735"/>
            <p:cNvCxnSpPr/>
            <p:nvPr>
              <p:custDataLst>
                <p:tags r:id="rId126"/>
              </p:custDataLst>
            </p:nvPr>
          </p:nvCxnSpPr>
          <p:spPr bwMode="auto">
            <a:xfrm rot="5400000" flipH="1" flipV="1">
              <a:off x="7662081" y="2359533"/>
              <a:ext cx="155575" cy="0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  <p:sp>
          <p:nvSpPr>
            <p:cNvPr id="737" name="Rectangle 736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 rot="5400000">
              <a:off x="7707325" y="2126964"/>
              <a:ext cx="71437" cy="225425"/>
            </a:xfrm>
            <a:prstGeom prst="rect">
              <a:avLst/>
            </a:prstGeom>
            <a:solidFill>
              <a:srgbClr val="256885"/>
            </a:solidFill>
            <a:ln w="9525" cap="flat" cmpd="sng" algn="ctr">
              <a:solidFill>
                <a:srgbClr val="256885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738" name="Rounded Rectangle 737"/>
            <p:cNvSpPr/>
            <p:nvPr>
              <p:custDataLst>
                <p:tags r:id="rId128"/>
              </p:custDataLst>
            </p:nvPr>
          </p:nvSpPr>
          <p:spPr bwMode="auto">
            <a:xfrm>
              <a:off x="7458881" y="2461132"/>
              <a:ext cx="560387" cy="3175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6885"/>
                </a:gs>
                <a:gs pos="50000">
                  <a:srgbClr val="FFFFFF"/>
                </a:gs>
                <a:gs pos="100000">
                  <a:srgbClr val="256885"/>
                </a:gs>
              </a:gsLst>
              <a:lin ang="5400000" scaled="0"/>
            </a:gra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739" name="Rectangle 738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7700181" y="2446844"/>
              <a:ext cx="79375" cy="60325"/>
            </a:xfrm>
            <a:prstGeom prst="rect">
              <a:avLst/>
            </a:prstGeom>
            <a:solidFill>
              <a:srgbClr val="6CAAC0"/>
            </a:soli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grpSp>
          <p:nvGrpSpPr>
            <p:cNvPr id="740" name="Group 1121"/>
            <p:cNvGrpSpPr>
              <a:grpSpLocks/>
            </p:cNvGrpSpPr>
            <p:nvPr>
              <p:custDataLst>
                <p:tags r:id="rId130"/>
              </p:custDataLst>
            </p:nvPr>
          </p:nvGrpSpPr>
          <p:grpSpPr bwMode="auto">
            <a:xfrm>
              <a:off x="7360458" y="2353119"/>
              <a:ext cx="758828" cy="247644"/>
              <a:chOff x="1570892" y="5025952"/>
              <a:chExt cx="2704094" cy="722832"/>
            </a:xfrm>
          </p:grpSpPr>
          <p:sp>
            <p:nvSpPr>
              <p:cNvPr id="741" name="Rounded Rectangle 740"/>
              <p:cNvSpPr/>
              <p:nvPr/>
            </p:nvSpPr>
            <p:spPr bwMode="auto">
              <a:xfrm>
                <a:off x="1570892" y="5025958"/>
                <a:ext cx="362053" cy="722826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742" name="Straight Connector 741"/>
              <p:cNvCxnSpPr>
                <a:stCxn id="741" idx="0"/>
                <a:endCxn id="741" idx="2"/>
              </p:cNvCxnSpPr>
              <p:nvPr/>
            </p:nvCxnSpPr>
            <p:spPr bwMode="auto">
              <a:xfrm rot="16200000" flipH="1">
                <a:off x="1390505" y="5387371"/>
                <a:ext cx="72282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3" name="Straight Connector 742"/>
              <p:cNvCxnSpPr/>
              <p:nvPr/>
            </p:nvCxnSpPr>
            <p:spPr bwMode="auto">
              <a:xfrm rot="16200000" flipH="1">
                <a:off x="1455564" y="5384542"/>
                <a:ext cx="722826" cy="5655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4" name="Straight Connector 743"/>
              <p:cNvCxnSpPr/>
              <p:nvPr/>
            </p:nvCxnSpPr>
            <p:spPr bwMode="auto">
              <a:xfrm rot="16200000" flipH="1">
                <a:off x="1325450" y="5384541"/>
                <a:ext cx="722826" cy="5659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5" name="Straight Connector 744"/>
              <p:cNvCxnSpPr/>
              <p:nvPr/>
            </p:nvCxnSpPr>
            <p:spPr bwMode="auto">
              <a:xfrm rot="10800000" flipV="1">
                <a:off x="1587865" y="5118625"/>
                <a:ext cx="8485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6" name="Straight Connector 745"/>
              <p:cNvCxnSpPr/>
              <p:nvPr/>
            </p:nvCxnSpPr>
            <p:spPr bwMode="auto">
              <a:xfrm rot="10800000" flipV="1">
                <a:off x="1587865" y="5192763"/>
                <a:ext cx="8485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7" name="Straight Connector 746"/>
              <p:cNvCxnSpPr/>
              <p:nvPr/>
            </p:nvCxnSpPr>
            <p:spPr bwMode="auto">
              <a:xfrm rot="10800000" flipV="1">
                <a:off x="1587865" y="5308600"/>
                <a:ext cx="8485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8" name="Straight Connector 747"/>
              <p:cNvCxnSpPr/>
              <p:nvPr/>
            </p:nvCxnSpPr>
            <p:spPr bwMode="auto">
              <a:xfrm rot="10800000" flipV="1">
                <a:off x="1587865" y="5433705"/>
                <a:ext cx="8485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9" name="Straight Connector 748"/>
              <p:cNvCxnSpPr/>
              <p:nvPr/>
            </p:nvCxnSpPr>
            <p:spPr bwMode="auto">
              <a:xfrm rot="10800000" flipV="1">
                <a:off x="1587865" y="5535642"/>
                <a:ext cx="8485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0" name="Straight Connector 749"/>
              <p:cNvCxnSpPr/>
              <p:nvPr/>
            </p:nvCxnSpPr>
            <p:spPr bwMode="auto">
              <a:xfrm rot="10800000" flipV="1">
                <a:off x="1587865" y="5609780"/>
                <a:ext cx="8485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1" name="Straight Connector 750"/>
              <p:cNvCxnSpPr/>
              <p:nvPr/>
            </p:nvCxnSpPr>
            <p:spPr bwMode="auto">
              <a:xfrm rot="10800000" flipV="1">
                <a:off x="1587865" y="5670013"/>
                <a:ext cx="8485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2" name="Straight Connector 751"/>
              <p:cNvCxnSpPr/>
              <p:nvPr/>
            </p:nvCxnSpPr>
            <p:spPr bwMode="auto">
              <a:xfrm rot="10800000" flipV="1">
                <a:off x="1587865" y="5058389"/>
                <a:ext cx="8485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3" name="Straight Connector 752"/>
              <p:cNvCxnSpPr/>
              <p:nvPr/>
            </p:nvCxnSpPr>
            <p:spPr bwMode="auto">
              <a:xfrm rot="10800000" flipV="1">
                <a:off x="1831118" y="5118625"/>
                <a:ext cx="79199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4" name="Straight Connector 753"/>
              <p:cNvCxnSpPr/>
              <p:nvPr/>
            </p:nvCxnSpPr>
            <p:spPr bwMode="auto">
              <a:xfrm rot="10800000" flipV="1">
                <a:off x="1831118" y="5192763"/>
                <a:ext cx="79199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5" name="Straight Connector 754"/>
              <p:cNvCxnSpPr/>
              <p:nvPr/>
            </p:nvCxnSpPr>
            <p:spPr bwMode="auto">
              <a:xfrm rot="10800000" flipV="1">
                <a:off x="1831118" y="5308600"/>
                <a:ext cx="79199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6" name="Straight Connector 755"/>
              <p:cNvCxnSpPr/>
              <p:nvPr/>
            </p:nvCxnSpPr>
            <p:spPr bwMode="auto">
              <a:xfrm rot="10800000" flipV="1">
                <a:off x="1831118" y="5433705"/>
                <a:ext cx="79199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7" name="Straight Connector 756"/>
              <p:cNvCxnSpPr/>
              <p:nvPr/>
            </p:nvCxnSpPr>
            <p:spPr bwMode="auto">
              <a:xfrm rot="10800000" flipV="1">
                <a:off x="1831118" y="5535642"/>
                <a:ext cx="79199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8" name="Straight Connector 757"/>
              <p:cNvCxnSpPr/>
              <p:nvPr/>
            </p:nvCxnSpPr>
            <p:spPr bwMode="auto">
              <a:xfrm rot="10800000" flipV="1">
                <a:off x="1831118" y="5609780"/>
                <a:ext cx="79199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9" name="Straight Connector 758"/>
              <p:cNvCxnSpPr/>
              <p:nvPr/>
            </p:nvCxnSpPr>
            <p:spPr bwMode="auto">
              <a:xfrm rot="10800000" flipV="1">
                <a:off x="1831118" y="5670013"/>
                <a:ext cx="79199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0" name="Straight Connector 759"/>
              <p:cNvCxnSpPr/>
              <p:nvPr/>
            </p:nvCxnSpPr>
            <p:spPr bwMode="auto">
              <a:xfrm rot="10800000" flipV="1">
                <a:off x="1831118" y="5058389"/>
                <a:ext cx="79199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61" name="Rounded Rectangle 760"/>
              <p:cNvSpPr/>
              <p:nvPr/>
            </p:nvSpPr>
            <p:spPr bwMode="auto">
              <a:xfrm flipH="1">
                <a:off x="3912933" y="5025958"/>
                <a:ext cx="362053" cy="722826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762" name="Straight Connector 761"/>
              <p:cNvCxnSpPr>
                <a:stCxn id="761" idx="0"/>
                <a:endCxn id="761" idx="2"/>
              </p:cNvCxnSpPr>
              <p:nvPr/>
            </p:nvCxnSpPr>
            <p:spPr bwMode="auto">
              <a:xfrm rot="5400000">
                <a:off x="3732547" y="5387371"/>
                <a:ext cx="72282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3" name="Straight Connector 762"/>
              <p:cNvCxnSpPr/>
              <p:nvPr/>
            </p:nvCxnSpPr>
            <p:spPr bwMode="auto">
              <a:xfrm rot="5400000">
                <a:off x="3667488" y="5384541"/>
                <a:ext cx="722826" cy="5659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4" name="Straight Connector 763"/>
              <p:cNvCxnSpPr/>
              <p:nvPr/>
            </p:nvCxnSpPr>
            <p:spPr bwMode="auto">
              <a:xfrm rot="5400000">
                <a:off x="3797606" y="5384537"/>
                <a:ext cx="722826" cy="5655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5" name="Straight Connector 764"/>
              <p:cNvCxnSpPr/>
              <p:nvPr/>
            </p:nvCxnSpPr>
            <p:spPr bwMode="auto">
              <a:xfrm rot="10800000" flipH="1" flipV="1">
                <a:off x="4173159" y="5118620"/>
                <a:ext cx="84858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6" name="Straight Connector 765"/>
              <p:cNvCxnSpPr/>
              <p:nvPr/>
            </p:nvCxnSpPr>
            <p:spPr bwMode="auto">
              <a:xfrm rot="10800000" flipH="1" flipV="1">
                <a:off x="4173159" y="5192759"/>
                <a:ext cx="84858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7" name="Straight Connector 766"/>
              <p:cNvCxnSpPr/>
              <p:nvPr/>
            </p:nvCxnSpPr>
            <p:spPr bwMode="auto">
              <a:xfrm rot="10800000" flipH="1" flipV="1">
                <a:off x="4173159" y="5308595"/>
                <a:ext cx="84858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8" name="Straight Connector 767"/>
              <p:cNvCxnSpPr/>
              <p:nvPr/>
            </p:nvCxnSpPr>
            <p:spPr bwMode="auto">
              <a:xfrm rot="10800000" flipH="1" flipV="1">
                <a:off x="4173159" y="5433700"/>
                <a:ext cx="84858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9" name="Straight Connector 768"/>
              <p:cNvCxnSpPr/>
              <p:nvPr/>
            </p:nvCxnSpPr>
            <p:spPr bwMode="auto">
              <a:xfrm rot="10800000" flipH="1" flipV="1">
                <a:off x="4173159" y="5535637"/>
                <a:ext cx="84858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0" name="Straight Connector 769"/>
              <p:cNvCxnSpPr/>
              <p:nvPr/>
            </p:nvCxnSpPr>
            <p:spPr bwMode="auto">
              <a:xfrm rot="10800000" flipH="1" flipV="1">
                <a:off x="4173166" y="5609775"/>
                <a:ext cx="84858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1" name="Straight Connector 770"/>
              <p:cNvCxnSpPr/>
              <p:nvPr/>
            </p:nvCxnSpPr>
            <p:spPr bwMode="auto">
              <a:xfrm rot="10800000" flipH="1" flipV="1">
                <a:off x="4173163" y="5670008"/>
                <a:ext cx="84858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2" name="Straight Connector 771"/>
              <p:cNvCxnSpPr/>
              <p:nvPr/>
            </p:nvCxnSpPr>
            <p:spPr bwMode="auto">
              <a:xfrm rot="10800000" flipH="1" flipV="1">
                <a:off x="4173159" y="5058384"/>
                <a:ext cx="84858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3" name="Straight Connector 772"/>
              <p:cNvCxnSpPr/>
              <p:nvPr/>
            </p:nvCxnSpPr>
            <p:spPr bwMode="auto">
              <a:xfrm rot="10800000" flipH="1" flipV="1">
                <a:off x="3935562" y="5118620"/>
                <a:ext cx="79199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4" name="Straight Connector 773"/>
              <p:cNvCxnSpPr/>
              <p:nvPr/>
            </p:nvCxnSpPr>
            <p:spPr bwMode="auto">
              <a:xfrm rot="10800000" flipH="1" flipV="1">
                <a:off x="3935562" y="5192759"/>
                <a:ext cx="79199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5" name="Straight Connector 774"/>
              <p:cNvCxnSpPr/>
              <p:nvPr/>
            </p:nvCxnSpPr>
            <p:spPr bwMode="auto">
              <a:xfrm rot="10800000" flipH="1" flipV="1">
                <a:off x="3935562" y="5308595"/>
                <a:ext cx="79199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6" name="Straight Connector 775"/>
              <p:cNvCxnSpPr/>
              <p:nvPr/>
            </p:nvCxnSpPr>
            <p:spPr bwMode="auto">
              <a:xfrm rot="10800000" flipH="1" flipV="1">
                <a:off x="3935562" y="5433700"/>
                <a:ext cx="79199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7" name="Straight Connector 776"/>
              <p:cNvCxnSpPr/>
              <p:nvPr/>
            </p:nvCxnSpPr>
            <p:spPr bwMode="auto">
              <a:xfrm rot="10800000" flipH="1" flipV="1">
                <a:off x="3935562" y="5535637"/>
                <a:ext cx="79199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8" name="Straight Connector 777"/>
              <p:cNvCxnSpPr/>
              <p:nvPr/>
            </p:nvCxnSpPr>
            <p:spPr bwMode="auto">
              <a:xfrm rot="10800000" flipH="1" flipV="1">
                <a:off x="3935576" y="5609775"/>
                <a:ext cx="79199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9" name="Straight Connector 778"/>
              <p:cNvCxnSpPr/>
              <p:nvPr/>
            </p:nvCxnSpPr>
            <p:spPr bwMode="auto">
              <a:xfrm rot="10800000" flipH="1" flipV="1">
                <a:off x="3935562" y="5670011"/>
                <a:ext cx="79199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0" name="Straight Connector 779"/>
              <p:cNvCxnSpPr/>
              <p:nvPr/>
            </p:nvCxnSpPr>
            <p:spPr bwMode="auto">
              <a:xfrm rot="10800000" flipH="1" flipV="1">
                <a:off x="3935551" y="5058361"/>
                <a:ext cx="79199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45" name="Group 444"/>
          <p:cNvGrpSpPr>
            <a:grpSpLocks noChangeAspect="1"/>
          </p:cNvGrpSpPr>
          <p:nvPr/>
        </p:nvGrpSpPr>
        <p:grpSpPr>
          <a:xfrm>
            <a:off x="7524328" y="2606388"/>
            <a:ext cx="504716" cy="1080280"/>
            <a:chOff x="7361959" y="3228756"/>
            <a:chExt cx="757237" cy="1620769"/>
          </a:xfrm>
        </p:grpSpPr>
        <p:sp>
          <p:nvSpPr>
            <p:cNvPr id="886" name="Rounded Rectangle 885"/>
            <p:cNvSpPr/>
            <p:nvPr>
              <p:custDataLst>
                <p:tags r:id="rId104"/>
              </p:custDataLst>
            </p:nvPr>
          </p:nvSpPr>
          <p:spPr bwMode="auto">
            <a:xfrm>
              <a:off x="7460384" y="4168556"/>
              <a:ext cx="558800" cy="30163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6885"/>
                </a:gs>
                <a:gs pos="50000">
                  <a:srgbClr val="FFFFFF"/>
                </a:gs>
                <a:gs pos="100000">
                  <a:srgbClr val="256885"/>
                </a:gs>
              </a:gsLst>
              <a:lin ang="5400000" scaled="0"/>
            </a:gra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887" name="Rectangle 886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7700096" y="4152681"/>
              <a:ext cx="79375" cy="61913"/>
            </a:xfrm>
            <a:prstGeom prst="rect">
              <a:avLst/>
            </a:prstGeom>
            <a:solidFill>
              <a:srgbClr val="6CAAC0"/>
            </a:soli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grpSp>
          <p:nvGrpSpPr>
            <p:cNvPr id="888" name="Group 1392"/>
            <p:cNvGrpSpPr>
              <a:grpSpLocks/>
            </p:cNvGrpSpPr>
            <p:nvPr>
              <p:custDataLst>
                <p:tags r:id="rId106"/>
              </p:custDataLst>
            </p:nvPr>
          </p:nvGrpSpPr>
          <p:grpSpPr bwMode="auto">
            <a:xfrm>
              <a:off x="7361959" y="4060543"/>
              <a:ext cx="757237" cy="247646"/>
              <a:chOff x="1571257" y="5026803"/>
              <a:chExt cx="2703358" cy="722836"/>
            </a:xfrm>
          </p:grpSpPr>
          <p:sp>
            <p:nvSpPr>
              <p:cNvPr id="889" name="Rounded Rectangle 888"/>
              <p:cNvSpPr/>
              <p:nvPr/>
            </p:nvSpPr>
            <p:spPr bwMode="auto">
              <a:xfrm>
                <a:off x="1571257" y="5026809"/>
                <a:ext cx="362715" cy="722824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890" name="Straight Connector 889"/>
              <p:cNvCxnSpPr>
                <a:stCxn id="889" idx="0"/>
                <a:endCxn id="889" idx="2"/>
              </p:cNvCxnSpPr>
              <p:nvPr/>
            </p:nvCxnSpPr>
            <p:spPr bwMode="auto">
              <a:xfrm rot="16200000" flipH="1">
                <a:off x="1391201" y="5388227"/>
                <a:ext cx="722825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1" name="Straight Connector 890"/>
              <p:cNvCxnSpPr/>
              <p:nvPr/>
            </p:nvCxnSpPr>
            <p:spPr bwMode="auto">
              <a:xfrm rot="16200000" flipH="1">
                <a:off x="1456376" y="5385390"/>
                <a:ext cx="722825" cy="5669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2" name="Straight Connector 891"/>
              <p:cNvCxnSpPr/>
              <p:nvPr/>
            </p:nvCxnSpPr>
            <p:spPr bwMode="auto">
              <a:xfrm rot="16200000" flipH="1">
                <a:off x="1326028" y="5385382"/>
                <a:ext cx="722824" cy="566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3" name="Straight Connector 892"/>
              <p:cNvCxnSpPr/>
              <p:nvPr/>
            </p:nvCxnSpPr>
            <p:spPr bwMode="auto">
              <a:xfrm rot="10800000" flipV="1">
                <a:off x="1588257" y="5119471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4" name="Straight Connector 893"/>
              <p:cNvCxnSpPr/>
              <p:nvPr/>
            </p:nvCxnSpPr>
            <p:spPr bwMode="auto">
              <a:xfrm rot="10800000" flipV="1">
                <a:off x="1588257" y="5193609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5" name="Straight Connector 894"/>
              <p:cNvCxnSpPr/>
              <p:nvPr/>
            </p:nvCxnSpPr>
            <p:spPr bwMode="auto">
              <a:xfrm rot="10800000" flipV="1">
                <a:off x="1588257" y="5309449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6" name="Straight Connector 895"/>
              <p:cNvCxnSpPr/>
              <p:nvPr/>
            </p:nvCxnSpPr>
            <p:spPr bwMode="auto">
              <a:xfrm rot="10800000" flipV="1">
                <a:off x="1588257" y="5434549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7" name="Straight Connector 896"/>
              <p:cNvCxnSpPr/>
              <p:nvPr/>
            </p:nvCxnSpPr>
            <p:spPr bwMode="auto">
              <a:xfrm rot="10800000" flipV="1">
                <a:off x="1588257" y="5536487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8" name="Straight Connector 897"/>
              <p:cNvCxnSpPr/>
              <p:nvPr/>
            </p:nvCxnSpPr>
            <p:spPr bwMode="auto">
              <a:xfrm rot="10800000" flipV="1">
                <a:off x="1588257" y="5610625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9" name="Straight Connector 898"/>
              <p:cNvCxnSpPr/>
              <p:nvPr/>
            </p:nvCxnSpPr>
            <p:spPr bwMode="auto">
              <a:xfrm rot="10800000" flipV="1">
                <a:off x="1588257" y="5670861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0" name="Straight Connector 899"/>
              <p:cNvCxnSpPr/>
              <p:nvPr/>
            </p:nvCxnSpPr>
            <p:spPr bwMode="auto">
              <a:xfrm rot="10800000" flipV="1">
                <a:off x="1588257" y="5059238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1" name="Straight Connector 900"/>
              <p:cNvCxnSpPr/>
              <p:nvPr/>
            </p:nvCxnSpPr>
            <p:spPr bwMode="auto">
              <a:xfrm rot="10800000" flipV="1">
                <a:off x="1831958" y="5119471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2" name="Straight Connector 901"/>
              <p:cNvCxnSpPr/>
              <p:nvPr/>
            </p:nvCxnSpPr>
            <p:spPr bwMode="auto">
              <a:xfrm rot="10800000" flipV="1">
                <a:off x="1831958" y="5193609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3" name="Straight Connector 902"/>
              <p:cNvCxnSpPr/>
              <p:nvPr/>
            </p:nvCxnSpPr>
            <p:spPr bwMode="auto">
              <a:xfrm rot="10800000" flipV="1">
                <a:off x="1831958" y="5309449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4" name="Straight Connector 903"/>
              <p:cNvCxnSpPr/>
              <p:nvPr/>
            </p:nvCxnSpPr>
            <p:spPr bwMode="auto">
              <a:xfrm rot="10800000" flipV="1">
                <a:off x="1831958" y="5434549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5" name="Straight Connector 904"/>
              <p:cNvCxnSpPr/>
              <p:nvPr/>
            </p:nvCxnSpPr>
            <p:spPr bwMode="auto">
              <a:xfrm rot="10800000" flipV="1">
                <a:off x="1831958" y="5536487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6" name="Straight Connector 905"/>
              <p:cNvCxnSpPr/>
              <p:nvPr/>
            </p:nvCxnSpPr>
            <p:spPr bwMode="auto">
              <a:xfrm rot="10800000" flipV="1">
                <a:off x="1831958" y="5610625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7" name="Straight Connector 906"/>
              <p:cNvCxnSpPr/>
              <p:nvPr/>
            </p:nvCxnSpPr>
            <p:spPr bwMode="auto">
              <a:xfrm rot="10800000" flipV="1">
                <a:off x="1831958" y="5670861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8" name="Straight Connector 907"/>
              <p:cNvCxnSpPr/>
              <p:nvPr/>
            </p:nvCxnSpPr>
            <p:spPr bwMode="auto">
              <a:xfrm rot="10800000" flipV="1">
                <a:off x="1831958" y="5059238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09" name="Rounded Rectangle 908"/>
              <p:cNvSpPr/>
              <p:nvPr/>
            </p:nvSpPr>
            <p:spPr bwMode="auto">
              <a:xfrm flipH="1">
                <a:off x="3911900" y="5026804"/>
                <a:ext cx="362715" cy="722824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910" name="Straight Connector 909"/>
              <p:cNvCxnSpPr>
                <a:stCxn id="909" idx="0"/>
                <a:endCxn id="909" idx="2"/>
              </p:cNvCxnSpPr>
              <p:nvPr/>
            </p:nvCxnSpPr>
            <p:spPr bwMode="auto">
              <a:xfrm rot="5400000">
                <a:off x="3731846" y="5388216"/>
                <a:ext cx="722824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1" name="Straight Connector 910"/>
              <p:cNvCxnSpPr/>
              <p:nvPr/>
            </p:nvCxnSpPr>
            <p:spPr bwMode="auto">
              <a:xfrm rot="5400000">
                <a:off x="3666671" y="5385381"/>
                <a:ext cx="722824" cy="5669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2" name="Straight Connector 911"/>
              <p:cNvCxnSpPr/>
              <p:nvPr/>
            </p:nvCxnSpPr>
            <p:spPr bwMode="auto">
              <a:xfrm rot="5400000">
                <a:off x="3797024" y="5385383"/>
                <a:ext cx="722824" cy="566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3" name="Straight Connector 912"/>
              <p:cNvCxnSpPr/>
              <p:nvPr/>
            </p:nvCxnSpPr>
            <p:spPr bwMode="auto">
              <a:xfrm rot="10800000" flipH="1" flipV="1">
                <a:off x="4172602" y="5119472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4" name="Straight Connector 913"/>
              <p:cNvCxnSpPr/>
              <p:nvPr/>
            </p:nvCxnSpPr>
            <p:spPr bwMode="auto">
              <a:xfrm rot="10800000" flipH="1" flipV="1">
                <a:off x="4172602" y="5193611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5" name="Straight Connector 914"/>
              <p:cNvCxnSpPr/>
              <p:nvPr/>
            </p:nvCxnSpPr>
            <p:spPr bwMode="auto">
              <a:xfrm rot="10800000" flipH="1" flipV="1">
                <a:off x="4172602" y="5309450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6" name="Straight Connector 915"/>
              <p:cNvCxnSpPr/>
              <p:nvPr/>
            </p:nvCxnSpPr>
            <p:spPr bwMode="auto">
              <a:xfrm rot="10800000" flipH="1" flipV="1">
                <a:off x="4172602" y="5434551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7" name="Straight Connector 916"/>
              <p:cNvCxnSpPr/>
              <p:nvPr/>
            </p:nvCxnSpPr>
            <p:spPr bwMode="auto">
              <a:xfrm rot="10800000" flipH="1" flipV="1">
                <a:off x="4172602" y="5536488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8" name="Straight Connector 917"/>
              <p:cNvCxnSpPr/>
              <p:nvPr/>
            </p:nvCxnSpPr>
            <p:spPr bwMode="auto">
              <a:xfrm rot="10800000" flipH="1" flipV="1">
                <a:off x="4172602" y="5610626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19" name="Straight Connector 918"/>
              <p:cNvCxnSpPr/>
              <p:nvPr/>
            </p:nvCxnSpPr>
            <p:spPr bwMode="auto">
              <a:xfrm rot="10800000" flipH="1" flipV="1">
                <a:off x="4172609" y="5670862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0" name="Straight Connector 919"/>
              <p:cNvCxnSpPr/>
              <p:nvPr/>
            </p:nvCxnSpPr>
            <p:spPr bwMode="auto">
              <a:xfrm rot="10800000" flipH="1" flipV="1">
                <a:off x="4172606" y="5059240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1" name="Straight Connector 920"/>
              <p:cNvCxnSpPr/>
              <p:nvPr/>
            </p:nvCxnSpPr>
            <p:spPr bwMode="auto">
              <a:xfrm rot="10800000" flipH="1" flipV="1">
                <a:off x="3934574" y="5119472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2" name="Straight Connector 921"/>
              <p:cNvCxnSpPr/>
              <p:nvPr/>
            </p:nvCxnSpPr>
            <p:spPr bwMode="auto">
              <a:xfrm rot="10800000" flipH="1" flipV="1">
                <a:off x="3934574" y="5193611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3" name="Straight Connector 922"/>
              <p:cNvCxnSpPr/>
              <p:nvPr/>
            </p:nvCxnSpPr>
            <p:spPr bwMode="auto">
              <a:xfrm rot="10800000" flipH="1" flipV="1">
                <a:off x="3934574" y="5309450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4" name="Straight Connector 923"/>
              <p:cNvCxnSpPr/>
              <p:nvPr/>
            </p:nvCxnSpPr>
            <p:spPr bwMode="auto">
              <a:xfrm rot="10800000" flipH="1" flipV="1">
                <a:off x="3934574" y="5434551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5" name="Straight Connector 924"/>
              <p:cNvCxnSpPr/>
              <p:nvPr/>
            </p:nvCxnSpPr>
            <p:spPr bwMode="auto">
              <a:xfrm rot="10800000" flipH="1" flipV="1">
                <a:off x="3934574" y="5536488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6" name="Straight Connector 925"/>
              <p:cNvCxnSpPr/>
              <p:nvPr/>
            </p:nvCxnSpPr>
            <p:spPr bwMode="auto">
              <a:xfrm rot="10800000" flipH="1" flipV="1">
                <a:off x="3934595" y="5610626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7" name="Straight Connector 926"/>
              <p:cNvCxnSpPr/>
              <p:nvPr/>
            </p:nvCxnSpPr>
            <p:spPr bwMode="auto">
              <a:xfrm rot="10800000" flipH="1" flipV="1">
                <a:off x="3934574" y="5670862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8" name="Straight Connector 927"/>
              <p:cNvCxnSpPr/>
              <p:nvPr/>
            </p:nvCxnSpPr>
            <p:spPr bwMode="auto">
              <a:xfrm rot="10800000" flipH="1" flipV="1">
                <a:off x="3934570" y="5059225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29" name="Rectangle 131"/>
            <p:cNvSpPr>
              <a:spLocks noChangeArrowheads="1"/>
            </p:cNvSpPr>
            <p:nvPr>
              <p:custDataLst>
                <p:tags r:id="rId107"/>
              </p:custDataLst>
            </p:nvPr>
          </p:nvSpPr>
          <p:spPr bwMode="auto">
            <a:xfrm rot="5400000">
              <a:off x="7563571" y="3241456"/>
              <a:ext cx="354013" cy="328613"/>
            </a:xfrm>
            <a:prstGeom prst="rect">
              <a:avLst/>
            </a:prstGeom>
            <a:solidFill>
              <a:srgbClr val="D6CBC2"/>
            </a:solidFill>
            <a:ln w="9525" algn="ctr">
              <a:solidFill>
                <a:srgbClr val="003F5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930" name="Rectangle 122"/>
            <p:cNvSpPr>
              <a:spLocks noChangeArrowheads="1"/>
            </p:cNvSpPr>
            <p:nvPr>
              <p:custDataLst>
                <p:tags r:id="rId108"/>
              </p:custDataLst>
            </p:nvPr>
          </p:nvSpPr>
          <p:spPr bwMode="auto">
            <a:xfrm rot="16200000">
              <a:off x="7565159" y="3338293"/>
              <a:ext cx="349250" cy="130175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931" name="Oval 124"/>
            <p:cNvSpPr>
              <a:spLocks noChangeArrowheads="1"/>
            </p:cNvSpPr>
            <p:nvPr>
              <p:custDataLst>
                <p:tags r:id="rId109"/>
              </p:custDataLst>
            </p:nvPr>
          </p:nvSpPr>
          <p:spPr bwMode="auto">
            <a:xfrm rot="16200000">
              <a:off x="7815070" y="3374255"/>
              <a:ext cx="77101" cy="7364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932" name="Oval 125"/>
            <p:cNvSpPr>
              <a:spLocks noChangeArrowheads="1"/>
            </p:cNvSpPr>
            <p:nvPr>
              <p:custDataLst>
                <p:tags r:id="rId110"/>
              </p:custDataLst>
            </p:nvPr>
          </p:nvSpPr>
          <p:spPr bwMode="auto">
            <a:xfrm rot="16200000">
              <a:off x="7815070" y="3486681"/>
              <a:ext cx="77101" cy="7364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933" name="Oval 126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 rot="16200000">
              <a:off x="7814097" y="3261829"/>
              <a:ext cx="77101" cy="7364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934" name="Oval 128"/>
            <p:cNvSpPr>
              <a:spLocks noChangeArrowheads="1"/>
            </p:cNvSpPr>
            <p:nvPr>
              <p:custDataLst>
                <p:tags r:id="rId112"/>
              </p:custDataLst>
            </p:nvPr>
          </p:nvSpPr>
          <p:spPr bwMode="auto">
            <a:xfrm rot="16200000">
              <a:off x="7587984" y="3374255"/>
              <a:ext cx="77101" cy="7364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935" name="Oval 129"/>
            <p:cNvSpPr>
              <a:spLocks noChangeArrowheads="1"/>
            </p:cNvSpPr>
            <p:nvPr>
              <p:custDataLst>
                <p:tags r:id="rId113"/>
              </p:custDataLst>
            </p:nvPr>
          </p:nvSpPr>
          <p:spPr bwMode="auto">
            <a:xfrm rot="16200000">
              <a:off x="7587984" y="3486681"/>
              <a:ext cx="77101" cy="7364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936" name="Oval 130"/>
            <p:cNvSpPr>
              <a:spLocks noChangeArrowheads="1"/>
            </p:cNvSpPr>
            <p:nvPr>
              <p:custDataLst>
                <p:tags r:id="rId114"/>
              </p:custDataLst>
            </p:nvPr>
          </p:nvSpPr>
          <p:spPr bwMode="auto">
            <a:xfrm rot="16200000">
              <a:off x="7587010" y="3261829"/>
              <a:ext cx="77101" cy="73640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937" name="Rectangle 936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 rot="5400000">
              <a:off x="7633421" y="3781206"/>
              <a:ext cx="219075" cy="123825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256885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938" name="Rounded Rectangle 937"/>
            <p:cNvSpPr/>
            <p:nvPr>
              <p:custDataLst>
                <p:tags r:id="rId116"/>
              </p:custDataLst>
            </p:nvPr>
          </p:nvSpPr>
          <p:spPr bwMode="auto">
            <a:xfrm>
              <a:off x="7460384" y="4709894"/>
              <a:ext cx="558800" cy="3175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6885"/>
                </a:gs>
                <a:gs pos="50000">
                  <a:srgbClr val="FFFFFF"/>
                </a:gs>
                <a:gs pos="100000">
                  <a:srgbClr val="256885"/>
                </a:gs>
              </a:gsLst>
              <a:lin ang="5400000" scaled="0"/>
            </a:gra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939" name="Rectangle 938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7700096" y="4695606"/>
              <a:ext cx="79375" cy="60325"/>
            </a:xfrm>
            <a:prstGeom prst="rect">
              <a:avLst/>
            </a:prstGeom>
            <a:solidFill>
              <a:srgbClr val="6CAAC0"/>
            </a:soli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grpSp>
          <p:nvGrpSpPr>
            <p:cNvPr id="940" name="Group 1335"/>
            <p:cNvGrpSpPr>
              <a:grpSpLocks/>
            </p:cNvGrpSpPr>
            <p:nvPr>
              <p:custDataLst>
                <p:tags r:id="rId118"/>
              </p:custDataLst>
            </p:nvPr>
          </p:nvGrpSpPr>
          <p:grpSpPr bwMode="auto">
            <a:xfrm>
              <a:off x="7361959" y="4601881"/>
              <a:ext cx="757237" cy="247644"/>
              <a:chOff x="1571257" y="5025952"/>
              <a:chExt cx="2703358" cy="722832"/>
            </a:xfrm>
          </p:grpSpPr>
          <p:sp>
            <p:nvSpPr>
              <p:cNvPr id="941" name="Rounded Rectangle 940"/>
              <p:cNvSpPr/>
              <p:nvPr/>
            </p:nvSpPr>
            <p:spPr bwMode="auto">
              <a:xfrm>
                <a:off x="1571257" y="5025958"/>
                <a:ext cx="362715" cy="722826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942" name="Straight Connector 941"/>
              <p:cNvCxnSpPr>
                <a:stCxn id="941" idx="0"/>
                <a:endCxn id="941" idx="2"/>
              </p:cNvCxnSpPr>
              <p:nvPr/>
            </p:nvCxnSpPr>
            <p:spPr bwMode="auto">
              <a:xfrm rot="16200000" flipH="1">
                <a:off x="1391201" y="5387371"/>
                <a:ext cx="72282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3" name="Straight Connector 942"/>
              <p:cNvCxnSpPr/>
              <p:nvPr/>
            </p:nvCxnSpPr>
            <p:spPr bwMode="auto">
              <a:xfrm rot="16200000" flipH="1">
                <a:off x="1456375" y="5384536"/>
                <a:ext cx="722826" cy="5669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4" name="Straight Connector 943"/>
              <p:cNvCxnSpPr/>
              <p:nvPr/>
            </p:nvCxnSpPr>
            <p:spPr bwMode="auto">
              <a:xfrm rot="16200000" flipH="1">
                <a:off x="1326026" y="5384537"/>
                <a:ext cx="722826" cy="566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5" name="Straight Connector 944"/>
              <p:cNvCxnSpPr/>
              <p:nvPr/>
            </p:nvCxnSpPr>
            <p:spPr bwMode="auto">
              <a:xfrm rot="10800000" flipV="1">
                <a:off x="1588257" y="5118625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6" name="Straight Connector 945"/>
              <p:cNvCxnSpPr/>
              <p:nvPr/>
            </p:nvCxnSpPr>
            <p:spPr bwMode="auto">
              <a:xfrm rot="10800000" flipV="1">
                <a:off x="1588257" y="5192763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7" name="Straight Connector 946"/>
              <p:cNvCxnSpPr/>
              <p:nvPr/>
            </p:nvCxnSpPr>
            <p:spPr bwMode="auto">
              <a:xfrm rot="10800000" flipV="1">
                <a:off x="1588257" y="5308600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8" name="Straight Connector 947"/>
              <p:cNvCxnSpPr/>
              <p:nvPr/>
            </p:nvCxnSpPr>
            <p:spPr bwMode="auto">
              <a:xfrm rot="10800000" flipV="1">
                <a:off x="1588257" y="5433705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9" name="Straight Connector 948"/>
              <p:cNvCxnSpPr/>
              <p:nvPr/>
            </p:nvCxnSpPr>
            <p:spPr bwMode="auto">
              <a:xfrm rot="10800000" flipV="1">
                <a:off x="1588257" y="5535642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0" name="Straight Connector 949"/>
              <p:cNvCxnSpPr/>
              <p:nvPr/>
            </p:nvCxnSpPr>
            <p:spPr bwMode="auto">
              <a:xfrm rot="10800000" flipV="1">
                <a:off x="1588257" y="5609780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1" name="Straight Connector 950"/>
              <p:cNvCxnSpPr/>
              <p:nvPr/>
            </p:nvCxnSpPr>
            <p:spPr bwMode="auto">
              <a:xfrm rot="10800000" flipV="1">
                <a:off x="1588257" y="5670013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2" name="Straight Connector 951"/>
              <p:cNvCxnSpPr/>
              <p:nvPr/>
            </p:nvCxnSpPr>
            <p:spPr bwMode="auto">
              <a:xfrm rot="10800000" flipV="1">
                <a:off x="1588257" y="5058389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3" name="Straight Connector 952"/>
              <p:cNvCxnSpPr/>
              <p:nvPr/>
            </p:nvCxnSpPr>
            <p:spPr bwMode="auto">
              <a:xfrm rot="10800000" flipV="1">
                <a:off x="1831958" y="5118625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4" name="Straight Connector 953"/>
              <p:cNvCxnSpPr/>
              <p:nvPr/>
            </p:nvCxnSpPr>
            <p:spPr bwMode="auto">
              <a:xfrm rot="10800000" flipV="1">
                <a:off x="1831958" y="5192763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5" name="Straight Connector 954"/>
              <p:cNvCxnSpPr/>
              <p:nvPr/>
            </p:nvCxnSpPr>
            <p:spPr bwMode="auto">
              <a:xfrm rot="10800000" flipV="1">
                <a:off x="1831958" y="5308600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6" name="Straight Connector 955"/>
              <p:cNvCxnSpPr/>
              <p:nvPr/>
            </p:nvCxnSpPr>
            <p:spPr bwMode="auto">
              <a:xfrm rot="10800000" flipV="1">
                <a:off x="1831958" y="5433705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7" name="Straight Connector 956"/>
              <p:cNvCxnSpPr/>
              <p:nvPr/>
            </p:nvCxnSpPr>
            <p:spPr bwMode="auto">
              <a:xfrm rot="10800000" flipV="1">
                <a:off x="1831958" y="5535642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8" name="Straight Connector 957"/>
              <p:cNvCxnSpPr/>
              <p:nvPr/>
            </p:nvCxnSpPr>
            <p:spPr bwMode="auto">
              <a:xfrm rot="10800000" flipV="1">
                <a:off x="1831958" y="5609780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9" name="Straight Connector 958"/>
              <p:cNvCxnSpPr/>
              <p:nvPr/>
            </p:nvCxnSpPr>
            <p:spPr bwMode="auto">
              <a:xfrm rot="10800000" flipV="1">
                <a:off x="1831958" y="5670013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0" name="Straight Connector 959"/>
              <p:cNvCxnSpPr/>
              <p:nvPr/>
            </p:nvCxnSpPr>
            <p:spPr bwMode="auto">
              <a:xfrm rot="10800000" flipV="1">
                <a:off x="1831958" y="5058389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61" name="Rounded Rectangle 960"/>
              <p:cNvSpPr/>
              <p:nvPr/>
            </p:nvSpPr>
            <p:spPr bwMode="auto">
              <a:xfrm flipH="1">
                <a:off x="3911900" y="5025958"/>
                <a:ext cx="362715" cy="722826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962" name="Straight Connector 314"/>
              <p:cNvCxnSpPr>
                <a:stCxn id="961" idx="0"/>
                <a:endCxn id="961" idx="2"/>
              </p:cNvCxnSpPr>
              <p:nvPr/>
            </p:nvCxnSpPr>
            <p:spPr bwMode="auto">
              <a:xfrm rot="5400000">
                <a:off x="3731845" y="5387371"/>
                <a:ext cx="72282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3" name="Straight Connector 962"/>
              <p:cNvCxnSpPr/>
              <p:nvPr/>
            </p:nvCxnSpPr>
            <p:spPr bwMode="auto">
              <a:xfrm rot="5400000">
                <a:off x="3666670" y="5384536"/>
                <a:ext cx="722826" cy="5669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4" name="Straight Connector 963"/>
              <p:cNvCxnSpPr/>
              <p:nvPr/>
            </p:nvCxnSpPr>
            <p:spPr bwMode="auto">
              <a:xfrm rot="5400000">
                <a:off x="3797023" y="5384532"/>
                <a:ext cx="722826" cy="566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5" name="Straight Connector 317"/>
              <p:cNvCxnSpPr/>
              <p:nvPr/>
            </p:nvCxnSpPr>
            <p:spPr bwMode="auto">
              <a:xfrm rot="10800000" flipH="1" flipV="1">
                <a:off x="4172602" y="5118620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6" name="Straight Connector 965"/>
              <p:cNvCxnSpPr/>
              <p:nvPr/>
            </p:nvCxnSpPr>
            <p:spPr bwMode="auto">
              <a:xfrm rot="10800000" flipH="1" flipV="1">
                <a:off x="4172602" y="5192759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7" name="Straight Connector 966"/>
              <p:cNvCxnSpPr/>
              <p:nvPr/>
            </p:nvCxnSpPr>
            <p:spPr bwMode="auto">
              <a:xfrm rot="10800000" flipH="1" flipV="1">
                <a:off x="4172602" y="5308595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8" name="Straight Connector 967"/>
              <p:cNvCxnSpPr/>
              <p:nvPr/>
            </p:nvCxnSpPr>
            <p:spPr bwMode="auto">
              <a:xfrm rot="10800000" flipH="1" flipV="1">
                <a:off x="4172602" y="5433700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9" name="Straight Connector 968"/>
              <p:cNvCxnSpPr/>
              <p:nvPr/>
            </p:nvCxnSpPr>
            <p:spPr bwMode="auto">
              <a:xfrm rot="10800000" flipH="1" flipV="1">
                <a:off x="4172602" y="5535637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0" name="Straight Connector 969"/>
              <p:cNvCxnSpPr/>
              <p:nvPr/>
            </p:nvCxnSpPr>
            <p:spPr bwMode="auto">
              <a:xfrm rot="10800000" flipH="1" flipV="1">
                <a:off x="4172602" y="5609775"/>
                <a:ext cx="85013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1" name="Straight Connector 970"/>
              <p:cNvCxnSpPr/>
              <p:nvPr/>
            </p:nvCxnSpPr>
            <p:spPr bwMode="auto">
              <a:xfrm rot="10800000" flipH="1" flipV="1">
                <a:off x="4172609" y="5670008"/>
                <a:ext cx="85013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2" name="Straight Connector 971"/>
              <p:cNvCxnSpPr/>
              <p:nvPr/>
            </p:nvCxnSpPr>
            <p:spPr bwMode="auto">
              <a:xfrm rot="10800000" flipH="1" flipV="1">
                <a:off x="4172606" y="5058384"/>
                <a:ext cx="85013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3" name="Straight Connector 972"/>
              <p:cNvCxnSpPr/>
              <p:nvPr/>
            </p:nvCxnSpPr>
            <p:spPr bwMode="auto">
              <a:xfrm rot="10800000" flipH="1" flipV="1">
                <a:off x="3934574" y="5118620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4" name="Straight Connector 973"/>
              <p:cNvCxnSpPr/>
              <p:nvPr/>
            </p:nvCxnSpPr>
            <p:spPr bwMode="auto">
              <a:xfrm rot="10800000" flipH="1" flipV="1">
                <a:off x="3934574" y="5192759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5" name="Straight Connector 974"/>
              <p:cNvCxnSpPr/>
              <p:nvPr/>
            </p:nvCxnSpPr>
            <p:spPr bwMode="auto">
              <a:xfrm rot="10800000" flipH="1" flipV="1">
                <a:off x="3934574" y="5308595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6" name="Straight Connector 975"/>
              <p:cNvCxnSpPr/>
              <p:nvPr/>
            </p:nvCxnSpPr>
            <p:spPr bwMode="auto">
              <a:xfrm rot="10800000" flipH="1" flipV="1">
                <a:off x="3934574" y="5433700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7" name="Straight Connector 976"/>
              <p:cNvCxnSpPr/>
              <p:nvPr/>
            </p:nvCxnSpPr>
            <p:spPr bwMode="auto">
              <a:xfrm rot="10800000" flipH="1" flipV="1">
                <a:off x="3934574" y="5535637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8" name="Straight Connector 977"/>
              <p:cNvCxnSpPr/>
              <p:nvPr/>
            </p:nvCxnSpPr>
            <p:spPr bwMode="auto">
              <a:xfrm rot="10800000" flipH="1" flipV="1">
                <a:off x="3934595" y="5609775"/>
                <a:ext cx="79344" cy="3243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9" name="Straight Connector 978"/>
              <p:cNvCxnSpPr/>
              <p:nvPr/>
            </p:nvCxnSpPr>
            <p:spPr bwMode="auto">
              <a:xfrm rot="10800000" flipH="1" flipV="1">
                <a:off x="3934574" y="5670011"/>
                <a:ext cx="79344" cy="27802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0" name="Straight Connector 979"/>
              <p:cNvCxnSpPr/>
              <p:nvPr/>
            </p:nvCxnSpPr>
            <p:spPr bwMode="auto">
              <a:xfrm rot="10800000" flipH="1" flipV="1">
                <a:off x="3934570" y="5058361"/>
                <a:ext cx="79344" cy="32437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981" name="Elbow Connector 980"/>
            <p:cNvCxnSpPr>
              <a:endCxn id="937" idx="3"/>
            </p:cNvCxnSpPr>
            <p:nvPr>
              <p:custDataLst>
                <p:tags r:id="rId119"/>
              </p:custDataLst>
            </p:nvPr>
          </p:nvCxnSpPr>
          <p:spPr bwMode="auto">
            <a:xfrm rot="5400000" flipH="1" flipV="1">
              <a:off x="7641359" y="4051081"/>
              <a:ext cx="200025" cy="3175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  <p:cxnSp>
          <p:nvCxnSpPr>
            <p:cNvPr id="982" name="Straight Connector 981"/>
            <p:cNvCxnSpPr>
              <a:endCxn id="937" idx="1"/>
            </p:cNvCxnSpPr>
            <p:nvPr>
              <p:custDataLst>
                <p:tags r:id="rId120"/>
              </p:custDataLst>
            </p:nvPr>
          </p:nvCxnSpPr>
          <p:spPr bwMode="auto">
            <a:xfrm rot="16200000" flipH="1">
              <a:off x="7663584" y="3654206"/>
              <a:ext cx="155575" cy="3175"/>
            </a:xfrm>
            <a:prstGeom prst="line">
              <a:avLst/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  <p:sp>
          <p:nvSpPr>
            <p:cNvPr id="983" name="Rectangle 982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 rot="5400000">
              <a:off x="7719146" y="3819306"/>
              <a:ext cx="219075" cy="47625"/>
            </a:xfrm>
            <a:prstGeom prst="rect">
              <a:avLst/>
            </a:prstGeom>
            <a:solidFill>
              <a:srgbClr val="256885"/>
            </a:solidFill>
            <a:ln w="9525" cap="flat" cmpd="sng" algn="ctr">
              <a:solidFill>
                <a:srgbClr val="256885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984" name="Rectangle 336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 rot="5400000">
              <a:off x="7542140" y="3818512"/>
              <a:ext cx="219075" cy="49213"/>
            </a:xfrm>
            <a:prstGeom prst="rect">
              <a:avLst/>
            </a:prstGeom>
            <a:solidFill>
              <a:srgbClr val="256885"/>
            </a:solidFill>
            <a:ln w="9525" cap="flat" cmpd="sng" algn="ctr">
              <a:solidFill>
                <a:srgbClr val="256885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grpSp>
        <p:nvGrpSpPr>
          <p:cNvPr id="446" name="Group 445"/>
          <p:cNvGrpSpPr>
            <a:grpSpLocks noChangeAspect="1"/>
          </p:cNvGrpSpPr>
          <p:nvPr/>
        </p:nvGrpSpPr>
        <p:grpSpPr>
          <a:xfrm>
            <a:off x="7509032" y="4001006"/>
            <a:ext cx="516892" cy="1111042"/>
            <a:chOff x="7335874" y="3668598"/>
            <a:chExt cx="754065" cy="1620837"/>
          </a:xfrm>
        </p:grpSpPr>
        <p:sp>
          <p:nvSpPr>
            <p:cNvPr id="1090" name="Rounded Rectangle 1089"/>
            <p:cNvSpPr/>
            <p:nvPr>
              <p:custDataLst>
                <p:tags r:id="rId80"/>
              </p:custDataLst>
            </p:nvPr>
          </p:nvSpPr>
          <p:spPr bwMode="auto">
            <a:xfrm>
              <a:off x="7434298" y="4608398"/>
              <a:ext cx="557213" cy="30163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6885"/>
                </a:gs>
                <a:gs pos="50000">
                  <a:srgbClr val="FFFFFF"/>
                </a:gs>
                <a:gs pos="100000">
                  <a:srgbClr val="256885"/>
                </a:gs>
              </a:gsLst>
              <a:lin ang="5400000" scaled="0"/>
            </a:gra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091" name="Rectangle 1090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7674010" y="4592523"/>
              <a:ext cx="77788" cy="61913"/>
            </a:xfrm>
            <a:prstGeom prst="rect">
              <a:avLst/>
            </a:prstGeom>
            <a:solidFill>
              <a:srgbClr val="6CAAC0"/>
            </a:soli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grpSp>
          <p:nvGrpSpPr>
            <p:cNvPr id="1092" name="Group 477"/>
            <p:cNvGrpSpPr>
              <a:grpSpLocks/>
            </p:cNvGrpSpPr>
            <p:nvPr>
              <p:custDataLst>
                <p:tags r:id="rId82"/>
              </p:custDataLst>
            </p:nvPr>
          </p:nvGrpSpPr>
          <p:grpSpPr bwMode="auto">
            <a:xfrm>
              <a:off x="7335874" y="4500441"/>
              <a:ext cx="754065" cy="247654"/>
              <a:chOff x="1575171" y="5026796"/>
              <a:chExt cx="2695351" cy="722838"/>
            </a:xfrm>
          </p:grpSpPr>
          <p:sp>
            <p:nvSpPr>
              <p:cNvPr id="1093" name="Rounded Rectangle 1092"/>
              <p:cNvSpPr/>
              <p:nvPr/>
            </p:nvSpPr>
            <p:spPr bwMode="auto">
              <a:xfrm>
                <a:off x="1575171" y="5026808"/>
                <a:ext cx="363162" cy="722826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1094" name="Straight Connector 1093"/>
              <p:cNvCxnSpPr>
                <a:stCxn id="1093" idx="0"/>
                <a:endCxn id="1093" idx="2"/>
              </p:cNvCxnSpPr>
              <p:nvPr/>
            </p:nvCxnSpPr>
            <p:spPr bwMode="auto">
              <a:xfrm rot="16200000" flipH="1">
                <a:off x="1395338" y="5388221"/>
                <a:ext cx="72282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5" name="Straight Connector 1094"/>
              <p:cNvCxnSpPr/>
              <p:nvPr/>
            </p:nvCxnSpPr>
            <p:spPr bwMode="auto">
              <a:xfrm rot="16200000" flipH="1">
                <a:off x="1457755" y="5388218"/>
                <a:ext cx="72282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6" name="Straight Connector 1095"/>
              <p:cNvCxnSpPr/>
              <p:nvPr/>
            </p:nvCxnSpPr>
            <p:spPr bwMode="auto">
              <a:xfrm rot="16200000" flipH="1">
                <a:off x="1330084" y="5385372"/>
                <a:ext cx="722825" cy="567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7" name="Straight Connector 1096"/>
              <p:cNvCxnSpPr/>
              <p:nvPr/>
            </p:nvCxnSpPr>
            <p:spPr bwMode="auto">
              <a:xfrm rot="10800000" flipV="1">
                <a:off x="1592192" y="5119467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8" name="Straight Connector 1097"/>
              <p:cNvCxnSpPr/>
              <p:nvPr/>
            </p:nvCxnSpPr>
            <p:spPr bwMode="auto">
              <a:xfrm rot="10800000" flipV="1">
                <a:off x="1592192" y="5193603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9" name="Straight Connector 1098"/>
              <p:cNvCxnSpPr/>
              <p:nvPr/>
            </p:nvCxnSpPr>
            <p:spPr bwMode="auto">
              <a:xfrm rot="10800000" flipV="1">
                <a:off x="1592192" y="5309442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0" name="Straight Connector 1099"/>
              <p:cNvCxnSpPr/>
              <p:nvPr/>
            </p:nvCxnSpPr>
            <p:spPr bwMode="auto">
              <a:xfrm rot="10800000" flipV="1">
                <a:off x="1592192" y="5434544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1" name="Straight Connector 1100"/>
              <p:cNvCxnSpPr/>
              <p:nvPr/>
            </p:nvCxnSpPr>
            <p:spPr bwMode="auto">
              <a:xfrm rot="10800000" flipV="1">
                <a:off x="1592192" y="5536481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2" name="Straight Connector 1101"/>
              <p:cNvCxnSpPr/>
              <p:nvPr/>
            </p:nvCxnSpPr>
            <p:spPr bwMode="auto">
              <a:xfrm rot="10800000" flipV="1">
                <a:off x="1592192" y="5610617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3" name="Straight Connector 1102"/>
              <p:cNvCxnSpPr/>
              <p:nvPr/>
            </p:nvCxnSpPr>
            <p:spPr bwMode="auto">
              <a:xfrm rot="10800000" flipV="1">
                <a:off x="1592192" y="5670854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4" name="Straight Connector 1103"/>
              <p:cNvCxnSpPr/>
              <p:nvPr/>
            </p:nvCxnSpPr>
            <p:spPr bwMode="auto">
              <a:xfrm rot="10800000" flipV="1">
                <a:off x="1592192" y="5059233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5" name="Straight Connector 1104"/>
              <p:cNvCxnSpPr/>
              <p:nvPr/>
            </p:nvCxnSpPr>
            <p:spPr bwMode="auto">
              <a:xfrm rot="10800000" flipV="1">
                <a:off x="1836193" y="5119467"/>
                <a:ext cx="79442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6" name="Straight Connector 1105"/>
              <p:cNvCxnSpPr/>
              <p:nvPr/>
            </p:nvCxnSpPr>
            <p:spPr bwMode="auto">
              <a:xfrm rot="10800000" flipV="1">
                <a:off x="1836193" y="5193603"/>
                <a:ext cx="79442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7" name="Straight Connector 1106"/>
              <p:cNvCxnSpPr/>
              <p:nvPr/>
            </p:nvCxnSpPr>
            <p:spPr bwMode="auto">
              <a:xfrm rot="10800000" flipV="1">
                <a:off x="1836193" y="5309442"/>
                <a:ext cx="79442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8" name="Straight Connector 1107"/>
              <p:cNvCxnSpPr/>
              <p:nvPr/>
            </p:nvCxnSpPr>
            <p:spPr bwMode="auto">
              <a:xfrm rot="10800000" flipV="1">
                <a:off x="1836193" y="5434544"/>
                <a:ext cx="79442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9" name="Straight Connector 1108"/>
              <p:cNvCxnSpPr/>
              <p:nvPr/>
            </p:nvCxnSpPr>
            <p:spPr bwMode="auto">
              <a:xfrm rot="10800000" flipV="1">
                <a:off x="1836193" y="5536481"/>
                <a:ext cx="79442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0" name="Straight Connector 1109"/>
              <p:cNvCxnSpPr/>
              <p:nvPr/>
            </p:nvCxnSpPr>
            <p:spPr bwMode="auto">
              <a:xfrm rot="10800000" flipV="1">
                <a:off x="1836193" y="5610617"/>
                <a:ext cx="79442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1" name="Straight Connector 496"/>
              <p:cNvCxnSpPr/>
              <p:nvPr/>
            </p:nvCxnSpPr>
            <p:spPr bwMode="auto">
              <a:xfrm rot="10800000" flipV="1">
                <a:off x="1836193" y="5670854"/>
                <a:ext cx="79442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2" name="Straight Connector 1111"/>
              <p:cNvCxnSpPr/>
              <p:nvPr/>
            </p:nvCxnSpPr>
            <p:spPr bwMode="auto">
              <a:xfrm rot="10800000" flipV="1">
                <a:off x="1836193" y="5059233"/>
                <a:ext cx="79442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13" name="Rounded Rectangle 1112"/>
              <p:cNvSpPr/>
              <p:nvPr/>
            </p:nvSpPr>
            <p:spPr bwMode="auto">
              <a:xfrm flipH="1">
                <a:off x="3907360" y="5026797"/>
                <a:ext cx="363162" cy="722825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1114" name="Straight Connector 1113"/>
              <p:cNvCxnSpPr>
                <a:stCxn id="1113" idx="0"/>
                <a:endCxn id="1113" idx="2"/>
              </p:cNvCxnSpPr>
              <p:nvPr/>
            </p:nvCxnSpPr>
            <p:spPr bwMode="auto">
              <a:xfrm rot="5400000">
                <a:off x="3727529" y="5388210"/>
                <a:ext cx="722825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5" name="Straight Connector 1114"/>
              <p:cNvCxnSpPr/>
              <p:nvPr/>
            </p:nvCxnSpPr>
            <p:spPr bwMode="auto">
              <a:xfrm rot="5400000">
                <a:off x="3665112" y="5388210"/>
                <a:ext cx="722825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6" name="Straight Connector 1115"/>
              <p:cNvCxnSpPr/>
              <p:nvPr/>
            </p:nvCxnSpPr>
            <p:spPr bwMode="auto">
              <a:xfrm rot="5400000">
                <a:off x="3792787" y="5385373"/>
                <a:ext cx="722825" cy="567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7" name="Straight Connector 1116"/>
              <p:cNvCxnSpPr/>
              <p:nvPr/>
            </p:nvCxnSpPr>
            <p:spPr bwMode="auto">
              <a:xfrm rot="10800000" flipH="1" flipV="1">
                <a:off x="4168383" y="5119468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8" name="Straight Connector 1117"/>
              <p:cNvCxnSpPr/>
              <p:nvPr/>
            </p:nvCxnSpPr>
            <p:spPr bwMode="auto">
              <a:xfrm rot="10800000" flipH="1" flipV="1">
                <a:off x="4168383" y="5193604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9" name="Straight Connector 1118"/>
              <p:cNvCxnSpPr/>
              <p:nvPr/>
            </p:nvCxnSpPr>
            <p:spPr bwMode="auto">
              <a:xfrm rot="10800000" flipH="1" flipV="1">
                <a:off x="4168383" y="5309442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0" name="Straight Connector 1119"/>
              <p:cNvCxnSpPr/>
              <p:nvPr/>
            </p:nvCxnSpPr>
            <p:spPr bwMode="auto">
              <a:xfrm rot="10800000" flipH="1" flipV="1">
                <a:off x="4168383" y="5434545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1" name="Straight Connector 1120"/>
              <p:cNvCxnSpPr/>
              <p:nvPr/>
            </p:nvCxnSpPr>
            <p:spPr bwMode="auto">
              <a:xfrm rot="10800000" flipH="1" flipV="1">
                <a:off x="4168383" y="5536482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2" name="Straight Connector 1121"/>
              <p:cNvCxnSpPr/>
              <p:nvPr/>
            </p:nvCxnSpPr>
            <p:spPr bwMode="auto">
              <a:xfrm rot="10800000" flipH="1" flipV="1">
                <a:off x="4168383" y="5610618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3" name="Straight Connector 1122"/>
              <p:cNvCxnSpPr/>
              <p:nvPr/>
            </p:nvCxnSpPr>
            <p:spPr bwMode="auto">
              <a:xfrm rot="10800000" flipH="1" flipV="1">
                <a:off x="4168383" y="5670855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4" name="Straight Connector 1123"/>
              <p:cNvCxnSpPr/>
              <p:nvPr/>
            </p:nvCxnSpPr>
            <p:spPr bwMode="auto">
              <a:xfrm rot="10800000" flipH="1" flipV="1">
                <a:off x="4168390" y="5059234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5" name="Straight Connector 1124"/>
              <p:cNvCxnSpPr/>
              <p:nvPr/>
            </p:nvCxnSpPr>
            <p:spPr bwMode="auto">
              <a:xfrm rot="10800000" flipH="1" flipV="1">
                <a:off x="3930079" y="5119468"/>
                <a:ext cx="79442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6" name="Straight Connector 1125"/>
              <p:cNvCxnSpPr/>
              <p:nvPr/>
            </p:nvCxnSpPr>
            <p:spPr bwMode="auto">
              <a:xfrm rot="10800000" flipH="1" flipV="1">
                <a:off x="3930093" y="5193604"/>
                <a:ext cx="79443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7" name="Straight Connector 1126"/>
              <p:cNvCxnSpPr/>
              <p:nvPr/>
            </p:nvCxnSpPr>
            <p:spPr bwMode="auto">
              <a:xfrm rot="10800000" flipH="1" flipV="1">
                <a:off x="3930107" y="5309442"/>
                <a:ext cx="79443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8" name="Straight Connector 1127"/>
              <p:cNvCxnSpPr/>
              <p:nvPr/>
            </p:nvCxnSpPr>
            <p:spPr bwMode="auto">
              <a:xfrm rot="10800000" flipH="1" flipV="1">
                <a:off x="3930121" y="5434545"/>
                <a:ext cx="79443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9" name="Straight Connector 1128"/>
              <p:cNvCxnSpPr/>
              <p:nvPr/>
            </p:nvCxnSpPr>
            <p:spPr bwMode="auto">
              <a:xfrm rot="10800000" flipH="1" flipV="1">
                <a:off x="3930135" y="5536482"/>
                <a:ext cx="79443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0" name="Straight Connector 1129"/>
              <p:cNvCxnSpPr/>
              <p:nvPr/>
            </p:nvCxnSpPr>
            <p:spPr bwMode="auto">
              <a:xfrm rot="10800000" flipH="1" flipV="1">
                <a:off x="3930149" y="5610618"/>
                <a:ext cx="79444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1" name="Straight Connector 1130"/>
              <p:cNvCxnSpPr/>
              <p:nvPr/>
            </p:nvCxnSpPr>
            <p:spPr bwMode="auto">
              <a:xfrm rot="10800000" flipH="1" flipV="1">
                <a:off x="3930163" y="5670855"/>
                <a:ext cx="79444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2" name="Straight Connector 1131"/>
              <p:cNvCxnSpPr/>
              <p:nvPr/>
            </p:nvCxnSpPr>
            <p:spPr bwMode="auto">
              <a:xfrm rot="10800000" flipH="1" flipV="1">
                <a:off x="3930177" y="5059225"/>
                <a:ext cx="79444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33" name="Rectangle 131"/>
            <p:cNvSpPr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 rot="5400000">
              <a:off x="7535104" y="3682092"/>
              <a:ext cx="354013" cy="327025"/>
            </a:xfrm>
            <a:prstGeom prst="rect">
              <a:avLst/>
            </a:prstGeom>
            <a:solidFill>
              <a:srgbClr val="D6CBC2"/>
            </a:solidFill>
            <a:ln w="9525" algn="ctr">
              <a:solidFill>
                <a:srgbClr val="003F5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134" name="Rectangle 122"/>
            <p:cNvSpPr>
              <a:spLocks noChangeArrowheads="1"/>
            </p:cNvSpPr>
            <p:nvPr>
              <p:custDataLst>
                <p:tags r:id="rId84"/>
              </p:custDataLst>
            </p:nvPr>
          </p:nvSpPr>
          <p:spPr bwMode="auto">
            <a:xfrm rot="16200000">
              <a:off x="7536692" y="3778929"/>
              <a:ext cx="349250" cy="128587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135" name="Oval 124"/>
            <p:cNvSpPr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 rot="16200000">
              <a:off x="7787254" y="3814145"/>
              <a:ext cx="77101" cy="73547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136" name="Oval 125"/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 rot="16200000">
              <a:off x="7787254" y="3926570"/>
              <a:ext cx="77101" cy="73547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137" name="Oval 126"/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 rot="16200000">
              <a:off x="7786282" y="3701719"/>
              <a:ext cx="77101" cy="73547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138" name="Oval 128"/>
            <p:cNvSpPr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 rot="16200000">
              <a:off x="7560455" y="3814145"/>
              <a:ext cx="77101" cy="73547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139" name="Oval 129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 rot="16200000">
              <a:off x="7560455" y="3926570"/>
              <a:ext cx="77101" cy="73547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140" name="Oval 130"/>
            <p:cNvSpPr>
              <a:spLocks noChangeArrowheads="1"/>
            </p:cNvSpPr>
            <p:nvPr>
              <p:custDataLst>
                <p:tags r:id="rId90"/>
              </p:custDataLst>
            </p:nvPr>
          </p:nvSpPr>
          <p:spPr bwMode="auto">
            <a:xfrm rot="16200000">
              <a:off x="7559482" y="3701719"/>
              <a:ext cx="77101" cy="73547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141" name="Rectangle 1140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 rot="5400000">
              <a:off x="7640672" y="4127386"/>
              <a:ext cx="144463" cy="22383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3F56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cxnSp>
          <p:nvCxnSpPr>
            <p:cNvPr id="1142" name="Straight Connector 1141"/>
            <p:cNvCxnSpPr/>
            <p:nvPr>
              <p:custDataLst>
                <p:tags r:id="rId92"/>
              </p:custDataLst>
            </p:nvPr>
          </p:nvCxnSpPr>
          <p:spPr bwMode="auto">
            <a:xfrm rot="10800000">
              <a:off x="7637498" y="4211523"/>
              <a:ext cx="150812" cy="0"/>
            </a:xfrm>
            <a:prstGeom prst="line">
              <a:avLst/>
            </a:prstGeom>
            <a:noFill/>
            <a:ln w="19050" cap="flat" cmpd="sng" algn="ctr">
              <a:solidFill>
                <a:srgbClr val="256885"/>
              </a:solidFill>
              <a:prstDash val="solid"/>
            </a:ln>
            <a:effectLst/>
          </p:spPr>
        </p:cxnSp>
        <p:cxnSp>
          <p:nvCxnSpPr>
            <p:cNvPr id="1143" name="Straight Connector 1142"/>
            <p:cNvCxnSpPr/>
            <p:nvPr>
              <p:custDataLst>
                <p:tags r:id="rId93"/>
              </p:custDataLst>
            </p:nvPr>
          </p:nvCxnSpPr>
          <p:spPr bwMode="auto">
            <a:xfrm rot="10800000">
              <a:off x="7637498" y="4252798"/>
              <a:ext cx="150812" cy="1588"/>
            </a:xfrm>
            <a:prstGeom prst="line">
              <a:avLst/>
            </a:prstGeom>
            <a:noFill/>
            <a:ln w="19050" cap="flat" cmpd="sng" algn="ctr">
              <a:solidFill>
                <a:srgbClr val="256885"/>
              </a:solidFill>
              <a:prstDash val="solid"/>
            </a:ln>
            <a:effectLst/>
          </p:spPr>
        </p:cxnSp>
        <p:cxnSp>
          <p:nvCxnSpPr>
            <p:cNvPr id="1144" name="Straight Connector 1143"/>
            <p:cNvCxnSpPr/>
            <p:nvPr>
              <p:custDataLst>
                <p:tags r:id="rId94"/>
              </p:custDataLst>
            </p:nvPr>
          </p:nvCxnSpPr>
          <p:spPr bwMode="auto">
            <a:xfrm rot="5400000">
              <a:off x="7683535" y="4284549"/>
              <a:ext cx="53975" cy="0"/>
            </a:xfrm>
            <a:prstGeom prst="line">
              <a:avLst/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  <p:cxnSp>
          <p:nvCxnSpPr>
            <p:cNvPr id="1145" name="Straight Connector 1144"/>
            <p:cNvCxnSpPr/>
            <p:nvPr>
              <p:custDataLst>
                <p:tags r:id="rId95"/>
              </p:custDataLst>
            </p:nvPr>
          </p:nvCxnSpPr>
          <p:spPr bwMode="auto">
            <a:xfrm rot="16200000" flipH="1">
              <a:off x="7691472" y="4187711"/>
              <a:ext cx="41275" cy="0"/>
            </a:xfrm>
            <a:prstGeom prst="line">
              <a:avLst/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  <p:sp>
          <p:nvSpPr>
            <p:cNvPr id="1146" name="Rectangle 1145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 rot="5400000">
              <a:off x="7641466" y="4352017"/>
              <a:ext cx="142875" cy="223838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9525" cap="flat" cmpd="sng" algn="ctr">
              <a:solidFill>
                <a:srgbClr val="256885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1147" name="Rounded Rectangle 1146"/>
            <p:cNvSpPr/>
            <p:nvPr>
              <p:custDataLst>
                <p:tags r:id="rId97"/>
              </p:custDataLst>
            </p:nvPr>
          </p:nvSpPr>
          <p:spPr bwMode="auto">
            <a:xfrm>
              <a:off x="7434298" y="5149736"/>
              <a:ext cx="557213" cy="3175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6885"/>
                </a:gs>
                <a:gs pos="50000">
                  <a:srgbClr val="FFFFFF"/>
                </a:gs>
                <a:gs pos="100000">
                  <a:srgbClr val="256885"/>
                </a:gs>
              </a:gsLst>
              <a:lin ang="5400000" scaled="0"/>
            </a:gra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1148" name="Rectangle 1147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7674010" y="5135448"/>
              <a:ext cx="77788" cy="60325"/>
            </a:xfrm>
            <a:prstGeom prst="rect">
              <a:avLst/>
            </a:prstGeom>
            <a:solidFill>
              <a:srgbClr val="6CAAC0"/>
            </a:solidFill>
            <a:ln w="9525" cap="flat" cmpd="sng" algn="ctr">
              <a:solidFill>
                <a:srgbClr val="25688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grpSp>
          <p:nvGrpSpPr>
            <p:cNvPr id="1149" name="Group 539"/>
            <p:cNvGrpSpPr>
              <a:grpSpLocks/>
            </p:cNvGrpSpPr>
            <p:nvPr>
              <p:custDataLst>
                <p:tags r:id="rId99"/>
              </p:custDataLst>
            </p:nvPr>
          </p:nvGrpSpPr>
          <p:grpSpPr bwMode="auto">
            <a:xfrm>
              <a:off x="7335874" y="5041782"/>
              <a:ext cx="754065" cy="247653"/>
              <a:chOff x="1575171" y="5025940"/>
              <a:chExt cx="2695351" cy="722835"/>
            </a:xfrm>
          </p:grpSpPr>
          <p:sp>
            <p:nvSpPr>
              <p:cNvPr id="1150" name="Rounded Rectangle 1149"/>
              <p:cNvSpPr/>
              <p:nvPr/>
            </p:nvSpPr>
            <p:spPr bwMode="auto">
              <a:xfrm>
                <a:off x="1575171" y="5025943"/>
                <a:ext cx="363162" cy="722826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1151" name="Straight Connector 1150"/>
              <p:cNvCxnSpPr>
                <a:stCxn id="1150" idx="0"/>
                <a:endCxn id="1150" idx="2"/>
              </p:cNvCxnSpPr>
              <p:nvPr/>
            </p:nvCxnSpPr>
            <p:spPr bwMode="auto">
              <a:xfrm rot="16200000" flipH="1">
                <a:off x="1395338" y="5387356"/>
                <a:ext cx="72282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2" name="Straight Connector 1151"/>
              <p:cNvCxnSpPr/>
              <p:nvPr/>
            </p:nvCxnSpPr>
            <p:spPr bwMode="auto">
              <a:xfrm rot="16200000" flipH="1">
                <a:off x="1457755" y="5387362"/>
                <a:ext cx="72282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3" name="Straight Connector 1152"/>
              <p:cNvCxnSpPr/>
              <p:nvPr/>
            </p:nvCxnSpPr>
            <p:spPr bwMode="auto">
              <a:xfrm rot="16200000" flipH="1">
                <a:off x="1330084" y="5384516"/>
                <a:ext cx="722826" cy="567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4" name="Straight Connector 1153"/>
              <p:cNvCxnSpPr/>
              <p:nvPr/>
            </p:nvCxnSpPr>
            <p:spPr bwMode="auto">
              <a:xfrm rot="10800000" flipV="1">
                <a:off x="1592192" y="5118611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5" name="Straight Connector 1154"/>
              <p:cNvCxnSpPr/>
              <p:nvPr/>
            </p:nvCxnSpPr>
            <p:spPr bwMode="auto">
              <a:xfrm rot="10800000" flipV="1">
                <a:off x="1592192" y="5192747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6" name="Straight Connector 1155"/>
              <p:cNvCxnSpPr/>
              <p:nvPr/>
            </p:nvCxnSpPr>
            <p:spPr bwMode="auto">
              <a:xfrm rot="10800000" flipV="1">
                <a:off x="1592192" y="5308583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7" name="Straight Connector 1156"/>
              <p:cNvCxnSpPr/>
              <p:nvPr/>
            </p:nvCxnSpPr>
            <p:spPr bwMode="auto">
              <a:xfrm rot="10800000" flipV="1">
                <a:off x="1592192" y="5433689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8" name="Straight Connector 1157"/>
              <p:cNvCxnSpPr/>
              <p:nvPr/>
            </p:nvCxnSpPr>
            <p:spPr bwMode="auto">
              <a:xfrm rot="10800000" flipV="1">
                <a:off x="1592192" y="5535626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9" name="Straight Connector 1158"/>
              <p:cNvCxnSpPr/>
              <p:nvPr/>
            </p:nvCxnSpPr>
            <p:spPr bwMode="auto">
              <a:xfrm rot="10800000" flipV="1">
                <a:off x="1592192" y="5609762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0" name="Straight Connector 1159"/>
              <p:cNvCxnSpPr/>
              <p:nvPr/>
            </p:nvCxnSpPr>
            <p:spPr bwMode="auto">
              <a:xfrm rot="10800000" flipV="1">
                <a:off x="1592192" y="5669996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1" name="Straight Connector 1160"/>
              <p:cNvCxnSpPr/>
              <p:nvPr/>
            </p:nvCxnSpPr>
            <p:spPr bwMode="auto">
              <a:xfrm rot="10800000" flipV="1">
                <a:off x="1592192" y="5058374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2" name="Straight Connector 1161"/>
              <p:cNvCxnSpPr/>
              <p:nvPr/>
            </p:nvCxnSpPr>
            <p:spPr bwMode="auto">
              <a:xfrm rot="10800000" flipV="1">
                <a:off x="1836193" y="5118611"/>
                <a:ext cx="79442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3" name="Straight Connector 553"/>
              <p:cNvCxnSpPr/>
              <p:nvPr/>
            </p:nvCxnSpPr>
            <p:spPr bwMode="auto">
              <a:xfrm rot="10800000" flipV="1">
                <a:off x="1836193" y="5192747"/>
                <a:ext cx="79442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4" name="Straight Connector 1163"/>
              <p:cNvCxnSpPr/>
              <p:nvPr/>
            </p:nvCxnSpPr>
            <p:spPr bwMode="auto">
              <a:xfrm rot="10800000" flipV="1">
                <a:off x="1836193" y="5308583"/>
                <a:ext cx="79442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5" name="Straight Connector 1164"/>
              <p:cNvCxnSpPr/>
              <p:nvPr/>
            </p:nvCxnSpPr>
            <p:spPr bwMode="auto">
              <a:xfrm rot="10800000" flipV="1">
                <a:off x="1836193" y="5433689"/>
                <a:ext cx="79442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6" name="Straight Connector 1165"/>
              <p:cNvCxnSpPr/>
              <p:nvPr/>
            </p:nvCxnSpPr>
            <p:spPr bwMode="auto">
              <a:xfrm rot="10800000" flipV="1">
                <a:off x="1836193" y="5535626"/>
                <a:ext cx="79442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7" name="Straight Connector 1166"/>
              <p:cNvCxnSpPr/>
              <p:nvPr/>
            </p:nvCxnSpPr>
            <p:spPr bwMode="auto">
              <a:xfrm rot="10800000" flipV="1">
                <a:off x="1836193" y="5609762"/>
                <a:ext cx="79442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8" name="Straight Connector 1167"/>
              <p:cNvCxnSpPr/>
              <p:nvPr/>
            </p:nvCxnSpPr>
            <p:spPr bwMode="auto">
              <a:xfrm rot="10800000" flipV="1">
                <a:off x="1836193" y="5669996"/>
                <a:ext cx="79442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9" name="Straight Connector 1168"/>
              <p:cNvCxnSpPr/>
              <p:nvPr/>
            </p:nvCxnSpPr>
            <p:spPr bwMode="auto">
              <a:xfrm rot="10800000" flipV="1">
                <a:off x="1836193" y="5058374"/>
                <a:ext cx="79442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70" name="Rounded Rectangle 1169"/>
              <p:cNvSpPr/>
              <p:nvPr/>
            </p:nvSpPr>
            <p:spPr bwMode="auto">
              <a:xfrm flipH="1">
                <a:off x="3907360" y="5025941"/>
                <a:ext cx="363162" cy="722826"/>
              </a:xfrm>
              <a:prstGeom prst="roundRect">
                <a:avLst/>
              </a:prstGeom>
              <a:gradFill>
                <a:gsLst>
                  <a:gs pos="0">
                    <a:srgbClr val="256885"/>
                  </a:gs>
                  <a:gs pos="50000">
                    <a:srgbClr val="FFFFFF"/>
                  </a:gs>
                  <a:gs pos="100000">
                    <a:srgbClr val="256885"/>
                  </a:gs>
                </a:gsLst>
                <a:lin ang="5400000" scaled="0"/>
              </a:gradFill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/>
                  <a:cs typeface="+mn-cs"/>
                </a:endParaRPr>
              </a:p>
            </p:txBody>
          </p:sp>
          <p:cxnSp>
            <p:nvCxnSpPr>
              <p:cNvPr id="1171" name="Straight Connector 1170"/>
              <p:cNvCxnSpPr>
                <a:stCxn id="1170" idx="0"/>
                <a:endCxn id="1170" idx="2"/>
              </p:cNvCxnSpPr>
              <p:nvPr/>
            </p:nvCxnSpPr>
            <p:spPr bwMode="auto">
              <a:xfrm rot="5400000">
                <a:off x="3727528" y="5387354"/>
                <a:ext cx="72282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2" name="Straight Connector 1171"/>
              <p:cNvCxnSpPr/>
              <p:nvPr/>
            </p:nvCxnSpPr>
            <p:spPr bwMode="auto">
              <a:xfrm rot="5400000">
                <a:off x="3665111" y="5387360"/>
                <a:ext cx="72282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3" name="Straight Connector 1172"/>
              <p:cNvCxnSpPr/>
              <p:nvPr/>
            </p:nvCxnSpPr>
            <p:spPr bwMode="auto">
              <a:xfrm rot="5400000">
                <a:off x="3792786" y="5384521"/>
                <a:ext cx="722827" cy="567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4" name="Straight Connector 1173"/>
              <p:cNvCxnSpPr/>
              <p:nvPr/>
            </p:nvCxnSpPr>
            <p:spPr bwMode="auto">
              <a:xfrm rot="10800000" flipH="1" flipV="1">
                <a:off x="4168383" y="5118616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5" name="Straight Connector 1174"/>
              <p:cNvCxnSpPr/>
              <p:nvPr/>
            </p:nvCxnSpPr>
            <p:spPr bwMode="auto">
              <a:xfrm rot="10800000" flipH="1" flipV="1">
                <a:off x="4168383" y="5192752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6" name="Straight Connector 1175"/>
              <p:cNvCxnSpPr/>
              <p:nvPr/>
            </p:nvCxnSpPr>
            <p:spPr bwMode="auto">
              <a:xfrm rot="10800000" flipH="1" flipV="1">
                <a:off x="4168383" y="5308588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7" name="Straight Connector 1176"/>
              <p:cNvCxnSpPr/>
              <p:nvPr/>
            </p:nvCxnSpPr>
            <p:spPr bwMode="auto">
              <a:xfrm rot="10800000" flipH="1" flipV="1">
                <a:off x="4168383" y="5433694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8" name="Straight Connector 1177"/>
              <p:cNvCxnSpPr/>
              <p:nvPr/>
            </p:nvCxnSpPr>
            <p:spPr bwMode="auto">
              <a:xfrm rot="10800000" flipH="1" flipV="1">
                <a:off x="4168383" y="5535631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9" name="Straight Connector 1178"/>
              <p:cNvCxnSpPr/>
              <p:nvPr/>
            </p:nvCxnSpPr>
            <p:spPr bwMode="auto">
              <a:xfrm rot="10800000" flipH="1" flipV="1">
                <a:off x="4168383" y="5609767"/>
                <a:ext cx="85118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0" name="Straight Connector 1179"/>
              <p:cNvCxnSpPr/>
              <p:nvPr/>
            </p:nvCxnSpPr>
            <p:spPr bwMode="auto">
              <a:xfrm rot="10800000" flipH="1" flipV="1">
                <a:off x="4168383" y="5670001"/>
                <a:ext cx="85118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1" name="Straight Connector 1180"/>
              <p:cNvCxnSpPr/>
              <p:nvPr/>
            </p:nvCxnSpPr>
            <p:spPr bwMode="auto">
              <a:xfrm rot="10800000" flipH="1" flipV="1">
                <a:off x="4168390" y="5058379"/>
                <a:ext cx="85118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2" name="Straight Connector 1181"/>
              <p:cNvCxnSpPr/>
              <p:nvPr/>
            </p:nvCxnSpPr>
            <p:spPr bwMode="auto">
              <a:xfrm rot="10800000" flipH="1" flipV="1">
                <a:off x="3930079" y="5118616"/>
                <a:ext cx="79442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3" name="Straight Connector 1182"/>
              <p:cNvCxnSpPr/>
              <p:nvPr/>
            </p:nvCxnSpPr>
            <p:spPr bwMode="auto">
              <a:xfrm rot="10800000" flipH="1" flipV="1">
                <a:off x="3930093" y="5192752"/>
                <a:ext cx="79443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4" name="Straight Connector 1183"/>
              <p:cNvCxnSpPr/>
              <p:nvPr/>
            </p:nvCxnSpPr>
            <p:spPr bwMode="auto">
              <a:xfrm rot="10800000" flipH="1" flipV="1">
                <a:off x="3930107" y="5308588"/>
                <a:ext cx="79443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5" name="Straight Connector 1184"/>
              <p:cNvCxnSpPr/>
              <p:nvPr/>
            </p:nvCxnSpPr>
            <p:spPr bwMode="auto">
              <a:xfrm rot="10800000" flipH="1" flipV="1">
                <a:off x="3930121" y="5433694"/>
                <a:ext cx="79443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6" name="Straight Connector 1185"/>
              <p:cNvCxnSpPr/>
              <p:nvPr/>
            </p:nvCxnSpPr>
            <p:spPr bwMode="auto">
              <a:xfrm rot="10800000" flipH="1" flipV="1">
                <a:off x="3930135" y="5535631"/>
                <a:ext cx="79443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7" name="Straight Connector 1186"/>
              <p:cNvCxnSpPr/>
              <p:nvPr/>
            </p:nvCxnSpPr>
            <p:spPr bwMode="auto">
              <a:xfrm rot="10800000" flipH="1" flipV="1">
                <a:off x="3930149" y="5609767"/>
                <a:ext cx="79444" cy="32433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8" name="Straight Connector 1187"/>
              <p:cNvCxnSpPr/>
              <p:nvPr/>
            </p:nvCxnSpPr>
            <p:spPr bwMode="auto">
              <a:xfrm rot="10800000" flipH="1" flipV="1">
                <a:off x="3930163" y="5670004"/>
                <a:ext cx="79444" cy="27801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9" name="Straight Connector 1188"/>
              <p:cNvCxnSpPr/>
              <p:nvPr/>
            </p:nvCxnSpPr>
            <p:spPr bwMode="auto">
              <a:xfrm rot="10800000" flipH="1" flipV="1">
                <a:off x="3930177" y="5058361"/>
                <a:ext cx="79444" cy="3243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5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190" name="Elbow Connector 1189"/>
            <p:cNvCxnSpPr>
              <a:endCxn id="1146" idx="3"/>
            </p:cNvCxnSpPr>
            <p:nvPr>
              <p:custDataLst>
                <p:tags r:id="rId100"/>
              </p:custDataLst>
            </p:nvPr>
          </p:nvCxnSpPr>
          <p:spPr bwMode="auto">
            <a:xfrm rot="5400000" flipH="1" flipV="1">
              <a:off x="7683535" y="4563948"/>
              <a:ext cx="57150" cy="0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  <p:cxnSp>
          <p:nvCxnSpPr>
            <p:cNvPr id="1191" name="Straight Connector 1190"/>
            <p:cNvCxnSpPr/>
            <p:nvPr>
              <p:custDataLst>
                <p:tags r:id="rId101"/>
              </p:custDataLst>
            </p:nvPr>
          </p:nvCxnSpPr>
          <p:spPr bwMode="auto">
            <a:xfrm rot="5400000">
              <a:off x="7677185" y="4128974"/>
              <a:ext cx="73025" cy="0"/>
            </a:xfrm>
            <a:prstGeom prst="line">
              <a:avLst/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  <p:cxnSp>
          <p:nvCxnSpPr>
            <p:cNvPr id="1192" name="Straight Connector 1191"/>
            <p:cNvCxnSpPr/>
            <p:nvPr>
              <p:custDataLst>
                <p:tags r:id="rId102"/>
              </p:custDataLst>
            </p:nvPr>
          </p:nvCxnSpPr>
          <p:spPr bwMode="auto">
            <a:xfrm rot="5400000">
              <a:off x="7674010" y="4354399"/>
              <a:ext cx="73025" cy="0"/>
            </a:xfrm>
            <a:prstGeom prst="line">
              <a:avLst/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  <p:sp>
          <p:nvSpPr>
            <p:cNvPr id="1193" name="Rectangle 1192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 rot="5400000">
              <a:off x="7683535" y="3951173"/>
              <a:ext cx="73025" cy="225426"/>
            </a:xfrm>
            <a:prstGeom prst="rect">
              <a:avLst/>
            </a:prstGeom>
            <a:solidFill>
              <a:srgbClr val="256885"/>
            </a:solidFill>
            <a:ln w="9525" cap="flat" cmpd="sng" algn="ctr">
              <a:solidFill>
                <a:srgbClr val="256885"/>
              </a:solidFill>
              <a:prstDash val="solid"/>
            </a:ln>
            <a:effectLst/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</p:grpSp>
      <p:cxnSp>
        <p:nvCxnSpPr>
          <p:cNvPr id="448" name="Straight Connector 447"/>
          <p:cNvCxnSpPr/>
          <p:nvPr/>
        </p:nvCxnSpPr>
        <p:spPr>
          <a:xfrm flipV="1">
            <a:off x="6233319" y="2414588"/>
            <a:ext cx="2213807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5" name="Straight Connector 1194"/>
          <p:cNvCxnSpPr/>
          <p:nvPr/>
        </p:nvCxnSpPr>
        <p:spPr>
          <a:xfrm flipV="1">
            <a:off x="6233319" y="3827175"/>
            <a:ext cx="2213807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6" name="Group 5"/>
          <p:cNvGrpSpPr/>
          <p:nvPr>
            <p:custDataLst>
              <p:tags r:id="rId59"/>
            </p:custDataLst>
          </p:nvPr>
        </p:nvGrpSpPr>
        <p:grpSpPr>
          <a:xfrm>
            <a:off x="6067503" y="6065923"/>
            <a:ext cx="219075" cy="236537"/>
            <a:chOff x="720725" y="6430963"/>
            <a:chExt cx="219075" cy="236537"/>
          </a:xfrm>
        </p:grpSpPr>
        <p:sp>
          <p:nvSpPr>
            <p:cNvPr id="807" name="Rectangle 131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 rot="5400000" flipH="1">
              <a:off x="711994" y="6439694"/>
              <a:ext cx="236537" cy="219075"/>
            </a:xfrm>
            <a:prstGeom prst="rect">
              <a:avLst/>
            </a:prstGeom>
            <a:solidFill>
              <a:srgbClr val="D6CBC2"/>
            </a:solidFill>
            <a:ln w="9525" algn="ctr">
              <a:solidFill>
                <a:srgbClr val="003F56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808" name="Rectangle 122"/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auto">
            <a:xfrm rot="16200000" flipH="1">
              <a:off x="712788" y="6507163"/>
              <a:ext cx="233362" cy="87312"/>
            </a:xfrm>
            <a:prstGeom prst="rect">
              <a:avLst/>
            </a:prstGeom>
            <a:solidFill>
              <a:srgbClr val="25688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809" name="Oval 124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 rot="16200000" flipH="1">
              <a:off x="880269" y="6520657"/>
              <a:ext cx="50800" cy="492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810" name="Oval 125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 rot="16200000" flipH="1">
              <a:off x="880269" y="6446044"/>
              <a:ext cx="50800" cy="492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811" name="Oval 126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 rot="16200000" flipH="1">
              <a:off x="879475" y="6596063"/>
              <a:ext cx="52388" cy="492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812" name="Oval 128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 rot="16200000" flipH="1">
              <a:off x="729457" y="6520656"/>
              <a:ext cx="50800" cy="492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813" name="Oval 129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 rot="16200000" flipH="1">
              <a:off x="729457" y="6446043"/>
              <a:ext cx="50800" cy="492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  <p:sp>
          <p:nvSpPr>
            <p:cNvPr id="814" name="Oval 130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auto">
            <a:xfrm rot="16200000" flipH="1">
              <a:off x="727075" y="6596063"/>
              <a:ext cx="52388" cy="4921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+mn-cs"/>
              </a:endParaRPr>
            </a:p>
          </p:txBody>
        </p:sp>
      </p:grpSp>
      <p:sp>
        <p:nvSpPr>
          <p:cNvPr id="815" name="ListLeanHorizontalTextDetail1"/>
          <p:cNvSpPr txBox="1">
            <a:spLocks/>
          </p:cNvSpPr>
          <p:nvPr>
            <p:custDataLst>
              <p:tags r:id="rId60"/>
            </p:custDataLst>
          </p:nvPr>
        </p:nvSpPr>
        <p:spPr bwMode="auto">
          <a:xfrm>
            <a:off x="6358016" y="6107247"/>
            <a:ext cx="32541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47638" marR="0" lvl="1" indent="-1476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</a:rPr>
              <a:t>Engine</a:t>
            </a:r>
          </a:p>
        </p:txBody>
      </p:sp>
      <p:sp>
        <p:nvSpPr>
          <p:cNvPr id="816" name="Rectangle 815"/>
          <p:cNvSpPr>
            <a:spLocks/>
          </p:cNvSpPr>
          <p:nvPr>
            <p:custDataLst>
              <p:tags r:id="rId61"/>
            </p:custDataLst>
          </p:nvPr>
        </p:nvSpPr>
        <p:spPr bwMode="auto">
          <a:xfrm rot="5400000">
            <a:off x="7104102" y="6318437"/>
            <a:ext cx="142875" cy="225425"/>
          </a:xfrm>
          <a:prstGeom prst="rect">
            <a:avLst/>
          </a:prstGeom>
          <a:solidFill>
            <a:srgbClr val="FFFFFF">
              <a:lumMod val="75000"/>
            </a:srgbClr>
          </a:solidFill>
          <a:ln w="9525" cap="flat" cmpd="sng" algn="ctr">
            <a:solidFill>
              <a:srgbClr val="256885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17" name="ListLeanHorizontalTextDetail1"/>
          <p:cNvSpPr txBox="1">
            <a:spLocks/>
          </p:cNvSpPr>
          <p:nvPr>
            <p:custDataLst>
              <p:tags r:id="rId62"/>
            </p:custDataLst>
          </p:nvPr>
        </p:nvSpPr>
        <p:spPr bwMode="auto">
          <a:xfrm>
            <a:off x="7372293" y="6354205"/>
            <a:ext cx="28533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47638" marR="0" lvl="1" indent="-1476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</a:rPr>
              <a:t>Gears</a:t>
            </a:r>
          </a:p>
        </p:txBody>
      </p:sp>
      <p:grpSp>
        <p:nvGrpSpPr>
          <p:cNvPr id="818" name="Group 17"/>
          <p:cNvGrpSpPr/>
          <p:nvPr>
            <p:custDataLst>
              <p:tags r:id="rId63"/>
            </p:custDataLst>
          </p:nvPr>
        </p:nvGrpSpPr>
        <p:grpSpPr>
          <a:xfrm>
            <a:off x="6070375" y="6359712"/>
            <a:ext cx="223837" cy="142875"/>
            <a:chOff x="2576513" y="6505575"/>
            <a:chExt cx="223837" cy="142875"/>
          </a:xfrm>
        </p:grpSpPr>
        <p:sp>
          <p:nvSpPr>
            <p:cNvPr id="819" name="Rectangle 818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 rot="5400000">
              <a:off x="2616994" y="6465094"/>
              <a:ext cx="142875" cy="22383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3F56"/>
              </a:solidFill>
              <a:miter lim="800000"/>
              <a:headEnd/>
              <a:tailEnd/>
            </a:ln>
          </p:spPr>
          <p:txBody>
            <a:bodyPr rot="10800000" vert="eaVert"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</a:endParaRPr>
            </a:p>
          </p:txBody>
        </p:sp>
        <p:cxnSp>
          <p:nvCxnSpPr>
            <p:cNvPr id="820" name="Straight Connector 819"/>
            <p:cNvCxnSpPr/>
            <p:nvPr>
              <p:custDataLst>
                <p:tags r:id="rId68"/>
              </p:custDataLst>
            </p:nvPr>
          </p:nvCxnSpPr>
          <p:spPr>
            <a:xfrm rot="10800000">
              <a:off x="2613025" y="6550025"/>
              <a:ext cx="150813" cy="0"/>
            </a:xfrm>
            <a:prstGeom prst="line">
              <a:avLst/>
            </a:prstGeom>
            <a:noFill/>
            <a:ln w="19050" cap="flat" cmpd="sng" algn="ctr">
              <a:solidFill>
                <a:srgbClr val="256885"/>
              </a:solidFill>
              <a:prstDash val="solid"/>
            </a:ln>
            <a:effectLst/>
          </p:spPr>
        </p:cxnSp>
        <p:cxnSp>
          <p:nvCxnSpPr>
            <p:cNvPr id="821" name="Straight Connector 820"/>
            <p:cNvCxnSpPr/>
            <p:nvPr>
              <p:custDataLst>
                <p:tags r:id="rId69"/>
              </p:custDataLst>
            </p:nvPr>
          </p:nvCxnSpPr>
          <p:spPr>
            <a:xfrm rot="10800000">
              <a:off x="2613025" y="6591300"/>
              <a:ext cx="150813" cy="0"/>
            </a:xfrm>
            <a:prstGeom prst="line">
              <a:avLst/>
            </a:prstGeom>
            <a:noFill/>
            <a:ln w="19050" cap="flat" cmpd="sng" algn="ctr">
              <a:solidFill>
                <a:srgbClr val="256885"/>
              </a:solidFill>
              <a:prstDash val="solid"/>
            </a:ln>
            <a:effectLst/>
          </p:spPr>
        </p:cxnSp>
        <p:cxnSp>
          <p:nvCxnSpPr>
            <p:cNvPr id="822" name="Straight Connector 821"/>
            <p:cNvCxnSpPr/>
            <p:nvPr>
              <p:custDataLst>
                <p:tags r:id="rId70"/>
              </p:custDataLst>
            </p:nvPr>
          </p:nvCxnSpPr>
          <p:spPr>
            <a:xfrm rot="5400000">
              <a:off x="2659856" y="6622257"/>
              <a:ext cx="52387" cy="0"/>
            </a:xfrm>
            <a:prstGeom prst="line">
              <a:avLst/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  <p:cxnSp>
          <p:nvCxnSpPr>
            <p:cNvPr id="823" name="Straight Connector 822"/>
            <p:cNvCxnSpPr/>
            <p:nvPr>
              <p:custDataLst>
                <p:tags r:id="rId71"/>
              </p:custDataLst>
            </p:nvPr>
          </p:nvCxnSpPr>
          <p:spPr>
            <a:xfrm rot="16200000" flipH="1">
              <a:off x="2667794" y="6525419"/>
              <a:ext cx="41275" cy="1587"/>
            </a:xfrm>
            <a:prstGeom prst="line">
              <a:avLst/>
            </a:prstGeom>
            <a:noFill/>
            <a:ln w="12700" cap="flat" cmpd="sng" algn="ctr">
              <a:solidFill>
                <a:srgbClr val="256885"/>
              </a:solidFill>
              <a:prstDash val="solid"/>
            </a:ln>
            <a:effectLst/>
          </p:spPr>
        </p:cxnSp>
      </p:grpSp>
      <p:sp>
        <p:nvSpPr>
          <p:cNvPr id="824" name="ListLeanHorizontalTextDetail1"/>
          <p:cNvSpPr txBox="1">
            <a:spLocks/>
          </p:cNvSpPr>
          <p:nvPr>
            <p:custDataLst>
              <p:tags r:id="rId64"/>
            </p:custDataLst>
          </p:nvPr>
        </p:nvSpPr>
        <p:spPr bwMode="auto">
          <a:xfrm>
            <a:off x="6358016" y="6354205"/>
            <a:ext cx="29655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47638" marR="0" lvl="1" indent="-1476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</a:rPr>
              <a:t>Clutch</a:t>
            </a:r>
          </a:p>
        </p:txBody>
      </p:sp>
      <p:sp>
        <p:nvSpPr>
          <p:cNvPr id="825" name="Rectangle 824"/>
          <p:cNvSpPr>
            <a:spLocks/>
          </p:cNvSpPr>
          <p:nvPr>
            <p:custDataLst>
              <p:tags r:id="rId65"/>
            </p:custDataLst>
          </p:nvPr>
        </p:nvSpPr>
        <p:spPr bwMode="auto">
          <a:xfrm rot="5400000">
            <a:off x="7104102" y="6079416"/>
            <a:ext cx="142875" cy="225425"/>
          </a:xfrm>
          <a:prstGeom prst="rect">
            <a:avLst/>
          </a:prstGeom>
          <a:solidFill>
            <a:srgbClr val="256885"/>
          </a:solidFill>
          <a:ln w="9525" cap="flat" cmpd="sng" algn="ctr">
            <a:solidFill>
              <a:srgbClr val="256885"/>
            </a:solidFill>
            <a:prstDash val="soli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26" name="ListLeanHorizontalTextDetail1"/>
          <p:cNvSpPr txBox="1">
            <a:spLocks/>
          </p:cNvSpPr>
          <p:nvPr>
            <p:custDataLst>
              <p:tags r:id="rId66"/>
            </p:custDataLst>
          </p:nvPr>
        </p:nvSpPr>
        <p:spPr bwMode="auto">
          <a:xfrm>
            <a:off x="7372293" y="6107247"/>
            <a:ext cx="67646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47638" marR="0" lvl="1" indent="-1476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</a:rPr>
              <a:t>HV E-Machine</a:t>
            </a:r>
          </a:p>
        </p:txBody>
      </p:sp>
      <p:sp>
        <p:nvSpPr>
          <p:cNvPr id="827" name="TextBox 826"/>
          <p:cNvSpPr txBox="1"/>
          <p:nvPr/>
        </p:nvSpPr>
        <p:spPr>
          <a:xfrm>
            <a:off x="345414" y="6306294"/>
            <a:ext cx="456084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EV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electric vehicle	           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ICE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internal combustion engine           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LV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light vehicles</a:t>
            </a:r>
          </a:p>
        </p:txBody>
      </p:sp>
      <p:sp>
        <p:nvSpPr>
          <p:cNvPr id="828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667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Confidential –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BoD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October, 11, 2016</a:t>
            </a:r>
          </a:p>
        </p:txBody>
      </p:sp>
    </p:spTree>
    <p:extLst>
      <p:ext uri="{BB962C8B-B14F-4D97-AF65-F5344CB8AC3E}">
        <p14:creationId xmlns:p14="http://schemas.microsoft.com/office/powerpoint/2010/main" val="425169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4" name="Object 3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</a:rPr>
              <a:t>Favorable factors will support acceleration of pure EV penetration</a:t>
            </a:r>
          </a:p>
        </p:txBody>
      </p:sp>
      <p:sp>
        <p:nvSpPr>
          <p:cNvPr id="6" name="Content Placeholder 20"/>
          <p:cNvSpPr txBox="1">
            <a:spLocks/>
          </p:cNvSpPr>
          <p:nvPr/>
        </p:nvSpPr>
        <p:spPr bwMode="auto">
          <a:xfrm>
            <a:off x="365126" y="1304925"/>
            <a:ext cx="2787507" cy="4249738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79488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212090" marR="0" lvl="0" indent="-212090" defTabSz="979488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Technical factors: </a:t>
            </a:r>
          </a:p>
          <a:p>
            <a:pPr marL="444500" marR="0" lvl="1" indent="-228600" defTabSz="979488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Range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increase (ongoing)</a:t>
            </a:r>
          </a:p>
          <a:p>
            <a:pPr marL="444500" marR="0" lvl="1" indent="-228600" defTabSz="979488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Charging time (still a roadblock)</a:t>
            </a:r>
          </a:p>
          <a:p>
            <a:pPr marL="212090" marR="0" lvl="0" indent="-212090" defTabSz="979488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Economic factor: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battery cost reduction: 135 -150€ / kWh in 2025 </a:t>
            </a:r>
          </a:p>
          <a:p>
            <a:pPr marL="212090" marR="0" lvl="0" indent="-212090" defTabSz="979488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Policy factors: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voluntary national &amp; local public incentives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212090" marR="0" lvl="0" indent="-212090" defTabSz="979488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r>
              <a:rPr kumimoji="0" lang="fr-FR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Charging standards </a:t>
            </a:r>
            <a:r>
              <a:rPr kumimoji="0" lang="fr-FR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and</a:t>
            </a:r>
            <a:r>
              <a:rPr kumimoji="0" lang="fr-FR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infrastructure 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212090" marR="0" lvl="0" indent="-212090" defTabSz="979488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Automotive trends: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new mobility services and autonomous drive favorably push for pure EV</a:t>
            </a:r>
          </a:p>
        </p:txBody>
      </p:sp>
      <p:sp>
        <p:nvSpPr>
          <p:cNvPr id="7" name="Content Placeholder 20"/>
          <p:cNvSpPr txBox="1">
            <a:spLocks/>
          </p:cNvSpPr>
          <p:nvPr/>
        </p:nvSpPr>
        <p:spPr bwMode="auto">
          <a:xfrm>
            <a:off x="3284750" y="1304925"/>
            <a:ext cx="5463964" cy="4249738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84970" y="1382125"/>
            <a:ext cx="2767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>
            <a:spAutoFit/>
          </a:bodyPr>
          <a:lstStyle>
            <a:lvl1pPr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265113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EE7F00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Adoption factors for EV</a:t>
            </a:r>
            <a:endParaRPr kumimoji="0" lang="en-US" altLang="fr-FR" sz="1800" b="1" i="0" u="none" strike="noStrike" kern="0" cap="none" spc="0" normalizeH="0" baseline="-25000" noProof="0" dirty="0">
              <a:ln>
                <a:noFill/>
              </a:ln>
              <a:solidFill>
                <a:srgbClr val="EE7F00"/>
              </a:solidFill>
              <a:effectLst/>
              <a:uLnTx/>
              <a:uFillTx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024420" y="1382125"/>
            <a:ext cx="3984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>
            <a:spAutoFit/>
          </a:bodyPr>
          <a:lstStyle>
            <a:lvl1pPr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2651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265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265113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EE7F00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Pure EV penetration scenarios</a:t>
            </a:r>
            <a:br>
              <a:rPr kumimoji="0" lang="en-US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EE7F00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</a:br>
            <a:r>
              <a:rPr kumimoji="0" lang="en-US" alt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EE7F00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altLang="fr-FR" sz="1500" b="0" i="0" u="none" strike="noStrike" kern="0" cap="none" spc="0" normalizeH="0" baseline="0" noProof="0" dirty="0">
                <a:ln>
                  <a:noFill/>
                </a:ln>
                <a:solidFill>
                  <a:srgbClr val="EE7F00"/>
                </a:solidFill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[% sales; worldwide]</a:t>
            </a:r>
            <a:endParaRPr kumimoji="0" lang="en-US" altLang="fr-FR" sz="1500" b="0" i="0" u="none" strike="noStrike" kern="0" cap="none" spc="0" normalizeH="0" baseline="-25000" noProof="0" dirty="0">
              <a:ln>
                <a:noFill/>
              </a:ln>
              <a:solidFill>
                <a:srgbClr val="EE7F00"/>
              </a:solidFill>
              <a:effectLst/>
              <a:uLnTx/>
              <a:uFillTx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0" name="RbSticker"/>
          <p:cNvSpPr txBox="1"/>
          <p:nvPr/>
        </p:nvSpPr>
        <p:spPr>
          <a:xfrm>
            <a:off x="698182" y="13694"/>
            <a:ext cx="1660711" cy="200055"/>
          </a:xfrm>
          <a:prstGeom prst="rect">
            <a:avLst/>
          </a:prstGeom>
          <a:solidFill>
            <a:srgbClr val="BBE0E3">
              <a:lumMod val="100000"/>
              <a:alpha val="0"/>
            </a:srgbClr>
          </a:solidFill>
        </p:spPr>
        <p:txBody>
          <a:bodyPr vert="horz" wrap="non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Hybrid &amp; electric vehicles</a:t>
            </a:r>
          </a:p>
        </p:txBody>
      </p:sp>
      <p:sp>
        <p:nvSpPr>
          <p:cNvPr id="11" name="RbNavigator"/>
          <p:cNvSpPr txBox="1"/>
          <p:nvPr/>
        </p:nvSpPr>
        <p:spPr>
          <a:xfrm>
            <a:off x="355028" y="-16720"/>
            <a:ext cx="2743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2</a:t>
            </a: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2810575" y="26216"/>
            <a:ext cx="198892" cy="225808"/>
          </a:xfrm>
          <a:custGeom>
            <a:avLst/>
            <a:gdLst>
              <a:gd name="T0" fmla="*/ 1520 w 1680"/>
              <a:gd name="T1" fmla="*/ 2000 h 2080"/>
              <a:gd name="T2" fmla="*/ 1520 w 1680"/>
              <a:gd name="T3" fmla="*/ 240 h 2080"/>
              <a:gd name="T4" fmla="*/ 1280 w 1680"/>
              <a:gd name="T5" fmla="*/ 0 h 2080"/>
              <a:gd name="T6" fmla="*/ 640 w 1680"/>
              <a:gd name="T7" fmla="*/ 0 h 2080"/>
              <a:gd name="T8" fmla="*/ 400 w 1680"/>
              <a:gd name="T9" fmla="*/ 240 h 2080"/>
              <a:gd name="T10" fmla="*/ 400 w 1680"/>
              <a:gd name="T11" fmla="*/ 1200 h 2080"/>
              <a:gd name="T12" fmla="*/ 240 w 1680"/>
              <a:gd name="T13" fmla="*/ 1360 h 2080"/>
              <a:gd name="T14" fmla="*/ 240 w 1680"/>
              <a:gd name="T15" fmla="*/ 1680 h 2080"/>
              <a:gd name="T16" fmla="*/ 160 w 1680"/>
              <a:gd name="T17" fmla="*/ 1760 h 2080"/>
              <a:gd name="T18" fmla="*/ 80 w 1680"/>
              <a:gd name="T19" fmla="*/ 1680 h 2080"/>
              <a:gd name="T20" fmla="*/ 80 w 1680"/>
              <a:gd name="T21" fmla="*/ 1016 h 2080"/>
              <a:gd name="T22" fmla="*/ 193 w 1680"/>
              <a:gd name="T23" fmla="*/ 904 h 2080"/>
              <a:gd name="T24" fmla="*/ 240 w 1680"/>
              <a:gd name="T25" fmla="*/ 790 h 2080"/>
              <a:gd name="T26" fmla="*/ 240 w 1680"/>
              <a:gd name="T27" fmla="*/ 568 h 2080"/>
              <a:gd name="T28" fmla="*/ 181 w 1680"/>
              <a:gd name="T29" fmla="*/ 514 h 2080"/>
              <a:gd name="T30" fmla="*/ 9 w 1680"/>
              <a:gd name="T31" fmla="*/ 734 h 2080"/>
              <a:gd name="T32" fmla="*/ 0 w 1680"/>
              <a:gd name="T33" fmla="*/ 760 h 2080"/>
              <a:gd name="T34" fmla="*/ 0 w 1680"/>
              <a:gd name="T35" fmla="*/ 1680 h 2080"/>
              <a:gd name="T36" fmla="*/ 160 w 1680"/>
              <a:gd name="T37" fmla="*/ 1840 h 2080"/>
              <a:gd name="T38" fmla="*/ 320 w 1680"/>
              <a:gd name="T39" fmla="*/ 1680 h 2080"/>
              <a:gd name="T40" fmla="*/ 320 w 1680"/>
              <a:gd name="T41" fmla="*/ 1360 h 2080"/>
              <a:gd name="T42" fmla="*/ 400 w 1680"/>
              <a:gd name="T43" fmla="*/ 1280 h 2080"/>
              <a:gd name="T44" fmla="*/ 400 w 1680"/>
              <a:gd name="T45" fmla="*/ 2000 h 2080"/>
              <a:gd name="T46" fmla="*/ 240 w 1680"/>
              <a:gd name="T47" fmla="*/ 2000 h 2080"/>
              <a:gd name="T48" fmla="*/ 240 w 1680"/>
              <a:gd name="T49" fmla="*/ 2080 h 2080"/>
              <a:gd name="T50" fmla="*/ 1680 w 1680"/>
              <a:gd name="T51" fmla="*/ 2080 h 2080"/>
              <a:gd name="T52" fmla="*/ 1680 w 1680"/>
              <a:gd name="T53" fmla="*/ 2000 h 2080"/>
              <a:gd name="T54" fmla="*/ 1520 w 1680"/>
              <a:gd name="T55" fmla="*/ 2000 h 2080"/>
              <a:gd name="T56" fmla="*/ 80 w 1680"/>
              <a:gd name="T57" fmla="*/ 774 h 2080"/>
              <a:gd name="T58" fmla="*/ 160 w 1680"/>
              <a:gd name="T59" fmla="*/ 671 h 2080"/>
              <a:gd name="T60" fmla="*/ 160 w 1680"/>
              <a:gd name="T61" fmla="*/ 790 h 2080"/>
              <a:gd name="T62" fmla="*/ 137 w 1680"/>
              <a:gd name="T63" fmla="*/ 847 h 2080"/>
              <a:gd name="T64" fmla="*/ 80 w 1680"/>
              <a:gd name="T65" fmla="*/ 904 h 2080"/>
              <a:gd name="T66" fmla="*/ 80 w 1680"/>
              <a:gd name="T67" fmla="*/ 774 h 2080"/>
              <a:gd name="T68" fmla="*/ 1101 w 1680"/>
              <a:gd name="T69" fmla="*/ 1574 h 2080"/>
              <a:gd name="T70" fmla="*/ 1153 w 1680"/>
              <a:gd name="T71" fmla="*/ 1634 h 2080"/>
              <a:gd name="T72" fmla="*/ 820 w 1680"/>
              <a:gd name="T73" fmla="*/ 1918 h 2080"/>
              <a:gd name="T74" fmla="*/ 792 w 1680"/>
              <a:gd name="T75" fmla="*/ 1481 h 2080"/>
              <a:gd name="T76" fmla="*/ 872 w 1680"/>
              <a:gd name="T77" fmla="*/ 1476 h 2080"/>
              <a:gd name="T78" fmla="*/ 884 w 1680"/>
              <a:gd name="T79" fmla="*/ 1664 h 2080"/>
              <a:gd name="T80" fmla="*/ 1071 w 1680"/>
              <a:gd name="T81" fmla="*/ 1219 h 2080"/>
              <a:gd name="T82" fmla="*/ 718 w 1680"/>
              <a:gd name="T83" fmla="*/ 1290 h 2080"/>
              <a:gd name="T84" fmla="*/ 994 w 1680"/>
              <a:gd name="T85" fmla="*/ 621 h 2080"/>
              <a:gd name="T86" fmla="*/ 1068 w 1680"/>
              <a:gd name="T87" fmla="*/ 651 h 2080"/>
              <a:gd name="T88" fmla="*/ 849 w 1680"/>
              <a:gd name="T89" fmla="*/ 1182 h 2080"/>
              <a:gd name="T90" fmla="*/ 1203 w 1680"/>
              <a:gd name="T91" fmla="*/ 1112 h 2080"/>
              <a:gd name="T92" fmla="*/ 956 w 1680"/>
              <a:gd name="T93" fmla="*/ 1697 h 2080"/>
              <a:gd name="T94" fmla="*/ 1101 w 1680"/>
              <a:gd name="T95" fmla="*/ 1574 h 2080"/>
              <a:gd name="T96" fmla="*/ 1361 w 1680"/>
              <a:gd name="T97" fmla="*/ 470 h 2080"/>
              <a:gd name="T98" fmla="*/ 560 w 1680"/>
              <a:gd name="T99" fmla="*/ 470 h 2080"/>
              <a:gd name="T100" fmla="*/ 560 w 1680"/>
              <a:gd name="T101" fmla="*/ 202 h 2080"/>
              <a:gd name="T102" fmla="*/ 1361 w 1680"/>
              <a:gd name="T103" fmla="*/ 202 h 2080"/>
              <a:gd name="T104" fmla="*/ 1361 w 1680"/>
              <a:gd name="T105" fmla="*/ 470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80" h="2080">
                <a:moveTo>
                  <a:pt x="1520" y="2000"/>
                </a:moveTo>
                <a:cubicBezTo>
                  <a:pt x="1520" y="240"/>
                  <a:pt x="1520" y="240"/>
                  <a:pt x="1520" y="240"/>
                </a:cubicBezTo>
                <a:cubicBezTo>
                  <a:pt x="1520" y="108"/>
                  <a:pt x="1413" y="0"/>
                  <a:pt x="1280" y="0"/>
                </a:cubicBezTo>
                <a:cubicBezTo>
                  <a:pt x="640" y="0"/>
                  <a:pt x="640" y="0"/>
                  <a:pt x="640" y="0"/>
                </a:cubicBezTo>
                <a:cubicBezTo>
                  <a:pt x="508" y="0"/>
                  <a:pt x="400" y="108"/>
                  <a:pt x="400" y="240"/>
                </a:cubicBezTo>
                <a:cubicBezTo>
                  <a:pt x="400" y="1200"/>
                  <a:pt x="400" y="1200"/>
                  <a:pt x="400" y="1200"/>
                </a:cubicBezTo>
                <a:cubicBezTo>
                  <a:pt x="312" y="1200"/>
                  <a:pt x="240" y="1272"/>
                  <a:pt x="240" y="1360"/>
                </a:cubicBezTo>
                <a:cubicBezTo>
                  <a:pt x="240" y="1680"/>
                  <a:pt x="240" y="1680"/>
                  <a:pt x="240" y="1680"/>
                </a:cubicBezTo>
                <a:cubicBezTo>
                  <a:pt x="240" y="1724"/>
                  <a:pt x="204" y="1760"/>
                  <a:pt x="160" y="1760"/>
                </a:cubicBezTo>
                <a:cubicBezTo>
                  <a:pt x="116" y="1760"/>
                  <a:pt x="80" y="1724"/>
                  <a:pt x="80" y="1680"/>
                </a:cubicBezTo>
                <a:cubicBezTo>
                  <a:pt x="80" y="1016"/>
                  <a:pt x="80" y="1016"/>
                  <a:pt x="80" y="1016"/>
                </a:cubicBezTo>
                <a:cubicBezTo>
                  <a:pt x="193" y="904"/>
                  <a:pt x="193" y="904"/>
                  <a:pt x="193" y="904"/>
                </a:cubicBezTo>
                <a:cubicBezTo>
                  <a:pt x="224" y="873"/>
                  <a:pt x="240" y="834"/>
                  <a:pt x="240" y="790"/>
                </a:cubicBezTo>
                <a:cubicBezTo>
                  <a:pt x="240" y="568"/>
                  <a:pt x="240" y="568"/>
                  <a:pt x="240" y="568"/>
                </a:cubicBezTo>
                <a:cubicBezTo>
                  <a:pt x="181" y="514"/>
                  <a:pt x="181" y="514"/>
                  <a:pt x="181" y="514"/>
                </a:cubicBezTo>
                <a:cubicBezTo>
                  <a:pt x="9" y="734"/>
                  <a:pt x="9" y="734"/>
                  <a:pt x="9" y="734"/>
                </a:cubicBezTo>
                <a:cubicBezTo>
                  <a:pt x="4" y="741"/>
                  <a:pt x="0" y="750"/>
                  <a:pt x="0" y="760"/>
                </a:cubicBezTo>
                <a:cubicBezTo>
                  <a:pt x="0" y="1680"/>
                  <a:pt x="0" y="1680"/>
                  <a:pt x="0" y="1680"/>
                </a:cubicBezTo>
                <a:cubicBezTo>
                  <a:pt x="0" y="1768"/>
                  <a:pt x="72" y="1840"/>
                  <a:pt x="160" y="1840"/>
                </a:cubicBezTo>
                <a:cubicBezTo>
                  <a:pt x="248" y="1840"/>
                  <a:pt x="320" y="1768"/>
                  <a:pt x="320" y="1680"/>
                </a:cubicBezTo>
                <a:cubicBezTo>
                  <a:pt x="320" y="1360"/>
                  <a:pt x="320" y="1360"/>
                  <a:pt x="320" y="1360"/>
                </a:cubicBezTo>
                <a:cubicBezTo>
                  <a:pt x="320" y="1316"/>
                  <a:pt x="356" y="1280"/>
                  <a:pt x="400" y="1280"/>
                </a:cubicBezTo>
                <a:cubicBezTo>
                  <a:pt x="400" y="2000"/>
                  <a:pt x="400" y="2000"/>
                  <a:pt x="400" y="2000"/>
                </a:cubicBezTo>
                <a:cubicBezTo>
                  <a:pt x="240" y="2000"/>
                  <a:pt x="240" y="2000"/>
                  <a:pt x="240" y="2000"/>
                </a:cubicBezTo>
                <a:cubicBezTo>
                  <a:pt x="240" y="2080"/>
                  <a:pt x="240" y="2080"/>
                  <a:pt x="240" y="2080"/>
                </a:cubicBezTo>
                <a:cubicBezTo>
                  <a:pt x="720" y="2080"/>
                  <a:pt x="1200" y="2080"/>
                  <a:pt x="1680" y="2080"/>
                </a:cubicBezTo>
                <a:cubicBezTo>
                  <a:pt x="1680" y="2000"/>
                  <a:pt x="1680" y="2000"/>
                  <a:pt x="1680" y="2000"/>
                </a:cubicBezTo>
                <a:lnTo>
                  <a:pt x="1520" y="2000"/>
                </a:lnTo>
                <a:close/>
                <a:moveTo>
                  <a:pt x="80" y="774"/>
                </a:moveTo>
                <a:cubicBezTo>
                  <a:pt x="160" y="671"/>
                  <a:pt x="160" y="671"/>
                  <a:pt x="160" y="671"/>
                </a:cubicBezTo>
                <a:cubicBezTo>
                  <a:pt x="160" y="790"/>
                  <a:pt x="160" y="790"/>
                  <a:pt x="160" y="790"/>
                </a:cubicBezTo>
                <a:cubicBezTo>
                  <a:pt x="160" y="813"/>
                  <a:pt x="153" y="831"/>
                  <a:pt x="137" y="847"/>
                </a:cubicBezTo>
                <a:cubicBezTo>
                  <a:pt x="80" y="904"/>
                  <a:pt x="80" y="904"/>
                  <a:pt x="80" y="904"/>
                </a:cubicBezTo>
                <a:lnTo>
                  <a:pt x="80" y="774"/>
                </a:lnTo>
                <a:close/>
                <a:moveTo>
                  <a:pt x="1101" y="1574"/>
                </a:moveTo>
                <a:cubicBezTo>
                  <a:pt x="1153" y="1634"/>
                  <a:pt x="1153" y="1634"/>
                  <a:pt x="1153" y="1634"/>
                </a:cubicBezTo>
                <a:cubicBezTo>
                  <a:pt x="820" y="1918"/>
                  <a:pt x="820" y="1918"/>
                  <a:pt x="820" y="1918"/>
                </a:cubicBezTo>
                <a:cubicBezTo>
                  <a:pt x="792" y="1481"/>
                  <a:pt x="792" y="1481"/>
                  <a:pt x="792" y="1481"/>
                </a:cubicBezTo>
                <a:cubicBezTo>
                  <a:pt x="872" y="1476"/>
                  <a:pt x="872" y="1476"/>
                  <a:pt x="872" y="1476"/>
                </a:cubicBezTo>
                <a:cubicBezTo>
                  <a:pt x="884" y="1664"/>
                  <a:pt x="884" y="1664"/>
                  <a:pt x="884" y="1664"/>
                </a:cubicBezTo>
                <a:cubicBezTo>
                  <a:pt x="1071" y="1219"/>
                  <a:pt x="1071" y="1219"/>
                  <a:pt x="1071" y="1219"/>
                </a:cubicBezTo>
                <a:cubicBezTo>
                  <a:pt x="718" y="1290"/>
                  <a:pt x="718" y="1290"/>
                  <a:pt x="718" y="1290"/>
                </a:cubicBezTo>
                <a:cubicBezTo>
                  <a:pt x="994" y="621"/>
                  <a:pt x="994" y="621"/>
                  <a:pt x="994" y="621"/>
                </a:cubicBezTo>
                <a:cubicBezTo>
                  <a:pt x="1068" y="651"/>
                  <a:pt x="1068" y="651"/>
                  <a:pt x="1068" y="651"/>
                </a:cubicBezTo>
                <a:cubicBezTo>
                  <a:pt x="849" y="1182"/>
                  <a:pt x="849" y="1182"/>
                  <a:pt x="849" y="1182"/>
                </a:cubicBezTo>
                <a:cubicBezTo>
                  <a:pt x="1203" y="1112"/>
                  <a:pt x="1203" y="1112"/>
                  <a:pt x="1203" y="1112"/>
                </a:cubicBezTo>
                <a:cubicBezTo>
                  <a:pt x="956" y="1697"/>
                  <a:pt x="956" y="1697"/>
                  <a:pt x="956" y="1697"/>
                </a:cubicBezTo>
                <a:lnTo>
                  <a:pt x="1101" y="1574"/>
                </a:lnTo>
                <a:close/>
                <a:moveTo>
                  <a:pt x="1361" y="470"/>
                </a:moveTo>
                <a:cubicBezTo>
                  <a:pt x="560" y="470"/>
                  <a:pt x="560" y="470"/>
                  <a:pt x="560" y="470"/>
                </a:cubicBezTo>
                <a:cubicBezTo>
                  <a:pt x="560" y="202"/>
                  <a:pt x="560" y="202"/>
                  <a:pt x="560" y="202"/>
                </a:cubicBezTo>
                <a:cubicBezTo>
                  <a:pt x="1361" y="202"/>
                  <a:pt x="1361" y="202"/>
                  <a:pt x="1361" y="202"/>
                </a:cubicBezTo>
                <a:lnTo>
                  <a:pt x="1361" y="4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sym typeface="Arial Narro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027" y="5640258"/>
            <a:ext cx="8393687" cy="422405"/>
          </a:xfrm>
          <a:prstGeom prst="rect">
            <a:avLst/>
          </a:prstGeom>
          <a:solidFill>
            <a:schemeClr val="accent1"/>
          </a:solidFill>
          <a:ln w="15875" cmpd="sng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tIns="72000" rIns="127381" bIns="7200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+mn-cs"/>
              </a:rPr>
              <a:t>Pure EV TCO becomes attractive and accelerates development</a:t>
            </a:r>
          </a:p>
        </p:txBody>
      </p:sp>
      <p:graphicFrame>
        <p:nvGraphicFramePr>
          <p:cNvPr id="36" name="Group 2"/>
          <p:cNvGraphicFramePr>
            <a:graphicFrameLocks noGrp="1"/>
          </p:cNvGraphicFramePr>
          <p:nvPr>
            <p:extLst/>
          </p:nvPr>
        </p:nvGraphicFramePr>
        <p:xfrm>
          <a:off x="3614244" y="2170800"/>
          <a:ext cx="4798237" cy="1426800"/>
        </p:xfrm>
        <a:graphic>
          <a:graphicData uri="http://schemas.openxmlformats.org/drawingml/2006/table">
            <a:tbl>
              <a:tblPr/>
              <a:tblGrid>
                <a:gridCol w="9601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01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8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01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88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63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E7F00"/>
                        </a:buClr>
                        <a:buSzPct val="80000"/>
                        <a:buFont typeface="Wingdings" pitchFamily="2" charset="2"/>
                        <a:defRPr b="1">
                          <a:solidFill>
                            <a:srgbClr val="04276E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anchorCtr="1" horzOverflow="overflow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E7F00"/>
                        </a:buClr>
                        <a:buSzPct val="80000"/>
                        <a:buFont typeface="Wingdings" pitchFamily="2" charset="2"/>
                        <a:defRPr b="1">
                          <a:solidFill>
                            <a:srgbClr val="04276E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E7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2015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anchorCtr="1" horzOverflow="overflow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E7F00"/>
                        </a:buClr>
                        <a:buSzPct val="80000"/>
                        <a:buFont typeface="Wingdings" pitchFamily="2" charset="2"/>
                        <a:defRPr b="1">
                          <a:solidFill>
                            <a:srgbClr val="04276E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E7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2020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anchorCtr="1" horzOverflow="overflow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E7F00"/>
                        </a:buClr>
                        <a:buSzPct val="80000"/>
                        <a:buFont typeface="Wingdings" pitchFamily="2" charset="2"/>
                        <a:defRPr b="1">
                          <a:solidFill>
                            <a:srgbClr val="04276E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E7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2025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anchorCtr="1" horzOverflow="overflow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E7F00"/>
                        </a:buClr>
                        <a:buSzPct val="80000"/>
                        <a:buFont typeface="Wingdings" pitchFamily="2" charset="2"/>
                        <a:defRPr b="1">
                          <a:solidFill>
                            <a:srgbClr val="04276E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E7F00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2030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anchorCtr="1" horzOverflow="overflow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E7F00"/>
                        </a:buClr>
                        <a:buSzPct val="80000"/>
                        <a:buFont typeface="Wingdings" pitchFamily="2" charset="2"/>
                        <a:defRPr b="1">
                          <a:solidFill>
                            <a:srgbClr val="04276E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276E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Europe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anchorCtr="1" horzOverflow="overflow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0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E7F00"/>
                        </a:buClr>
                        <a:buSzPct val="80000"/>
                        <a:buFont typeface="Wingdings" pitchFamily="2" charset="2"/>
                        <a:defRPr b="1">
                          <a:solidFill>
                            <a:srgbClr val="04276E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276E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US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anchorCtr="1" horzOverflow="overflow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E7F00"/>
                        </a:buClr>
                        <a:buSzPct val="80000"/>
                        <a:buFont typeface="Wingdings" pitchFamily="2" charset="2"/>
                        <a:defRPr b="1">
                          <a:solidFill>
                            <a:srgbClr val="04276E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276E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China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anchorCtr="1" horzOverflow="overflow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0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EE7F00"/>
                        </a:buClr>
                        <a:buSzPct val="80000"/>
                        <a:buFont typeface="Wingdings" pitchFamily="2" charset="2"/>
                        <a:defRPr b="1">
                          <a:solidFill>
                            <a:srgbClr val="04276E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B575F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rgbClr val="4B575F"/>
                          </a:solidFill>
                          <a:latin typeface="Arial Narrow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276E"/>
                          </a:solidFill>
                          <a:effectLst/>
                          <a:latin typeface="Arial Narrow" pitchFamily="34" charset="0"/>
                          <a:cs typeface="Arial" pitchFamily="34" charset="0"/>
                        </a:rPr>
                        <a:t>World</a:t>
                      </a:r>
                      <a:endParaRPr kumimoji="0" lang="en-US" alt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anchorCtr="1" horzOverflow="overflow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B575F"/>
                          </a:solidFill>
                          <a:effectLst/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D2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8" name="Espace réservé du contenu 1"/>
          <p:cNvSpPr>
            <a:spLocks noGrp="1"/>
          </p:cNvSpPr>
          <p:nvPr>
            <p:ph idx="1"/>
          </p:nvPr>
        </p:nvSpPr>
        <p:spPr>
          <a:xfrm>
            <a:off x="3554836" y="3845834"/>
            <a:ext cx="4852185" cy="822325"/>
          </a:xfrm>
          <a:ln/>
        </p:spPr>
        <p:txBody>
          <a:bodyPr/>
          <a:lstStyle/>
          <a:p>
            <a:pPr marL="0" indent="0" eaLnBrk="1" hangingPunct="1">
              <a:buNone/>
            </a:pPr>
            <a:r>
              <a:rPr lang="en-US" altLang="fr-FR" sz="1300" dirty="0"/>
              <a:t>Regional trends</a:t>
            </a:r>
          </a:p>
          <a:p>
            <a:pPr eaLnBrk="1" hangingPunct="1"/>
            <a:r>
              <a:rPr lang="en-US" altLang="fr-FR" sz="1300" b="0" dirty="0"/>
              <a:t>Strong EV development in Europe and China</a:t>
            </a:r>
          </a:p>
          <a:p>
            <a:pPr eaLnBrk="1" hangingPunct="1"/>
            <a:r>
              <a:rPr lang="en-US" altLang="fr-FR" sz="1300" b="0" dirty="0"/>
              <a:t>EV is still not adapted to US market – strong uptake of PHEV and hybrids instead</a:t>
            </a:r>
          </a:p>
          <a:p>
            <a:pPr eaLnBrk="1" hangingPunct="1"/>
            <a:endParaRPr lang="en-US" altLang="fr-FR" sz="1300" b="0" dirty="0"/>
          </a:p>
        </p:txBody>
      </p:sp>
      <p:sp>
        <p:nvSpPr>
          <p:cNvPr id="17" name="Source"/>
          <p:cNvSpPr txBox="1"/>
          <p:nvPr/>
        </p:nvSpPr>
        <p:spPr>
          <a:xfrm>
            <a:off x="3614244" y="3642474"/>
            <a:ext cx="1567868" cy="126958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+mn-lt"/>
              </a:rPr>
              <a:t>Source: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sym typeface="+mn-lt"/>
              </a:rPr>
              <a:t>Roland Berger analysis 2016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026" y="6191250"/>
            <a:ext cx="746796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EV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electric vehicle		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PHEV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plug-in hybrid electric vehicle                   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 TCO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Total Cost of ownership</a:t>
            </a:r>
          </a:p>
        </p:txBody>
      </p:sp>
      <p:sp>
        <p:nvSpPr>
          <p:cNvPr id="19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667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Confidential –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BoD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October, 11, 2016</a:t>
            </a:r>
          </a:p>
        </p:txBody>
      </p:sp>
    </p:spTree>
    <p:extLst>
      <p:ext uri="{BB962C8B-B14F-4D97-AF65-F5344CB8AC3E}">
        <p14:creationId xmlns:p14="http://schemas.microsoft.com/office/powerpoint/2010/main" val="8412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" name="Object 9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think-cell Slide" r:id="rId44" imgW="270" imgH="270" progId="TCLayout.ActiveDocument.1">
                  <p:embed/>
                </p:oleObj>
              </mc:Choice>
              <mc:Fallback>
                <p:oleObj name="think-cell Slide" r:id="rId44" imgW="270" imgH="270" progId="TCLayout.ActiveDocument.1">
                  <p:embed/>
                  <p:pic>
                    <p:nvPicPr>
                      <p:cNvPr id="95" name="Object 94" hidden="1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sym typeface="+mn-lt"/>
            </a:endParaRPr>
          </a:p>
        </p:txBody>
      </p:sp>
      <p:sp>
        <p:nvSpPr>
          <p:cNvPr id="11" name="Content Placeholder 20"/>
          <p:cNvSpPr txBox="1">
            <a:spLocks/>
          </p:cNvSpPr>
          <p:nvPr/>
        </p:nvSpPr>
        <p:spPr bwMode="auto">
          <a:xfrm>
            <a:off x="365126" y="1193800"/>
            <a:ext cx="3888000" cy="433613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2" name="Content Placeholder 20"/>
          <p:cNvSpPr txBox="1">
            <a:spLocks/>
          </p:cNvSpPr>
          <p:nvPr/>
        </p:nvSpPr>
        <p:spPr bwMode="auto">
          <a:xfrm>
            <a:off x="4531027" y="1193800"/>
            <a:ext cx="4217686" cy="433613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128" y="-2178"/>
            <a:ext cx="8229600" cy="8763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</a:rPr>
              <a:t>Pure EV will benefit from recent technical &amp; economical progress </a:t>
            </a:r>
          </a:p>
        </p:txBody>
      </p:sp>
      <p:graphicFrame>
        <p:nvGraphicFramePr>
          <p:cNvPr id="5" name="Object 5"/>
          <p:cNvGraphicFramePr>
            <a:graphicFrameLocks/>
          </p:cNvGraphicFramePr>
          <p:nvPr>
            <p:custDataLst>
              <p:tags r:id="rId4"/>
            </p:custDataLst>
            <p:extLst/>
          </p:nvPr>
        </p:nvGraphicFramePr>
        <p:xfrm>
          <a:off x="774701" y="2032001"/>
          <a:ext cx="3270231" cy="3365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sp>
        <p:nvSpPr>
          <p:cNvPr id="59" name="Rectangle 58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gray">
          <a:xfrm>
            <a:off x="538163" y="2206625"/>
            <a:ext cx="223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16807DCB-6F54-471D-B34D-D435353181AA}" type="datetime'''''''''''''''''''''''''''''''''''5''''''''''''''''''00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500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58" name="Rectangle 57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gray">
          <a:xfrm>
            <a:off x="538163" y="2778125"/>
            <a:ext cx="223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1D360FB5-3315-4D82-B035-BF28F173F1AB}" type="datetime'4''''''''''''''0''''''''''''''''0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400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57" name="Rectangle 56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gray">
          <a:xfrm>
            <a:off x="538163" y="3349625"/>
            <a:ext cx="223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901FFD7E-F7C8-43A2-9F19-FFAC782F276A}" type="datetime'''3''''''''''''''''''''''''''''''''''''0''''''''''0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300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56" name="Rectangle 55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gray">
          <a:xfrm>
            <a:off x="538163" y="3921125"/>
            <a:ext cx="223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495970D9-6746-4B7C-97AB-48090D7FB79B}" type="datetime'''''''''''''2''''''''''''''00''''''''''''''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50" name="Rectangle 49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gray">
          <a:xfrm>
            <a:off x="538163" y="4492625"/>
            <a:ext cx="223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2A0B2E41-86C7-4734-947D-FAFB6060BCA6}" type="datetime'''''1''''0''''''''''''''''0''''''''''''''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100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49" name="Rectangle 48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gray">
          <a:xfrm>
            <a:off x="687388" y="5064125"/>
            <a:ext cx="74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69FA0B8B-09B2-470A-8741-7BF856246058}" type="datetime'''''0''''''''''''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48" name="Rectangle 47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gray">
          <a:xfrm>
            <a:off x="3536950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20753993-C427-41E3-8CF4-CE4543ED8931}" type="datetime'''''''''2''''''''''''''''''''''''03''''''5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2035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47" name="Rectangle 46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gray">
          <a:xfrm>
            <a:off x="2965450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F55F2980-53B0-4E1C-B0EF-9E32B59D3343}" type="datetime'2''''''''''''''0''''''''''''''''''''''''''''''''3''''''0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2030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46" name="Rectangle 45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2393950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35D389ED-7C84-4AD5-A47F-62D7837DC297}" type="datetime'''2''''''''''''''0''''''''''''2''''''5''''''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2025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45" name="Rectangle 44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gray">
          <a:xfrm>
            <a:off x="1831975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417FADF7-922F-48F8-ABFE-EFCCDC932640}" type="datetime'''''''''''2''''''''''''''''''0''2''''''''''''''''''''0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44" name="Rectangle 4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1260475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4DBF0221-7577-42BA-8028-03D543937BAE}" type="datetime'''''''''''''''''2''''''''''''''0''''''1''''''''''''5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2015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43" name="Rectangle 42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688975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3F3BB861-A046-40AD-8754-FEB3FD654C4C}" type="datetime'''''2''''''''''0''''''''''''''''''''''''1''0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2010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cxnSp>
        <p:nvCxnSpPr>
          <p:cNvPr id="9" name="Straight Connector 8"/>
          <p:cNvCxnSpPr/>
          <p:nvPr>
            <p:custDataLst>
              <p:tags r:id="rId17"/>
            </p:custDataLst>
          </p:nvPr>
        </p:nvCxnSpPr>
        <p:spPr bwMode="auto">
          <a:xfrm>
            <a:off x="838200" y="3438525"/>
            <a:ext cx="2847975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9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3513138" y="1876425"/>
            <a:ext cx="34607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b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n-lt"/>
                <a:cs typeface="+mn-cs"/>
                <a:sym typeface="+mn-lt"/>
              </a:rPr>
              <a:t>[kWh]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n-lt"/>
              <a:cs typeface="+mn-cs"/>
              <a:sym typeface="+mn-lt"/>
            </a:endParaRPr>
          </a:p>
        </p:txBody>
      </p:sp>
      <p:sp>
        <p:nvSpPr>
          <p:cNvPr id="51" name="Text Placeholder 94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709613" y="1876425"/>
            <a:ext cx="25717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b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n-lt"/>
                <a:cs typeface="+mn-cs"/>
                <a:sym typeface="+mn-lt"/>
              </a:rPr>
              <a:t>[km]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n-lt"/>
              <a:cs typeface="+mn-cs"/>
              <a:sym typeface="+mn-lt"/>
            </a:endParaRPr>
          </a:p>
        </p:txBody>
      </p:sp>
      <p:sp>
        <p:nvSpPr>
          <p:cNvPr id="116" name="ListLeanHorizontalTextTopic1"/>
          <p:cNvSpPr txBox="1">
            <a:spLocks/>
          </p:cNvSpPr>
          <p:nvPr/>
        </p:nvSpPr>
        <p:spPr>
          <a:xfrm>
            <a:off x="365126" y="1274556"/>
            <a:ext cx="3849645" cy="57130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sym typeface="Arial Narrow"/>
              </a:rPr>
              <a:t>Average pure EV range &amp; storage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sym typeface="Arial Narrow"/>
              </a:rPr>
              <a:t>capacity</a:t>
            </a:r>
          </a:p>
        </p:txBody>
      </p:sp>
      <p:sp>
        <p:nvSpPr>
          <p:cNvPr id="138" name="ListLeanHorizontalTextTopic1"/>
          <p:cNvSpPr txBox="1">
            <a:spLocks/>
          </p:cNvSpPr>
          <p:nvPr/>
        </p:nvSpPr>
        <p:spPr>
          <a:xfrm>
            <a:off x="4715048" y="1274556"/>
            <a:ext cx="3849645" cy="57130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Projection of Battery cost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(ex: Li-ion Gen3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1)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)</a:t>
            </a:r>
          </a:p>
        </p:txBody>
      </p:sp>
      <p:sp>
        <p:nvSpPr>
          <p:cNvPr id="52" name="RbSticker"/>
          <p:cNvSpPr txBox="1"/>
          <p:nvPr/>
        </p:nvSpPr>
        <p:spPr>
          <a:xfrm>
            <a:off x="698182" y="13694"/>
            <a:ext cx="1660711" cy="200055"/>
          </a:xfrm>
          <a:prstGeom prst="rect">
            <a:avLst/>
          </a:prstGeom>
          <a:solidFill>
            <a:srgbClr val="BBE0E3">
              <a:lumMod val="100000"/>
              <a:alpha val="0"/>
            </a:srgbClr>
          </a:solidFill>
        </p:spPr>
        <p:txBody>
          <a:bodyPr vert="horz" wrap="non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Hybrid &amp; electric vehicles</a:t>
            </a:r>
          </a:p>
        </p:txBody>
      </p:sp>
      <p:sp>
        <p:nvSpPr>
          <p:cNvPr id="53" name="RbNavigator"/>
          <p:cNvSpPr txBox="1"/>
          <p:nvPr/>
        </p:nvSpPr>
        <p:spPr>
          <a:xfrm>
            <a:off x="355028" y="-16720"/>
            <a:ext cx="2743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2</a:t>
            </a:r>
          </a:p>
        </p:txBody>
      </p:sp>
      <p:sp>
        <p:nvSpPr>
          <p:cNvPr id="54" name="Freeform 53"/>
          <p:cNvSpPr>
            <a:spLocks noEditPoints="1"/>
          </p:cNvSpPr>
          <p:nvPr/>
        </p:nvSpPr>
        <p:spPr bwMode="auto">
          <a:xfrm>
            <a:off x="2810575" y="26216"/>
            <a:ext cx="198892" cy="225808"/>
          </a:xfrm>
          <a:custGeom>
            <a:avLst/>
            <a:gdLst>
              <a:gd name="T0" fmla="*/ 1520 w 1680"/>
              <a:gd name="T1" fmla="*/ 2000 h 2080"/>
              <a:gd name="T2" fmla="*/ 1520 w 1680"/>
              <a:gd name="T3" fmla="*/ 240 h 2080"/>
              <a:gd name="T4" fmla="*/ 1280 w 1680"/>
              <a:gd name="T5" fmla="*/ 0 h 2080"/>
              <a:gd name="T6" fmla="*/ 640 w 1680"/>
              <a:gd name="T7" fmla="*/ 0 h 2080"/>
              <a:gd name="T8" fmla="*/ 400 w 1680"/>
              <a:gd name="T9" fmla="*/ 240 h 2080"/>
              <a:gd name="T10" fmla="*/ 400 w 1680"/>
              <a:gd name="T11" fmla="*/ 1200 h 2080"/>
              <a:gd name="T12" fmla="*/ 240 w 1680"/>
              <a:gd name="T13" fmla="*/ 1360 h 2080"/>
              <a:gd name="T14" fmla="*/ 240 w 1680"/>
              <a:gd name="T15" fmla="*/ 1680 h 2080"/>
              <a:gd name="T16" fmla="*/ 160 w 1680"/>
              <a:gd name="T17" fmla="*/ 1760 h 2080"/>
              <a:gd name="T18" fmla="*/ 80 w 1680"/>
              <a:gd name="T19" fmla="*/ 1680 h 2080"/>
              <a:gd name="T20" fmla="*/ 80 w 1680"/>
              <a:gd name="T21" fmla="*/ 1016 h 2080"/>
              <a:gd name="T22" fmla="*/ 193 w 1680"/>
              <a:gd name="T23" fmla="*/ 904 h 2080"/>
              <a:gd name="T24" fmla="*/ 240 w 1680"/>
              <a:gd name="T25" fmla="*/ 790 h 2080"/>
              <a:gd name="T26" fmla="*/ 240 w 1680"/>
              <a:gd name="T27" fmla="*/ 568 h 2080"/>
              <a:gd name="T28" fmla="*/ 181 w 1680"/>
              <a:gd name="T29" fmla="*/ 514 h 2080"/>
              <a:gd name="T30" fmla="*/ 9 w 1680"/>
              <a:gd name="T31" fmla="*/ 734 h 2080"/>
              <a:gd name="T32" fmla="*/ 0 w 1680"/>
              <a:gd name="T33" fmla="*/ 760 h 2080"/>
              <a:gd name="T34" fmla="*/ 0 w 1680"/>
              <a:gd name="T35" fmla="*/ 1680 h 2080"/>
              <a:gd name="T36" fmla="*/ 160 w 1680"/>
              <a:gd name="T37" fmla="*/ 1840 h 2080"/>
              <a:gd name="T38" fmla="*/ 320 w 1680"/>
              <a:gd name="T39" fmla="*/ 1680 h 2080"/>
              <a:gd name="T40" fmla="*/ 320 w 1680"/>
              <a:gd name="T41" fmla="*/ 1360 h 2080"/>
              <a:gd name="T42" fmla="*/ 400 w 1680"/>
              <a:gd name="T43" fmla="*/ 1280 h 2080"/>
              <a:gd name="T44" fmla="*/ 400 w 1680"/>
              <a:gd name="T45" fmla="*/ 2000 h 2080"/>
              <a:gd name="T46" fmla="*/ 240 w 1680"/>
              <a:gd name="T47" fmla="*/ 2000 h 2080"/>
              <a:gd name="T48" fmla="*/ 240 w 1680"/>
              <a:gd name="T49" fmla="*/ 2080 h 2080"/>
              <a:gd name="T50" fmla="*/ 1680 w 1680"/>
              <a:gd name="T51" fmla="*/ 2080 h 2080"/>
              <a:gd name="T52" fmla="*/ 1680 w 1680"/>
              <a:gd name="T53" fmla="*/ 2000 h 2080"/>
              <a:gd name="T54" fmla="*/ 1520 w 1680"/>
              <a:gd name="T55" fmla="*/ 2000 h 2080"/>
              <a:gd name="T56" fmla="*/ 80 w 1680"/>
              <a:gd name="T57" fmla="*/ 774 h 2080"/>
              <a:gd name="T58" fmla="*/ 160 w 1680"/>
              <a:gd name="T59" fmla="*/ 671 h 2080"/>
              <a:gd name="T60" fmla="*/ 160 w 1680"/>
              <a:gd name="T61" fmla="*/ 790 h 2080"/>
              <a:gd name="T62" fmla="*/ 137 w 1680"/>
              <a:gd name="T63" fmla="*/ 847 h 2080"/>
              <a:gd name="T64" fmla="*/ 80 w 1680"/>
              <a:gd name="T65" fmla="*/ 904 h 2080"/>
              <a:gd name="T66" fmla="*/ 80 w 1680"/>
              <a:gd name="T67" fmla="*/ 774 h 2080"/>
              <a:gd name="T68" fmla="*/ 1101 w 1680"/>
              <a:gd name="T69" fmla="*/ 1574 h 2080"/>
              <a:gd name="T70" fmla="*/ 1153 w 1680"/>
              <a:gd name="T71" fmla="*/ 1634 h 2080"/>
              <a:gd name="T72" fmla="*/ 820 w 1680"/>
              <a:gd name="T73" fmla="*/ 1918 h 2080"/>
              <a:gd name="T74" fmla="*/ 792 w 1680"/>
              <a:gd name="T75" fmla="*/ 1481 h 2080"/>
              <a:gd name="T76" fmla="*/ 872 w 1680"/>
              <a:gd name="T77" fmla="*/ 1476 h 2080"/>
              <a:gd name="T78" fmla="*/ 884 w 1680"/>
              <a:gd name="T79" fmla="*/ 1664 h 2080"/>
              <a:gd name="T80" fmla="*/ 1071 w 1680"/>
              <a:gd name="T81" fmla="*/ 1219 h 2080"/>
              <a:gd name="T82" fmla="*/ 718 w 1680"/>
              <a:gd name="T83" fmla="*/ 1290 h 2080"/>
              <a:gd name="T84" fmla="*/ 994 w 1680"/>
              <a:gd name="T85" fmla="*/ 621 h 2080"/>
              <a:gd name="T86" fmla="*/ 1068 w 1680"/>
              <a:gd name="T87" fmla="*/ 651 h 2080"/>
              <a:gd name="T88" fmla="*/ 849 w 1680"/>
              <a:gd name="T89" fmla="*/ 1182 h 2080"/>
              <a:gd name="T90" fmla="*/ 1203 w 1680"/>
              <a:gd name="T91" fmla="*/ 1112 h 2080"/>
              <a:gd name="T92" fmla="*/ 956 w 1680"/>
              <a:gd name="T93" fmla="*/ 1697 h 2080"/>
              <a:gd name="T94" fmla="*/ 1101 w 1680"/>
              <a:gd name="T95" fmla="*/ 1574 h 2080"/>
              <a:gd name="T96" fmla="*/ 1361 w 1680"/>
              <a:gd name="T97" fmla="*/ 470 h 2080"/>
              <a:gd name="T98" fmla="*/ 560 w 1680"/>
              <a:gd name="T99" fmla="*/ 470 h 2080"/>
              <a:gd name="T100" fmla="*/ 560 w 1680"/>
              <a:gd name="T101" fmla="*/ 202 h 2080"/>
              <a:gd name="T102" fmla="*/ 1361 w 1680"/>
              <a:gd name="T103" fmla="*/ 202 h 2080"/>
              <a:gd name="T104" fmla="*/ 1361 w 1680"/>
              <a:gd name="T105" fmla="*/ 470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80" h="2080">
                <a:moveTo>
                  <a:pt x="1520" y="2000"/>
                </a:moveTo>
                <a:cubicBezTo>
                  <a:pt x="1520" y="240"/>
                  <a:pt x="1520" y="240"/>
                  <a:pt x="1520" y="240"/>
                </a:cubicBezTo>
                <a:cubicBezTo>
                  <a:pt x="1520" y="108"/>
                  <a:pt x="1413" y="0"/>
                  <a:pt x="1280" y="0"/>
                </a:cubicBezTo>
                <a:cubicBezTo>
                  <a:pt x="640" y="0"/>
                  <a:pt x="640" y="0"/>
                  <a:pt x="640" y="0"/>
                </a:cubicBezTo>
                <a:cubicBezTo>
                  <a:pt x="508" y="0"/>
                  <a:pt x="400" y="108"/>
                  <a:pt x="400" y="240"/>
                </a:cubicBezTo>
                <a:cubicBezTo>
                  <a:pt x="400" y="1200"/>
                  <a:pt x="400" y="1200"/>
                  <a:pt x="400" y="1200"/>
                </a:cubicBezTo>
                <a:cubicBezTo>
                  <a:pt x="312" y="1200"/>
                  <a:pt x="240" y="1272"/>
                  <a:pt x="240" y="1360"/>
                </a:cubicBezTo>
                <a:cubicBezTo>
                  <a:pt x="240" y="1680"/>
                  <a:pt x="240" y="1680"/>
                  <a:pt x="240" y="1680"/>
                </a:cubicBezTo>
                <a:cubicBezTo>
                  <a:pt x="240" y="1724"/>
                  <a:pt x="204" y="1760"/>
                  <a:pt x="160" y="1760"/>
                </a:cubicBezTo>
                <a:cubicBezTo>
                  <a:pt x="116" y="1760"/>
                  <a:pt x="80" y="1724"/>
                  <a:pt x="80" y="1680"/>
                </a:cubicBezTo>
                <a:cubicBezTo>
                  <a:pt x="80" y="1016"/>
                  <a:pt x="80" y="1016"/>
                  <a:pt x="80" y="1016"/>
                </a:cubicBezTo>
                <a:cubicBezTo>
                  <a:pt x="193" y="904"/>
                  <a:pt x="193" y="904"/>
                  <a:pt x="193" y="904"/>
                </a:cubicBezTo>
                <a:cubicBezTo>
                  <a:pt x="224" y="873"/>
                  <a:pt x="240" y="834"/>
                  <a:pt x="240" y="790"/>
                </a:cubicBezTo>
                <a:cubicBezTo>
                  <a:pt x="240" y="568"/>
                  <a:pt x="240" y="568"/>
                  <a:pt x="240" y="568"/>
                </a:cubicBezTo>
                <a:cubicBezTo>
                  <a:pt x="181" y="514"/>
                  <a:pt x="181" y="514"/>
                  <a:pt x="181" y="514"/>
                </a:cubicBezTo>
                <a:cubicBezTo>
                  <a:pt x="9" y="734"/>
                  <a:pt x="9" y="734"/>
                  <a:pt x="9" y="734"/>
                </a:cubicBezTo>
                <a:cubicBezTo>
                  <a:pt x="4" y="741"/>
                  <a:pt x="0" y="750"/>
                  <a:pt x="0" y="760"/>
                </a:cubicBezTo>
                <a:cubicBezTo>
                  <a:pt x="0" y="1680"/>
                  <a:pt x="0" y="1680"/>
                  <a:pt x="0" y="1680"/>
                </a:cubicBezTo>
                <a:cubicBezTo>
                  <a:pt x="0" y="1768"/>
                  <a:pt x="72" y="1840"/>
                  <a:pt x="160" y="1840"/>
                </a:cubicBezTo>
                <a:cubicBezTo>
                  <a:pt x="248" y="1840"/>
                  <a:pt x="320" y="1768"/>
                  <a:pt x="320" y="1680"/>
                </a:cubicBezTo>
                <a:cubicBezTo>
                  <a:pt x="320" y="1360"/>
                  <a:pt x="320" y="1360"/>
                  <a:pt x="320" y="1360"/>
                </a:cubicBezTo>
                <a:cubicBezTo>
                  <a:pt x="320" y="1316"/>
                  <a:pt x="356" y="1280"/>
                  <a:pt x="400" y="1280"/>
                </a:cubicBezTo>
                <a:cubicBezTo>
                  <a:pt x="400" y="2000"/>
                  <a:pt x="400" y="2000"/>
                  <a:pt x="400" y="2000"/>
                </a:cubicBezTo>
                <a:cubicBezTo>
                  <a:pt x="240" y="2000"/>
                  <a:pt x="240" y="2000"/>
                  <a:pt x="240" y="2000"/>
                </a:cubicBezTo>
                <a:cubicBezTo>
                  <a:pt x="240" y="2080"/>
                  <a:pt x="240" y="2080"/>
                  <a:pt x="240" y="2080"/>
                </a:cubicBezTo>
                <a:cubicBezTo>
                  <a:pt x="720" y="2080"/>
                  <a:pt x="1200" y="2080"/>
                  <a:pt x="1680" y="2080"/>
                </a:cubicBezTo>
                <a:cubicBezTo>
                  <a:pt x="1680" y="2000"/>
                  <a:pt x="1680" y="2000"/>
                  <a:pt x="1680" y="2000"/>
                </a:cubicBezTo>
                <a:lnTo>
                  <a:pt x="1520" y="2000"/>
                </a:lnTo>
                <a:close/>
                <a:moveTo>
                  <a:pt x="80" y="774"/>
                </a:moveTo>
                <a:cubicBezTo>
                  <a:pt x="160" y="671"/>
                  <a:pt x="160" y="671"/>
                  <a:pt x="160" y="671"/>
                </a:cubicBezTo>
                <a:cubicBezTo>
                  <a:pt x="160" y="790"/>
                  <a:pt x="160" y="790"/>
                  <a:pt x="160" y="790"/>
                </a:cubicBezTo>
                <a:cubicBezTo>
                  <a:pt x="160" y="813"/>
                  <a:pt x="153" y="831"/>
                  <a:pt x="137" y="847"/>
                </a:cubicBezTo>
                <a:cubicBezTo>
                  <a:pt x="80" y="904"/>
                  <a:pt x="80" y="904"/>
                  <a:pt x="80" y="904"/>
                </a:cubicBezTo>
                <a:lnTo>
                  <a:pt x="80" y="774"/>
                </a:lnTo>
                <a:close/>
                <a:moveTo>
                  <a:pt x="1101" y="1574"/>
                </a:moveTo>
                <a:cubicBezTo>
                  <a:pt x="1153" y="1634"/>
                  <a:pt x="1153" y="1634"/>
                  <a:pt x="1153" y="1634"/>
                </a:cubicBezTo>
                <a:cubicBezTo>
                  <a:pt x="820" y="1918"/>
                  <a:pt x="820" y="1918"/>
                  <a:pt x="820" y="1918"/>
                </a:cubicBezTo>
                <a:cubicBezTo>
                  <a:pt x="792" y="1481"/>
                  <a:pt x="792" y="1481"/>
                  <a:pt x="792" y="1481"/>
                </a:cubicBezTo>
                <a:cubicBezTo>
                  <a:pt x="872" y="1476"/>
                  <a:pt x="872" y="1476"/>
                  <a:pt x="872" y="1476"/>
                </a:cubicBezTo>
                <a:cubicBezTo>
                  <a:pt x="884" y="1664"/>
                  <a:pt x="884" y="1664"/>
                  <a:pt x="884" y="1664"/>
                </a:cubicBezTo>
                <a:cubicBezTo>
                  <a:pt x="1071" y="1219"/>
                  <a:pt x="1071" y="1219"/>
                  <a:pt x="1071" y="1219"/>
                </a:cubicBezTo>
                <a:cubicBezTo>
                  <a:pt x="718" y="1290"/>
                  <a:pt x="718" y="1290"/>
                  <a:pt x="718" y="1290"/>
                </a:cubicBezTo>
                <a:cubicBezTo>
                  <a:pt x="994" y="621"/>
                  <a:pt x="994" y="621"/>
                  <a:pt x="994" y="621"/>
                </a:cubicBezTo>
                <a:cubicBezTo>
                  <a:pt x="1068" y="651"/>
                  <a:pt x="1068" y="651"/>
                  <a:pt x="1068" y="651"/>
                </a:cubicBezTo>
                <a:cubicBezTo>
                  <a:pt x="849" y="1182"/>
                  <a:pt x="849" y="1182"/>
                  <a:pt x="849" y="1182"/>
                </a:cubicBezTo>
                <a:cubicBezTo>
                  <a:pt x="1203" y="1112"/>
                  <a:pt x="1203" y="1112"/>
                  <a:pt x="1203" y="1112"/>
                </a:cubicBezTo>
                <a:cubicBezTo>
                  <a:pt x="956" y="1697"/>
                  <a:pt x="956" y="1697"/>
                  <a:pt x="956" y="1697"/>
                </a:cubicBezTo>
                <a:lnTo>
                  <a:pt x="1101" y="1574"/>
                </a:lnTo>
                <a:close/>
                <a:moveTo>
                  <a:pt x="1361" y="470"/>
                </a:moveTo>
                <a:cubicBezTo>
                  <a:pt x="560" y="470"/>
                  <a:pt x="560" y="470"/>
                  <a:pt x="560" y="470"/>
                </a:cubicBezTo>
                <a:cubicBezTo>
                  <a:pt x="560" y="202"/>
                  <a:pt x="560" y="202"/>
                  <a:pt x="560" y="202"/>
                </a:cubicBezTo>
                <a:cubicBezTo>
                  <a:pt x="1361" y="202"/>
                  <a:pt x="1361" y="202"/>
                  <a:pt x="1361" y="202"/>
                </a:cubicBezTo>
                <a:lnTo>
                  <a:pt x="1361" y="4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sym typeface="Arial Narrow"/>
            </a:endParaRPr>
          </a:p>
        </p:txBody>
      </p:sp>
      <p:sp>
        <p:nvSpPr>
          <p:cNvPr id="61" name="ListLeanHorizontalTextTopic1"/>
          <p:cNvSpPr txBox="1">
            <a:spLocks/>
          </p:cNvSpPr>
          <p:nvPr/>
        </p:nvSpPr>
        <p:spPr>
          <a:xfrm>
            <a:off x="2197101" y="3438525"/>
            <a:ext cx="1125220" cy="7333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sym typeface="Arial Narrow"/>
              </a:rPr>
              <a:t>300 km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sym typeface="Arial Narrow"/>
              </a:rPr>
              <a:t>average max. distance in 2020</a:t>
            </a:r>
          </a:p>
        </p:txBody>
      </p:sp>
      <p:sp>
        <p:nvSpPr>
          <p:cNvPr id="67" name="ListLeanHorizontalTextTopic1"/>
          <p:cNvSpPr txBox="1">
            <a:spLocks/>
          </p:cNvSpPr>
          <p:nvPr/>
        </p:nvSpPr>
        <p:spPr>
          <a:xfrm>
            <a:off x="6542903" y="4171950"/>
            <a:ext cx="1979571" cy="55334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~EUR 160-170 / kWh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expected battery price in 2020</a:t>
            </a:r>
          </a:p>
        </p:txBody>
      </p:sp>
      <p:cxnSp>
        <p:nvCxnSpPr>
          <p:cNvPr id="8" name="Straight Connector 7"/>
          <p:cNvCxnSpPr/>
          <p:nvPr>
            <p:custDataLst>
              <p:tags r:id="rId20"/>
            </p:custDataLst>
          </p:nvPr>
        </p:nvCxnSpPr>
        <p:spPr bwMode="gray">
          <a:xfrm>
            <a:off x="889000" y="4875213"/>
            <a:ext cx="328612" cy="0"/>
          </a:xfrm>
          <a:prstGeom prst="line">
            <a:avLst/>
          </a:prstGeom>
          <a:ln w="28575">
            <a:solidFill>
              <a:schemeClr val="accent4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/>
          <p:cNvCxnSpPr/>
          <p:nvPr>
            <p:custDataLst>
              <p:tags r:id="rId21"/>
            </p:custDataLst>
          </p:nvPr>
        </p:nvCxnSpPr>
        <p:spPr bwMode="gray">
          <a:xfrm>
            <a:off x="889000" y="4672013"/>
            <a:ext cx="328612" cy="0"/>
          </a:xfrm>
          <a:prstGeom prst="line">
            <a:avLst/>
          </a:prstGeom>
          <a:ln w="28575">
            <a:solidFill>
              <a:schemeClr val="accent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>
            <p:custDataLst>
              <p:tags r:id="rId22"/>
            </p:custDataLst>
          </p:nvPr>
        </p:nvSpPr>
        <p:spPr bwMode="auto">
          <a:xfrm>
            <a:off x="1019175" y="4841875"/>
            <a:ext cx="66675" cy="66675"/>
          </a:xfrm>
          <a:prstGeom prst="triangle">
            <a:avLst/>
          </a:prstGeom>
          <a:solidFill>
            <a:schemeClr val="accent4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>
            <p:custDataLst>
              <p:tags r:id="rId23"/>
            </p:custDataLst>
          </p:nvPr>
        </p:nvSpPr>
        <p:spPr bwMode="auto">
          <a:xfrm>
            <a:off x="1019175" y="4638675"/>
            <a:ext cx="66675" cy="666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1268412" y="4805363"/>
            <a:ext cx="16589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EB73D7D4-AB03-4D3F-BD74-CB9B57C3AB05}" type="datetime'A''vg ''p''ur''e E''V ''''storage ''''ca''p''aci''''ty [kWh]'">
              <a: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Avg pure EV storage capacity [kWh]</a:t>
            </a:fld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n-lt"/>
              <a:cs typeface="+mn-cs"/>
              <a:sym typeface="+mn-lt"/>
            </a:endParaRPr>
          </a:p>
        </p:txBody>
      </p:sp>
      <p:sp>
        <p:nvSpPr>
          <p:cNvPr id="38" name="Text Placeholder 18"/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1268412" y="4602163"/>
            <a:ext cx="5286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6CC328B2-A58C-417C-B5A0-E63B02185304}" type="datetime'''Ra''''n''''g''''''''e'' ''''''''''''''''''[''k''''''''m'']'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Range [km]</a:t>
            </a:fld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n-lt"/>
              <a:cs typeface="+mn-cs"/>
              <a:sym typeface="+mn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291335" y="1438275"/>
            <a:ext cx="662056" cy="436957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6633027" y="1854200"/>
            <a:ext cx="2187958" cy="9556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40347" y="1901825"/>
            <a:ext cx="197820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Example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: Cost of Nissan LEAF Li-ion 24 KWh pack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228600" marR="0" lvl="0" indent="-2286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0"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            2014           2016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9,000$          6,500$        5,500$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55027" y="5614988"/>
            <a:ext cx="8393686" cy="422405"/>
          </a:xfrm>
          <a:prstGeom prst="rect">
            <a:avLst/>
          </a:prstGeom>
          <a:solidFill>
            <a:schemeClr val="accent1"/>
          </a:solidFill>
          <a:ln w="15875" cmpd="sng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tIns="72000" rIns="127381" bIns="7200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+mn-cs"/>
              </a:rPr>
              <a:t>Charging time also becomes more convenient (under 1h) but remains a roadblock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027" y="6330950"/>
            <a:ext cx="45058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1) Source Roland Berger: Li-ion Gen 3 with NMC811 cathode and Silicon/carbon anode</a:t>
            </a:r>
          </a:p>
        </p:txBody>
      </p:sp>
      <p:sp>
        <p:nvSpPr>
          <p:cNvPr id="75" name="Forme libre 23"/>
          <p:cNvSpPr/>
          <p:nvPr/>
        </p:nvSpPr>
        <p:spPr>
          <a:xfrm rot="1227963">
            <a:off x="5033894" y="2912627"/>
            <a:ext cx="2290945" cy="788824"/>
          </a:xfrm>
          <a:custGeom>
            <a:avLst/>
            <a:gdLst>
              <a:gd name="connsiteX0" fmla="*/ 0 w 2267027"/>
              <a:gd name="connsiteY0" fmla="*/ 2673575 h 2673575"/>
              <a:gd name="connsiteX1" fmla="*/ 768673 w 2267027"/>
              <a:gd name="connsiteY1" fmla="*/ 2083161 h 2673575"/>
              <a:gd name="connsiteX2" fmla="*/ 1498355 w 2267027"/>
              <a:gd name="connsiteY2" fmla="*/ 640544 h 2673575"/>
              <a:gd name="connsiteX3" fmla="*/ 2239177 w 2267027"/>
              <a:gd name="connsiteY3" fmla="*/ 0 h 2673575"/>
              <a:gd name="connsiteX4" fmla="*/ 2267027 w 2267027"/>
              <a:gd name="connsiteY4" fmla="*/ 2383938 h 2673575"/>
              <a:gd name="connsiteX5" fmla="*/ 1526205 w 2267027"/>
              <a:gd name="connsiteY5" fmla="*/ 2473057 h 2673575"/>
              <a:gd name="connsiteX6" fmla="*/ 768673 w 2267027"/>
              <a:gd name="connsiteY6" fmla="*/ 2617876 h 2673575"/>
              <a:gd name="connsiteX7" fmla="*/ 0 w 2267027"/>
              <a:gd name="connsiteY7" fmla="*/ 2673575 h 2673575"/>
              <a:gd name="connsiteX0" fmla="*/ 0 w 2267027"/>
              <a:gd name="connsiteY0" fmla="*/ 2673575 h 2673575"/>
              <a:gd name="connsiteX1" fmla="*/ 768673 w 2267027"/>
              <a:gd name="connsiteY1" fmla="*/ 2083161 h 2673575"/>
              <a:gd name="connsiteX2" fmla="*/ 1498355 w 2267027"/>
              <a:gd name="connsiteY2" fmla="*/ 640544 h 2673575"/>
              <a:gd name="connsiteX3" fmla="*/ 2260343 w 2267027"/>
              <a:gd name="connsiteY3" fmla="*/ 0 h 2673575"/>
              <a:gd name="connsiteX4" fmla="*/ 2267027 w 2267027"/>
              <a:gd name="connsiteY4" fmla="*/ 2383938 h 2673575"/>
              <a:gd name="connsiteX5" fmla="*/ 1526205 w 2267027"/>
              <a:gd name="connsiteY5" fmla="*/ 2473057 h 2673575"/>
              <a:gd name="connsiteX6" fmla="*/ 768673 w 2267027"/>
              <a:gd name="connsiteY6" fmla="*/ 2617876 h 2673575"/>
              <a:gd name="connsiteX7" fmla="*/ 0 w 2267027"/>
              <a:gd name="connsiteY7" fmla="*/ 2673575 h 2673575"/>
              <a:gd name="connsiteX0" fmla="*/ 0 w 2268810"/>
              <a:gd name="connsiteY0" fmla="*/ 2694742 h 2694742"/>
              <a:gd name="connsiteX1" fmla="*/ 768673 w 2268810"/>
              <a:gd name="connsiteY1" fmla="*/ 2104328 h 2694742"/>
              <a:gd name="connsiteX2" fmla="*/ 1498355 w 2268810"/>
              <a:gd name="connsiteY2" fmla="*/ 661711 h 2694742"/>
              <a:gd name="connsiteX3" fmla="*/ 2268810 w 2268810"/>
              <a:gd name="connsiteY3" fmla="*/ 0 h 2694742"/>
              <a:gd name="connsiteX4" fmla="*/ 2267027 w 2268810"/>
              <a:gd name="connsiteY4" fmla="*/ 2405105 h 2694742"/>
              <a:gd name="connsiteX5" fmla="*/ 1526205 w 2268810"/>
              <a:gd name="connsiteY5" fmla="*/ 2494224 h 2694742"/>
              <a:gd name="connsiteX6" fmla="*/ 768673 w 2268810"/>
              <a:gd name="connsiteY6" fmla="*/ 2639043 h 2694742"/>
              <a:gd name="connsiteX7" fmla="*/ 0 w 2268810"/>
              <a:gd name="connsiteY7" fmla="*/ 2694742 h 2694742"/>
              <a:gd name="connsiteX0" fmla="*/ 0 w 2267092"/>
              <a:gd name="connsiteY0" fmla="*/ 2698976 h 2698976"/>
              <a:gd name="connsiteX1" fmla="*/ 768673 w 2267092"/>
              <a:gd name="connsiteY1" fmla="*/ 2108562 h 2698976"/>
              <a:gd name="connsiteX2" fmla="*/ 1498355 w 2267092"/>
              <a:gd name="connsiteY2" fmla="*/ 665945 h 2698976"/>
              <a:gd name="connsiteX3" fmla="*/ 2264576 w 2267092"/>
              <a:gd name="connsiteY3" fmla="*/ 0 h 2698976"/>
              <a:gd name="connsiteX4" fmla="*/ 2267027 w 2267092"/>
              <a:gd name="connsiteY4" fmla="*/ 2409339 h 2698976"/>
              <a:gd name="connsiteX5" fmla="*/ 1526205 w 2267092"/>
              <a:gd name="connsiteY5" fmla="*/ 2498458 h 2698976"/>
              <a:gd name="connsiteX6" fmla="*/ 768673 w 2267092"/>
              <a:gd name="connsiteY6" fmla="*/ 2643277 h 2698976"/>
              <a:gd name="connsiteX7" fmla="*/ 0 w 2267092"/>
              <a:gd name="connsiteY7" fmla="*/ 2698976 h 2698976"/>
              <a:gd name="connsiteX0" fmla="*/ 0 w 2285742"/>
              <a:gd name="connsiteY0" fmla="*/ 2707442 h 2707442"/>
              <a:gd name="connsiteX1" fmla="*/ 768673 w 2285742"/>
              <a:gd name="connsiteY1" fmla="*/ 2117028 h 2707442"/>
              <a:gd name="connsiteX2" fmla="*/ 1498355 w 2285742"/>
              <a:gd name="connsiteY2" fmla="*/ 674411 h 2707442"/>
              <a:gd name="connsiteX3" fmla="*/ 2285742 w 2285742"/>
              <a:gd name="connsiteY3" fmla="*/ 0 h 2707442"/>
              <a:gd name="connsiteX4" fmla="*/ 2267027 w 2285742"/>
              <a:gd name="connsiteY4" fmla="*/ 2417805 h 2707442"/>
              <a:gd name="connsiteX5" fmla="*/ 1526205 w 2285742"/>
              <a:gd name="connsiteY5" fmla="*/ 2506924 h 2707442"/>
              <a:gd name="connsiteX6" fmla="*/ 768673 w 2285742"/>
              <a:gd name="connsiteY6" fmla="*/ 2651743 h 2707442"/>
              <a:gd name="connsiteX7" fmla="*/ 0 w 2285742"/>
              <a:gd name="connsiteY7" fmla="*/ 2707442 h 2707442"/>
              <a:gd name="connsiteX0" fmla="*/ 0 w 2288258"/>
              <a:gd name="connsiteY0" fmla="*/ 2707442 h 2707442"/>
              <a:gd name="connsiteX1" fmla="*/ 768673 w 2288258"/>
              <a:gd name="connsiteY1" fmla="*/ 2117028 h 2707442"/>
              <a:gd name="connsiteX2" fmla="*/ 1498355 w 2288258"/>
              <a:gd name="connsiteY2" fmla="*/ 674411 h 2707442"/>
              <a:gd name="connsiteX3" fmla="*/ 2285742 w 2288258"/>
              <a:gd name="connsiteY3" fmla="*/ 0 h 2707442"/>
              <a:gd name="connsiteX4" fmla="*/ 2288193 w 2288258"/>
              <a:gd name="connsiteY4" fmla="*/ 2417805 h 2707442"/>
              <a:gd name="connsiteX5" fmla="*/ 1526205 w 2288258"/>
              <a:gd name="connsiteY5" fmla="*/ 2506924 h 2707442"/>
              <a:gd name="connsiteX6" fmla="*/ 768673 w 2288258"/>
              <a:gd name="connsiteY6" fmla="*/ 2651743 h 2707442"/>
              <a:gd name="connsiteX7" fmla="*/ 0 w 2288258"/>
              <a:gd name="connsiteY7" fmla="*/ 2707442 h 2707442"/>
              <a:gd name="connsiteX0" fmla="*/ 0 w 2300448"/>
              <a:gd name="connsiteY0" fmla="*/ 2707442 h 3799153"/>
              <a:gd name="connsiteX1" fmla="*/ 768673 w 2300448"/>
              <a:gd name="connsiteY1" fmla="*/ 2117028 h 3799153"/>
              <a:gd name="connsiteX2" fmla="*/ 1498355 w 2300448"/>
              <a:gd name="connsiteY2" fmla="*/ 674411 h 3799153"/>
              <a:gd name="connsiteX3" fmla="*/ 2285742 w 2300448"/>
              <a:gd name="connsiteY3" fmla="*/ 0 h 3799153"/>
              <a:gd name="connsiteX4" fmla="*/ 2288193 w 2300448"/>
              <a:gd name="connsiteY4" fmla="*/ 2417805 h 3799153"/>
              <a:gd name="connsiteX5" fmla="*/ 1526205 w 2300448"/>
              <a:gd name="connsiteY5" fmla="*/ 2506924 h 3799153"/>
              <a:gd name="connsiteX6" fmla="*/ 2300448 w 2300448"/>
              <a:gd name="connsiteY6" fmla="*/ 3799153 h 3799153"/>
              <a:gd name="connsiteX7" fmla="*/ 0 w 2300448"/>
              <a:gd name="connsiteY7" fmla="*/ 2707442 h 3799153"/>
              <a:gd name="connsiteX0" fmla="*/ 0 w 2300448"/>
              <a:gd name="connsiteY0" fmla="*/ 2707442 h 3799153"/>
              <a:gd name="connsiteX1" fmla="*/ 768673 w 2300448"/>
              <a:gd name="connsiteY1" fmla="*/ 2117028 h 3799153"/>
              <a:gd name="connsiteX2" fmla="*/ 1498355 w 2300448"/>
              <a:gd name="connsiteY2" fmla="*/ 674411 h 3799153"/>
              <a:gd name="connsiteX3" fmla="*/ 2285742 w 2300448"/>
              <a:gd name="connsiteY3" fmla="*/ 0 h 3799153"/>
              <a:gd name="connsiteX4" fmla="*/ 2288193 w 2300448"/>
              <a:gd name="connsiteY4" fmla="*/ 2417805 h 3799153"/>
              <a:gd name="connsiteX5" fmla="*/ 2300448 w 2300448"/>
              <a:gd name="connsiteY5" fmla="*/ 3799153 h 3799153"/>
              <a:gd name="connsiteX6" fmla="*/ 0 w 2300448"/>
              <a:gd name="connsiteY6" fmla="*/ 2707442 h 3799153"/>
              <a:gd name="connsiteX0" fmla="*/ 0 w 2498566"/>
              <a:gd name="connsiteY0" fmla="*/ 2707442 h 3799153"/>
              <a:gd name="connsiteX1" fmla="*/ 768673 w 2498566"/>
              <a:gd name="connsiteY1" fmla="*/ 2117028 h 3799153"/>
              <a:gd name="connsiteX2" fmla="*/ 1498355 w 2498566"/>
              <a:gd name="connsiteY2" fmla="*/ 674411 h 3799153"/>
              <a:gd name="connsiteX3" fmla="*/ 2285742 w 2498566"/>
              <a:gd name="connsiteY3" fmla="*/ 0 h 3799153"/>
              <a:gd name="connsiteX4" fmla="*/ 2300448 w 2498566"/>
              <a:gd name="connsiteY4" fmla="*/ 3799153 h 3799153"/>
              <a:gd name="connsiteX5" fmla="*/ 0 w 2498566"/>
              <a:gd name="connsiteY5" fmla="*/ 2707442 h 3799153"/>
              <a:gd name="connsiteX0" fmla="*/ 0 w 2300448"/>
              <a:gd name="connsiteY0" fmla="*/ 2707442 h 3799153"/>
              <a:gd name="connsiteX1" fmla="*/ 768673 w 2300448"/>
              <a:gd name="connsiteY1" fmla="*/ 2117028 h 3799153"/>
              <a:gd name="connsiteX2" fmla="*/ 1498355 w 2300448"/>
              <a:gd name="connsiteY2" fmla="*/ 674411 h 3799153"/>
              <a:gd name="connsiteX3" fmla="*/ 2285742 w 2300448"/>
              <a:gd name="connsiteY3" fmla="*/ 0 h 3799153"/>
              <a:gd name="connsiteX4" fmla="*/ 2300448 w 2300448"/>
              <a:gd name="connsiteY4" fmla="*/ 3799153 h 3799153"/>
              <a:gd name="connsiteX5" fmla="*/ 0 w 2300448"/>
              <a:gd name="connsiteY5" fmla="*/ 2707442 h 3799153"/>
              <a:gd name="connsiteX0" fmla="*/ 0 w 2300448"/>
              <a:gd name="connsiteY0" fmla="*/ 2707442 h 3799153"/>
              <a:gd name="connsiteX1" fmla="*/ 768673 w 2300448"/>
              <a:gd name="connsiteY1" fmla="*/ 2117028 h 3799153"/>
              <a:gd name="connsiteX2" fmla="*/ 2285742 w 2300448"/>
              <a:gd name="connsiteY2" fmla="*/ 0 h 3799153"/>
              <a:gd name="connsiteX3" fmla="*/ 2300448 w 2300448"/>
              <a:gd name="connsiteY3" fmla="*/ 3799153 h 3799153"/>
              <a:gd name="connsiteX4" fmla="*/ 0 w 2300448"/>
              <a:gd name="connsiteY4" fmla="*/ 2707442 h 3799153"/>
              <a:gd name="connsiteX0" fmla="*/ 0 w 2300448"/>
              <a:gd name="connsiteY0" fmla="*/ 2707442 h 3799153"/>
              <a:gd name="connsiteX1" fmla="*/ 2285742 w 2300448"/>
              <a:gd name="connsiteY1" fmla="*/ 0 h 3799153"/>
              <a:gd name="connsiteX2" fmla="*/ 2300448 w 2300448"/>
              <a:gd name="connsiteY2" fmla="*/ 3799153 h 3799153"/>
              <a:gd name="connsiteX3" fmla="*/ 0 w 2300448"/>
              <a:gd name="connsiteY3" fmla="*/ 2707442 h 3799153"/>
              <a:gd name="connsiteX0" fmla="*/ 0 w 2397144"/>
              <a:gd name="connsiteY0" fmla="*/ 0 h 1091711"/>
              <a:gd name="connsiteX1" fmla="*/ 2397144 w 2397144"/>
              <a:gd name="connsiteY1" fmla="*/ 216782 h 1091711"/>
              <a:gd name="connsiteX2" fmla="*/ 2300448 w 2397144"/>
              <a:gd name="connsiteY2" fmla="*/ 1091711 h 1091711"/>
              <a:gd name="connsiteX3" fmla="*/ 0 w 2397144"/>
              <a:gd name="connsiteY3" fmla="*/ 0 h 1091711"/>
              <a:gd name="connsiteX0" fmla="*/ 0 w 2406280"/>
              <a:gd name="connsiteY0" fmla="*/ 0 h 1097281"/>
              <a:gd name="connsiteX1" fmla="*/ 2397144 w 2406280"/>
              <a:gd name="connsiteY1" fmla="*/ 216782 h 1097281"/>
              <a:gd name="connsiteX2" fmla="*/ 2406280 w 2406280"/>
              <a:gd name="connsiteY2" fmla="*/ 1097281 h 1097281"/>
              <a:gd name="connsiteX3" fmla="*/ 0 w 2406280"/>
              <a:gd name="connsiteY3" fmla="*/ 0 h 1097281"/>
              <a:gd name="connsiteX0" fmla="*/ 0 w 2397589"/>
              <a:gd name="connsiteY0" fmla="*/ 0 h 1097281"/>
              <a:gd name="connsiteX1" fmla="*/ 2397144 w 2397589"/>
              <a:gd name="connsiteY1" fmla="*/ 216782 h 1097281"/>
              <a:gd name="connsiteX2" fmla="*/ 2389569 w 2397589"/>
              <a:gd name="connsiteY2" fmla="*/ 1097281 h 1097281"/>
              <a:gd name="connsiteX3" fmla="*/ 0 w 2397589"/>
              <a:gd name="connsiteY3" fmla="*/ 0 h 1097281"/>
              <a:gd name="connsiteX0" fmla="*/ 0 w 2400709"/>
              <a:gd name="connsiteY0" fmla="*/ 0 h 1097281"/>
              <a:gd name="connsiteX1" fmla="*/ 2397144 w 2400709"/>
              <a:gd name="connsiteY1" fmla="*/ 216782 h 1097281"/>
              <a:gd name="connsiteX2" fmla="*/ 2400709 w 2400709"/>
              <a:gd name="connsiteY2" fmla="*/ 1097281 h 1097281"/>
              <a:gd name="connsiteX3" fmla="*/ 0 w 2400709"/>
              <a:gd name="connsiteY3" fmla="*/ 0 h 109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709" h="1097281">
                <a:moveTo>
                  <a:pt x="0" y="0"/>
                </a:moveTo>
                <a:lnTo>
                  <a:pt x="2397144" y="216782"/>
                </a:lnTo>
                <a:cubicBezTo>
                  <a:pt x="2400189" y="510282"/>
                  <a:pt x="2397664" y="803781"/>
                  <a:pt x="2400709" y="109728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3" name="Straight Connector 92"/>
          <p:cNvCxnSpPr/>
          <p:nvPr>
            <p:custDataLst>
              <p:tags r:id="rId26"/>
            </p:custDataLst>
          </p:nvPr>
        </p:nvCxnSpPr>
        <p:spPr bwMode="auto">
          <a:xfrm>
            <a:off x="6076950" y="2295525"/>
            <a:ext cx="0" cy="2857500"/>
          </a:xfrm>
          <a:prstGeom prst="line">
            <a:avLst/>
          </a:prstGeom>
          <a:ln w="31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93"/>
          <p:cNvGraphicFramePr>
            <a:graphicFrameLocks/>
          </p:cNvGraphicFramePr>
          <p:nvPr>
            <p:custDataLst>
              <p:tags r:id="rId27"/>
            </p:custDataLst>
            <p:extLst/>
          </p:nvPr>
        </p:nvGraphicFramePr>
        <p:xfrm>
          <a:off x="4851399" y="2222500"/>
          <a:ext cx="2994082" cy="2975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sp>
        <p:nvSpPr>
          <p:cNvPr id="96" name="Rectangle 95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gray">
          <a:xfrm>
            <a:off x="4633913" y="3349625"/>
            <a:ext cx="223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7487159A-92FC-4188-869D-91538382FF6F}" type="datetime'''''''''''''''''''150''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150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97" name="Rectangle 96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gray">
          <a:xfrm>
            <a:off x="4633913" y="3921125"/>
            <a:ext cx="223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156164B4-D732-4621-9569-B20898BC1E18}" type="datetime'''''''''''''''1''''''0''0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100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98" name="Rectangle 97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gray">
          <a:xfrm>
            <a:off x="4708525" y="4492625"/>
            <a:ext cx="1492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40269827-C851-4C70-975E-D6B62193793D}" type="datetime'''''''''''''''''''''''''''''''''''''''''5''''0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50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99" name="Rectangle 98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gray">
          <a:xfrm>
            <a:off x="4783138" y="5064125"/>
            <a:ext cx="74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AAEC2374-2BEE-4DA0-BD60-4AC8EA3B9B50}" type="datetime'0''''''''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100" name="Rectangle 99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gray">
          <a:xfrm>
            <a:off x="7642225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F69CC9E6-B26D-4221-AF08-B05929898E55}" type="datetime'''2''''''0''''''''''''''''''''''3''''''''''''5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2035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101" name="Rectangle 100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gray">
          <a:xfrm>
            <a:off x="7070725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AB59CBB5-FAA7-481F-A97A-3E2464BBCF22}" type="datetime'''''''''''''2''''''''''''''''''''''0''''3''0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2030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102" name="Rectangle 101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gray">
          <a:xfrm>
            <a:off x="6499225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AC199322-D814-4EA5-A628-0CB6B5239D7F}" type="datetime'''''''2''''''''''''''''''''0''2''''''''5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2025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103" name="Rectangle 102"/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gray">
          <a:xfrm>
            <a:off x="5927725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5AF323A7-3CCC-4468-9214-1E5CC0737750}" type="datetime'''''''''''''''''''''''''''''''2''0''''''''2''''''''0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2020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104" name="Rectangle 103"/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gray">
          <a:xfrm>
            <a:off x="5356225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0D21D6B3-A479-4B90-8712-89E3FC59F5E2}" type="datetime'''''''''''''''''''20''''1''''5''''''''''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2015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105" name="Rectangle 104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gray">
          <a:xfrm>
            <a:off x="4784725" y="5249863"/>
            <a:ext cx="2984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76E89F12-912B-450A-84D1-FC53396671A8}" type="datetime'''''''''''''2''''''''''''''''''''''0''1''''''''0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2010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106" name="Rectangle 105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gray">
          <a:xfrm>
            <a:off x="4633913" y="2206625"/>
            <a:ext cx="223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C71D5F12-D283-47B7-8E0A-3C976986C4D6}" type="datetime'''''''''25''''0''''''''''''''''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250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107" name="Rectangle 106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gray">
          <a:xfrm>
            <a:off x="4633913" y="2778125"/>
            <a:ext cx="223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fld id="{19520259-4CB6-4DC0-9A01-24E811324BB6}" type="datetime'2''''''''''''''''''''''''''''''''''''''''''''00'''''">
              <a:rPr kumimoji="0" lang="fr-FR" altLang="en-US" sz="1300" b="0" i="0" u="none" strike="noStrike" kern="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/>
                <a:cs typeface="+mn-cs"/>
                <a:sym typeface="Arial Narrow"/>
              </a:rPr>
              <a:pPr marL="0" marR="0" lvl="1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B575F"/>
                </a:buClr>
                <a:buSzPct val="60000"/>
                <a:buFont typeface="Wingdings" pitchFamily="2" charset="2"/>
                <a:buNone/>
                <a:tabLst/>
                <a:defRPr/>
              </a:pPr>
              <a:t>200</a:t>
            </a:fld>
            <a:endParaRPr kumimoji="0" lang="fr-FR" alt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cxnSp>
        <p:nvCxnSpPr>
          <p:cNvPr id="108" name="Straight Connector 107"/>
          <p:cNvCxnSpPr/>
          <p:nvPr>
            <p:custDataLst>
              <p:tags r:id="rId40"/>
            </p:custDataLst>
          </p:nvPr>
        </p:nvCxnSpPr>
        <p:spPr bwMode="auto">
          <a:xfrm>
            <a:off x="4933950" y="3305175"/>
            <a:ext cx="2857500" cy="0"/>
          </a:xfrm>
          <a:prstGeom prst="line">
            <a:avLst/>
          </a:prstGeom>
          <a:ln w="952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Placeholder 95"/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4598988" y="1876425"/>
            <a:ext cx="67151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b" anchorCtr="0">
            <a:noAutofit/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sz="2000" b="1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n-lt"/>
                <a:cs typeface="+mn-cs"/>
                <a:sym typeface="+mn-lt"/>
              </a:rPr>
              <a:t>USD / kWh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n-lt"/>
              <a:cs typeface="+mn-cs"/>
              <a:sym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5026" y="6140450"/>
            <a:ext cx="746796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EV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electric vehicle	</a:t>
            </a:r>
          </a:p>
        </p:txBody>
      </p:sp>
      <p:sp>
        <p:nvSpPr>
          <p:cNvPr id="62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667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Confidential –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BoD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October, 11, 2016</a:t>
            </a:r>
          </a:p>
        </p:txBody>
      </p:sp>
    </p:spTree>
    <p:extLst>
      <p:ext uri="{BB962C8B-B14F-4D97-AF65-F5344CB8AC3E}">
        <p14:creationId xmlns:p14="http://schemas.microsoft.com/office/powerpoint/2010/main" val="6455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2" name="Object 2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Isosceles Triangle 16"/>
          <p:cNvSpPr/>
          <p:nvPr/>
        </p:nvSpPr>
        <p:spPr>
          <a:xfrm rot="5400000">
            <a:off x="3872962" y="3392981"/>
            <a:ext cx="3873500" cy="8039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Content Placeholder 20"/>
          <p:cNvSpPr txBox="1">
            <a:spLocks/>
          </p:cNvSpPr>
          <p:nvPr/>
        </p:nvSpPr>
        <p:spPr bwMode="auto">
          <a:xfrm>
            <a:off x="6076114" y="1207344"/>
            <a:ext cx="2672599" cy="4810109"/>
          </a:xfrm>
          <a:prstGeom prst="rect">
            <a:avLst/>
          </a:prstGeom>
          <a:solidFill>
            <a:schemeClr val="bg2"/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128" y="0"/>
            <a:ext cx="8877872" cy="8763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</a:rPr>
              <a:t>OEMs have ambitious hybrid and pure EV developments / launch plans</a:t>
            </a:r>
          </a:p>
        </p:txBody>
      </p:sp>
      <p:sp>
        <p:nvSpPr>
          <p:cNvPr id="6" name="RbSticker"/>
          <p:cNvSpPr txBox="1"/>
          <p:nvPr/>
        </p:nvSpPr>
        <p:spPr>
          <a:xfrm>
            <a:off x="698182" y="13694"/>
            <a:ext cx="1660711" cy="200055"/>
          </a:xfrm>
          <a:prstGeom prst="rect">
            <a:avLst/>
          </a:prstGeom>
          <a:solidFill>
            <a:srgbClr val="BBE0E3">
              <a:lumMod val="100000"/>
              <a:alpha val="0"/>
            </a:srgbClr>
          </a:solidFill>
        </p:spPr>
        <p:txBody>
          <a:bodyPr vert="horz" wrap="non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Hybrid &amp; electric vehicles</a:t>
            </a:r>
          </a:p>
        </p:txBody>
      </p:sp>
      <p:sp>
        <p:nvSpPr>
          <p:cNvPr id="7" name="RbNavigator"/>
          <p:cNvSpPr txBox="1"/>
          <p:nvPr/>
        </p:nvSpPr>
        <p:spPr>
          <a:xfrm>
            <a:off x="355028" y="-16720"/>
            <a:ext cx="2743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2</a:t>
            </a: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810575" y="26216"/>
            <a:ext cx="198892" cy="225808"/>
          </a:xfrm>
          <a:custGeom>
            <a:avLst/>
            <a:gdLst>
              <a:gd name="T0" fmla="*/ 1520 w 1680"/>
              <a:gd name="T1" fmla="*/ 2000 h 2080"/>
              <a:gd name="T2" fmla="*/ 1520 w 1680"/>
              <a:gd name="T3" fmla="*/ 240 h 2080"/>
              <a:gd name="T4" fmla="*/ 1280 w 1680"/>
              <a:gd name="T5" fmla="*/ 0 h 2080"/>
              <a:gd name="T6" fmla="*/ 640 w 1680"/>
              <a:gd name="T7" fmla="*/ 0 h 2080"/>
              <a:gd name="T8" fmla="*/ 400 w 1680"/>
              <a:gd name="T9" fmla="*/ 240 h 2080"/>
              <a:gd name="T10" fmla="*/ 400 w 1680"/>
              <a:gd name="T11" fmla="*/ 1200 h 2080"/>
              <a:gd name="T12" fmla="*/ 240 w 1680"/>
              <a:gd name="T13" fmla="*/ 1360 h 2080"/>
              <a:gd name="T14" fmla="*/ 240 w 1680"/>
              <a:gd name="T15" fmla="*/ 1680 h 2080"/>
              <a:gd name="T16" fmla="*/ 160 w 1680"/>
              <a:gd name="T17" fmla="*/ 1760 h 2080"/>
              <a:gd name="T18" fmla="*/ 80 w 1680"/>
              <a:gd name="T19" fmla="*/ 1680 h 2080"/>
              <a:gd name="T20" fmla="*/ 80 w 1680"/>
              <a:gd name="T21" fmla="*/ 1016 h 2080"/>
              <a:gd name="T22" fmla="*/ 193 w 1680"/>
              <a:gd name="T23" fmla="*/ 904 h 2080"/>
              <a:gd name="T24" fmla="*/ 240 w 1680"/>
              <a:gd name="T25" fmla="*/ 790 h 2080"/>
              <a:gd name="T26" fmla="*/ 240 w 1680"/>
              <a:gd name="T27" fmla="*/ 568 h 2080"/>
              <a:gd name="T28" fmla="*/ 181 w 1680"/>
              <a:gd name="T29" fmla="*/ 514 h 2080"/>
              <a:gd name="T30" fmla="*/ 9 w 1680"/>
              <a:gd name="T31" fmla="*/ 734 h 2080"/>
              <a:gd name="T32" fmla="*/ 0 w 1680"/>
              <a:gd name="T33" fmla="*/ 760 h 2080"/>
              <a:gd name="T34" fmla="*/ 0 w 1680"/>
              <a:gd name="T35" fmla="*/ 1680 h 2080"/>
              <a:gd name="T36" fmla="*/ 160 w 1680"/>
              <a:gd name="T37" fmla="*/ 1840 h 2080"/>
              <a:gd name="T38" fmla="*/ 320 w 1680"/>
              <a:gd name="T39" fmla="*/ 1680 h 2080"/>
              <a:gd name="T40" fmla="*/ 320 w 1680"/>
              <a:gd name="T41" fmla="*/ 1360 h 2080"/>
              <a:gd name="T42" fmla="*/ 400 w 1680"/>
              <a:gd name="T43" fmla="*/ 1280 h 2080"/>
              <a:gd name="T44" fmla="*/ 400 w 1680"/>
              <a:gd name="T45" fmla="*/ 2000 h 2080"/>
              <a:gd name="T46" fmla="*/ 240 w 1680"/>
              <a:gd name="T47" fmla="*/ 2000 h 2080"/>
              <a:gd name="T48" fmla="*/ 240 w 1680"/>
              <a:gd name="T49" fmla="*/ 2080 h 2080"/>
              <a:gd name="T50" fmla="*/ 1680 w 1680"/>
              <a:gd name="T51" fmla="*/ 2080 h 2080"/>
              <a:gd name="T52" fmla="*/ 1680 w 1680"/>
              <a:gd name="T53" fmla="*/ 2000 h 2080"/>
              <a:gd name="T54" fmla="*/ 1520 w 1680"/>
              <a:gd name="T55" fmla="*/ 2000 h 2080"/>
              <a:gd name="T56" fmla="*/ 80 w 1680"/>
              <a:gd name="T57" fmla="*/ 774 h 2080"/>
              <a:gd name="T58" fmla="*/ 160 w 1680"/>
              <a:gd name="T59" fmla="*/ 671 h 2080"/>
              <a:gd name="T60" fmla="*/ 160 w 1680"/>
              <a:gd name="T61" fmla="*/ 790 h 2080"/>
              <a:gd name="T62" fmla="*/ 137 w 1680"/>
              <a:gd name="T63" fmla="*/ 847 h 2080"/>
              <a:gd name="T64" fmla="*/ 80 w 1680"/>
              <a:gd name="T65" fmla="*/ 904 h 2080"/>
              <a:gd name="T66" fmla="*/ 80 w 1680"/>
              <a:gd name="T67" fmla="*/ 774 h 2080"/>
              <a:gd name="T68" fmla="*/ 1101 w 1680"/>
              <a:gd name="T69" fmla="*/ 1574 h 2080"/>
              <a:gd name="T70" fmla="*/ 1153 w 1680"/>
              <a:gd name="T71" fmla="*/ 1634 h 2080"/>
              <a:gd name="T72" fmla="*/ 820 w 1680"/>
              <a:gd name="T73" fmla="*/ 1918 h 2080"/>
              <a:gd name="T74" fmla="*/ 792 w 1680"/>
              <a:gd name="T75" fmla="*/ 1481 h 2080"/>
              <a:gd name="T76" fmla="*/ 872 w 1680"/>
              <a:gd name="T77" fmla="*/ 1476 h 2080"/>
              <a:gd name="T78" fmla="*/ 884 w 1680"/>
              <a:gd name="T79" fmla="*/ 1664 h 2080"/>
              <a:gd name="T80" fmla="*/ 1071 w 1680"/>
              <a:gd name="T81" fmla="*/ 1219 h 2080"/>
              <a:gd name="T82" fmla="*/ 718 w 1680"/>
              <a:gd name="T83" fmla="*/ 1290 h 2080"/>
              <a:gd name="T84" fmla="*/ 994 w 1680"/>
              <a:gd name="T85" fmla="*/ 621 h 2080"/>
              <a:gd name="T86" fmla="*/ 1068 w 1680"/>
              <a:gd name="T87" fmla="*/ 651 h 2080"/>
              <a:gd name="T88" fmla="*/ 849 w 1680"/>
              <a:gd name="T89" fmla="*/ 1182 h 2080"/>
              <a:gd name="T90" fmla="*/ 1203 w 1680"/>
              <a:gd name="T91" fmla="*/ 1112 h 2080"/>
              <a:gd name="T92" fmla="*/ 956 w 1680"/>
              <a:gd name="T93" fmla="*/ 1697 h 2080"/>
              <a:gd name="T94" fmla="*/ 1101 w 1680"/>
              <a:gd name="T95" fmla="*/ 1574 h 2080"/>
              <a:gd name="T96" fmla="*/ 1361 w 1680"/>
              <a:gd name="T97" fmla="*/ 470 h 2080"/>
              <a:gd name="T98" fmla="*/ 560 w 1680"/>
              <a:gd name="T99" fmla="*/ 470 h 2080"/>
              <a:gd name="T100" fmla="*/ 560 w 1680"/>
              <a:gd name="T101" fmla="*/ 202 h 2080"/>
              <a:gd name="T102" fmla="*/ 1361 w 1680"/>
              <a:gd name="T103" fmla="*/ 202 h 2080"/>
              <a:gd name="T104" fmla="*/ 1361 w 1680"/>
              <a:gd name="T105" fmla="*/ 470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80" h="2080">
                <a:moveTo>
                  <a:pt x="1520" y="2000"/>
                </a:moveTo>
                <a:cubicBezTo>
                  <a:pt x="1520" y="240"/>
                  <a:pt x="1520" y="240"/>
                  <a:pt x="1520" y="240"/>
                </a:cubicBezTo>
                <a:cubicBezTo>
                  <a:pt x="1520" y="108"/>
                  <a:pt x="1413" y="0"/>
                  <a:pt x="1280" y="0"/>
                </a:cubicBezTo>
                <a:cubicBezTo>
                  <a:pt x="640" y="0"/>
                  <a:pt x="640" y="0"/>
                  <a:pt x="640" y="0"/>
                </a:cubicBezTo>
                <a:cubicBezTo>
                  <a:pt x="508" y="0"/>
                  <a:pt x="400" y="108"/>
                  <a:pt x="400" y="240"/>
                </a:cubicBezTo>
                <a:cubicBezTo>
                  <a:pt x="400" y="1200"/>
                  <a:pt x="400" y="1200"/>
                  <a:pt x="400" y="1200"/>
                </a:cubicBezTo>
                <a:cubicBezTo>
                  <a:pt x="312" y="1200"/>
                  <a:pt x="240" y="1272"/>
                  <a:pt x="240" y="1360"/>
                </a:cubicBezTo>
                <a:cubicBezTo>
                  <a:pt x="240" y="1680"/>
                  <a:pt x="240" y="1680"/>
                  <a:pt x="240" y="1680"/>
                </a:cubicBezTo>
                <a:cubicBezTo>
                  <a:pt x="240" y="1724"/>
                  <a:pt x="204" y="1760"/>
                  <a:pt x="160" y="1760"/>
                </a:cubicBezTo>
                <a:cubicBezTo>
                  <a:pt x="116" y="1760"/>
                  <a:pt x="80" y="1724"/>
                  <a:pt x="80" y="1680"/>
                </a:cubicBezTo>
                <a:cubicBezTo>
                  <a:pt x="80" y="1016"/>
                  <a:pt x="80" y="1016"/>
                  <a:pt x="80" y="1016"/>
                </a:cubicBezTo>
                <a:cubicBezTo>
                  <a:pt x="193" y="904"/>
                  <a:pt x="193" y="904"/>
                  <a:pt x="193" y="904"/>
                </a:cubicBezTo>
                <a:cubicBezTo>
                  <a:pt x="224" y="873"/>
                  <a:pt x="240" y="834"/>
                  <a:pt x="240" y="790"/>
                </a:cubicBezTo>
                <a:cubicBezTo>
                  <a:pt x="240" y="568"/>
                  <a:pt x="240" y="568"/>
                  <a:pt x="240" y="568"/>
                </a:cubicBezTo>
                <a:cubicBezTo>
                  <a:pt x="181" y="514"/>
                  <a:pt x="181" y="514"/>
                  <a:pt x="181" y="514"/>
                </a:cubicBezTo>
                <a:cubicBezTo>
                  <a:pt x="9" y="734"/>
                  <a:pt x="9" y="734"/>
                  <a:pt x="9" y="734"/>
                </a:cubicBezTo>
                <a:cubicBezTo>
                  <a:pt x="4" y="741"/>
                  <a:pt x="0" y="750"/>
                  <a:pt x="0" y="760"/>
                </a:cubicBezTo>
                <a:cubicBezTo>
                  <a:pt x="0" y="1680"/>
                  <a:pt x="0" y="1680"/>
                  <a:pt x="0" y="1680"/>
                </a:cubicBezTo>
                <a:cubicBezTo>
                  <a:pt x="0" y="1768"/>
                  <a:pt x="72" y="1840"/>
                  <a:pt x="160" y="1840"/>
                </a:cubicBezTo>
                <a:cubicBezTo>
                  <a:pt x="248" y="1840"/>
                  <a:pt x="320" y="1768"/>
                  <a:pt x="320" y="1680"/>
                </a:cubicBezTo>
                <a:cubicBezTo>
                  <a:pt x="320" y="1360"/>
                  <a:pt x="320" y="1360"/>
                  <a:pt x="320" y="1360"/>
                </a:cubicBezTo>
                <a:cubicBezTo>
                  <a:pt x="320" y="1316"/>
                  <a:pt x="356" y="1280"/>
                  <a:pt x="400" y="1280"/>
                </a:cubicBezTo>
                <a:cubicBezTo>
                  <a:pt x="400" y="2000"/>
                  <a:pt x="400" y="2000"/>
                  <a:pt x="400" y="2000"/>
                </a:cubicBezTo>
                <a:cubicBezTo>
                  <a:pt x="240" y="2000"/>
                  <a:pt x="240" y="2000"/>
                  <a:pt x="240" y="2000"/>
                </a:cubicBezTo>
                <a:cubicBezTo>
                  <a:pt x="240" y="2080"/>
                  <a:pt x="240" y="2080"/>
                  <a:pt x="240" y="2080"/>
                </a:cubicBezTo>
                <a:cubicBezTo>
                  <a:pt x="720" y="2080"/>
                  <a:pt x="1200" y="2080"/>
                  <a:pt x="1680" y="2080"/>
                </a:cubicBezTo>
                <a:cubicBezTo>
                  <a:pt x="1680" y="2000"/>
                  <a:pt x="1680" y="2000"/>
                  <a:pt x="1680" y="2000"/>
                </a:cubicBezTo>
                <a:lnTo>
                  <a:pt x="1520" y="2000"/>
                </a:lnTo>
                <a:close/>
                <a:moveTo>
                  <a:pt x="80" y="774"/>
                </a:moveTo>
                <a:cubicBezTo>
                  <a:pt x="160" y="671"/>
                  <a:pt x="160" y="671"/>
                  <a:pt x="160" y="671"/>
                </a:cubicBezTo>
                <a:cubicBezTo>
                  <a:pt x="160" y="790"/>
                  <a:pt x="160" y="790"/>
                  <a:pt x="160" y="790"/>
                </a:cubicBezTo>
                <a:cubicBezTo>
                  <a:pt x="160" y="813"/>
                  <a:pt x="153" y="831"/>
                  <a:pt x="137" y="847"/>
                </a:cubicBezTo>
                <a:cubicBezTo>
                  <a:pt x="80" y="904"/>
                  <a:pt x="80" y="904"/>
                  <a:pt x="80" y="904"/>
                </a:cubicBezTo>
                <a:lnTo>
                  <a:pt x="80" y="774"/>
                </a:lnTo>
                <a:close/>
                <a:moveTo>
                  <a:pt x="1101" y="1574"/>
                </a:moveTo>
                <a:cubicBezTo>
                  <a:pt x="1153" y="1634"/>
                  <a:pt x="1153" y="1634"/>
                  <a:pt x="1153" y="1634"/>
                </a:cubicBezTo>
                <a:cubicBezTo>
                  <a:pt x="820" y="1918"/>
                  <a:pt x="820" y="1918"/>
                  <a:pt x="820" y="1918"/>
                </a:cubicBezTo>
                <a:cubicBezTo>
                  <a:pt x="792" y="1481"/>
                  <a:pt x="792" y="1481"/>
                  <a:pt x="792" y="1481"/>
                </a:cubicBezTo>
                <a:cubicBezTo>
                  <a:pt x="872" y="1476"/>
                  <a:pt x="872" y="1476"/>
                  <a:pt x="872" y="1476"/>
                </a:cubicBezTo>
                <a:cubicBezTo>
                  <a:pt x="884" y="1664"/>
                  <a:pt x="884" y="1664"/>
                  <a:pt x="884" y="1664"/>
                </a:cubicBezTo>
                <a:cubicBezTo>
                  <a:pt x="1071" y="1219"/>
                  <a:pt x="1071" y="1219"/>
                  <a:pt x="1071" y="1219"/>
                </a:cubicBezTo>
                <a:cubicBezTo>
                  <a:pt x="718" y="1290"/>
                  <a:pt x="718" y="1290"/>
                  <a:pt x="718" y="1290"/>
                </a:cubicBezTo>
                <a:cubicBezTo>
                  <a:pt x="994" y="621"/>
                  <a:pt x="994" y="621"/>
                  <a:pt x="994" y="621"/>
                </a:cubicBezTo>
                <a:cubicBezTo>
                  <a:pt x="1068" y="651"/>
                  <a:pt x="1068" y="651"/>
                  <a:pt x="1068" y="651"/>
                </a:cubicBezTo>
                <a:cubicBezTo>
                  <a:pt x="849" y="1182"/>
                  <a:pt x="849" y="1182"/>
                  <a:pt x="849" y="1182"/>
                </a:cubicBezTo>
                <a:cubicBezTo>
                  <a:pt x="1203" y="1112"/>
                  <a:pt x="1203" y="1112"/>
                  <a:pt x="1203" y="1112"/>
                </a:cubicBezTo>
                <a:cubicBezTo>
                  <a:pt x="956" y="1697"/>
                  <a:pt x="956" y="1697"/>
                  <a:pt x="956" y="1697"/>
                </a:cubicBezTo>
                <a:lnTo>
                  <a:pt x="1101" y="1574"/>
                </a:lnTo>
                <a:close/>
                <a:moveTo>
                  <a:pt x="1361" y="470"/>
                </a:moveTo>
                <a:cubicBezTo>
                  <a:pt x="560" y="470"/>
                  <a:pt x="560" y="470"/>
                  <a:pt x="560" y="470"/>
                </a:cubicBezTo>
                <a:cubicBezTo>
                  <a:pt x="560" y="202"/>
                  <a:pt x="560" y="202"/>
                  <a:pt x="560" y="202"/>
                </a:cubicBezTo>
                <a:cubicBezTo>
                  <a:pt x="1361" y="202"/>
                  <a:pt x="1361" y="202"/>
                  <a:pt x="1361" y="202"/>
                </a:cubicBezTo>
                <a:lnTo>
                  <a:pt x="1361" y="4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sp>
        <p:nvSpPr>
          <p:cNvPr id="97" name="ListLeanHorizontalTextTopic1"/>
          <p:cNvSpPr txBox="1">
            <a:spLocks/>
          </p:cNvSpPr>
          <p:nvPr/>
        </p:nvSpPr>
        <p:spPr>
          <a:xfrm>
            <a:off x="6217250" y="1550308"/>
            <a:ext cx="2390326" cy="3220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sym typeface="Arial Narrow"/>
              </a:rPr>
              <a:t>Key 2016-19 emblematic launches</a:t>
            </a:r>
          </a:p>
        </p:txBody>
      </p:sp>
      <p:sp>
        <p:nvSpPr>
          <p:cNvPr id="98" name="ListLeanHorizontalTextTopic1"/>
          <p:cNvSpPr txBox="1">
            <a:spLocks/>
          </p:cNvSpPr>
          <p:nvPr/>
        </p:nvSpPr>
        <p:spPr>
          <a:xfrm>
            <a:off x="7134430" y="5049151"/>
            <a:ext cx="1412681" cy="54014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Peugeot Fractal concept car  - 3 models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2020+</a:t>
            </a:r>
          </a:p>
        </p:txBody>
      </p:sp>
      <p:sp>
        <p:nvSpPr>
          <p:cNvPr id="100" name="ListLeanHorizontalTextTopic1"/>
          <p:cNvSpPr txBox="1">
            <a:spLocks/>
          </p:cNvSpPr>
          <p:nvPr/>
        </p:nvSpPr>
        <p:spPr>
          <a:xfrm>
            <a:off x="7134430" y="3646868"/>
            <a:ext cx="1412681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Tesla Model 3 (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 Narrow"/>
              </a:rPr>
              <a:t>350 km)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/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2017-18</a:t>
            </a:r>
          </a:p>
        </p:txBody>
      </p:sp>
      <p:sp>
        <p:nvSpPr>
          <p:cNvPr id="105" name="ListLeanHorizontalTextTopic1"/>
          <p:cNvSpPr txBox="1">
            <a:spLocks/>
          </p:cNvSpPr>
          <p:nvPr/>
        </p:nvSpPr>
        <p:spPr>
          <a:xfrm>
            <a:off x="7134430" y="2092236"/>
            <a:ext cx="1412681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Chevrolet Bolt (320 km)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2016-17</a:t>
            </a:r>
          </a:p>
        </p:txBody>
      </p:sp>
      <p:sp>
        <p:nvSpPr>
          <p:cNvPr id="10" name="Content Placeholder 20"/>
          <p:cNvSpPr txBox="1">
            <a:spLocks/>
          </p:cNvSpPr>
          <p:nvPr/>
        </p:nvSpPr>
        <p:spPr bwMode="auto">
          <a:xfrm>
            <a:off x="1612900" y="1207345"/>
            <a:ext cx="4146012" cy="4810109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360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12090" marR="0" lvl="0" indent="-212090" defTabSz="979488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749300" marR="0" lvl="1" indent="0" defTabSz="979488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B575F"/>
              </a:buClr>
              <a:buSzPct val="60000"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30 electric models to be launched </a:t>
            </a:r>
            <a:b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</a:b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from 2016 to 2025</a:t>
            </a:r>
          </a:p>
          <a:p>
            <a:pPr marL="749300" marR="0" lvl="1" indent="0" defTabSz="979488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B575F"/>
              </a:buClr>
              <a:buSzPct val="60000"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6 electric models to be launched by 2020</a:t>
            </a:r>
          </a:p>
          <a:p>
            <a:pPr marL="749300" marR="0" lvl="1" indent="0" defTabSz="979488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B575F"/>
              </a:buClr>
              <a:buSzPct val="60000"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1 hybrid and new version of EV i3 </a:t>
            </a:r>
            <a:b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</a:b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in 2018, 1 new EV (iNext) by 2020</a:t>
            </a:r>
          </a:p>
          <a:p>
            <a:pPr marL="749300" marR="0" lvl="1" indent="0" defTabSz="979488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B575F"/>
              </a:buClr>
              <a:buSzPct val="60000"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Targets 500,000 vehicles (EV+PHEV) sales in 2020 </a:t>
            </a:r>
          </a:p>
          <a:p>
            <a:pPr marL="749300" marR="0" lvl="1" indent="0" defTabSz="979488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B575F"/>
              </a:buClr>
              <a:buSzPct val="60000"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13 electric models to be launched </a:t>
            </a:r>
            <a:b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</a:b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by 2020</a:t>
            </a:r>
          </a:p>
          <a:p>
            <a:pPr marL="749300" marR="0" lvl="1" indent="0" defTabSz="979488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B575F"/>
              </a:buClr>
              <a:buSzPct val="60000"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4 EV and 7 HEV/PHEV from 2019 </a:t>
            </a:r>
            <a:b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</a:b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to 2025</a:t>
            </a:r>
          </a:p>
          <a:p>
            <a:pPr marL="749300" marR="0" lvl="1" indent="0" defTabSz="979488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B575F"/>
              </a:buClr>
              <a:buSzPct val="60000"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Strong focus on alternative powertrains</a:t>
            </a:r>
          </a:p>
        </p:txBody>
      </p:sp>
      <p:sp>
        <p:nvSpPr>
          <p:cNvPr id="11" name="ListLeanHorizontalTextTopic1"/>
          <p:cNvSpPr txBox="1">
            <a:spLocks/>
          </p:cNvSpPr>
          <p:nvPr/>
        </p:nvSpPr>
        <p:spPr>
          <a:xfrm>
            <a:off x="2072756" y="1296308"/>
            <a:ext cx="3499677" cy="3220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EV ambitions of key players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82" y="1763081"/>
            <a:ext cx="395584" cy="395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04" y="2523465"/>
            <a:ext cx="698740" cy="90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23" y="3514340"/>
            <a:ext cx="669903" cy="4596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38" y="4247626"/>
            <a:ext cx="763872" cy="3405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9" y="4836732"/>
            <a:ext cx="661591" cy="372897"/>
          </a:xfrm>
          <a:prstGeom prst="rect">
            <a:avLst/>
          </a:prstGeom>
        </p:spPr>
      </p:pic>
      <p:cxnSp>
        <p:nvCxnSpPr>
          <p:cNvPr id="12" name="Straight Connector 11"/>
          <p:cNvCxnSpPr>
            <a:cxnSpLocks/>
          </p:cNvCxnSpPr>
          <p:nvPr/>
        </p:nvCxnSpPr>
        <p:spPr>
          <a:xfrm>
            <a:off x="1722746" y="2286135"/>
            <a:ext cx="38496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</p:cNvCxnSpPr>
          <p:nvPr/>
        </p:nvCxnSpPr>
        <p:spPr>
          <a:xfrm>
            <a:off x="1722746" y="3442991"/>
            <a:ext cx="38496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</p:cNvCxnSpPr>
          <p:nvPr/>
        </p:nvCxnSpPr>
        <p:spPr>
          <a:xfrm>
            <a:off x="1722746" y="4084919"/>
            <a:ext cx="38496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/>
          </p:cNvCxnSpPr>
          <p:nvPr/>
        </p:nvCxnSpPr>
        <p:spPr>
          <a:xfrm>
            <a:off x="1722746" y="4739547"/>
            <a:ext cx="38496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ListLeanHorizontalTextTopic1"/>
          <p:cNvSpPr txBox="1">
            <a:spLocks/>
          </p:cNvSpPr>
          <p:nvPr/>
        </p:nvSpPr>
        <p:spPr>
          <a:xfrm>
            <a:off x="1722746" y="5830403"/>
            <a:ext cx="1050859" cy="15234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Chinese OEMs</a:t>
            </a: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sym typeface="Arial Narrow"/>
            </a:endParaRP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1722746" y="5368776"/>
            <a:ext cx="38496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48" y="5382581"/>
            <a:ext cx="618983" cy="464237"/>
          </a:xfrm>
          <a:prstGeom prst="rect">
            <a:avLst/>
          </a:prstGeom>
        </p:spPr>
      </p:pic>
      <p:pic>
        <p:nvPicPr>
          <p:cNvPr id="17408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89" y="2857500"/>
            <a:ext cx="647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stLeanHorizontalTextTopic1"/>
          <p:cNvSpPr txBox="1">
            <a:spLocks/>
          </p:cNvSpPr>
          <p:nvPr/>
        </p:nvSpPr>
        <p:spPr>
          <a:xfrm>
            <a:off x="7134430" y="4424184"/>
            <a:ext cx="1412681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Nissan LEAF 2.0  (60 kWh)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2018</a:t>
            </a:r>
          </a:p>
        </p:txBody>
      </p:sp>
      <p:sp>
        <p:nvSpPr>
          <p:cNvPr id="47" name="ListLeanHorizontalTextTopic1"/>
          <p:cNvSpPr txBox="1">
            <a:spLocks/>
          </p:cNvSpPr>
          <p:nvPr/>
        </p:nvSpPr>
        <p:spPr>
          <a:xfrm>
            <a:off x="7134430" y="2869552"/>
            <a:ext cx="1412681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Opel Ampera-e (400 km)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2017</a:t>
            </a:r>
          </a:p>
        </p:txBody>
      </p:sp>
      <p:pic>
        <p:nvPicPr>
          <p:cNvPr id="174088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92" y="2021642"/>
            <a:ext cx="883540" cy="46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9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67" y="2774430"/>
            <a:ext cx="897391" cy="57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0" name="Picture 1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34" y="3569534"/>
            <a:ext cx="1030456" cy="52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2" name="Picture 1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985" y="4435768"/>
            <a:ext cx="930754" cy="46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3" name="Picture 13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971" y="5116084"/>
            <a:ext cx="850783" cy="63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355028" y="1207344"/>
            <a:ext cx="1080072" cy="1688256"/>
          </a:xfrm>
          <a:prstGeom prst="wedgeRectCallout">
            <a:avLst>
              <a:gd name="adj1" fmla="val 78535"/>
              <a:gd name="adj2" fmla="val 22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</a:rPr>
              <a:t>“</a:t>
            </a:r>
            <a:r>
              <a:rPr kumimoji="0" lang="en-US" alt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</a:rPr>
              <a:t>One third of vehicles in 2030 will be purely electrically powered"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</a:rPr>
              <a:t>Matthias Muller, CEO Volkswagen Group, June 2016</a:t>
            </a:r>
            <a:endParaRPr kumimoji="0" lang="fr-FR" altLang="en-US" sz="1100" b="0" i="1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</a:endParaRPr>
          </a:p>
        </p:txBody>
      </p:sp>
      <p:sp>
        <p:nvSpPr>
          <p:cNvPr id="43" name="Rectangular Callout 42"/>
          <p:cNvSpPr/>
          <p:nvPr/>
        </p:nvSpPr>
        <p:spPr>
          <a:xfrm>
            <a:off x="355028" y="3180665"/>
            <a:ext cx="1080072" cy="2003564"/>
          </a:xfrm>
          <a:prstGeom prst="wedgeRectCallout">
            <a:avLst>
              <a:gd name="adj1" fmla="val 77359"/>
              <a:gd name="adj2" fmla="val -47951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r>
              <a:rPr kumimoji="0" lang="en-US" alt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</a:rPr>
              <a:t>"We will expand our range of electric vehicles and assert leadership in zero-emission technology" </a:t>
            </a:r>
            <a:r>
              <a:rPr kumimoji="0" lang="en-US" alt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</a:rPr>
              <a:t>Harald Krueger, CEO BMW, March 2016</a:t>
            </a: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722746" y="2801063"/>
            <a:ext cx="38496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55026" y="6191250"/>
            <a:ext cx="746796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EV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electric vehicle		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HEV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hybrid electric vehicles	</a:t>
            </a: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PHEV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plug-in hybrid electric vehicle</a:t>
            </a:r>
          </a:p>
        </p:txBody>
      </p:sp>
      <p:sp>
        <p:nvSpPr>
          <p:cNvPr id="42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667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Confidential –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BoD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October, 11, 2016</a:t>
            </a:r>
          </a:p>
        </p:txBody>
      </p:sp>
    </p:spTree>
    <p:extLst>
      <p:ext uri="{BB962C8B-B14F-4D97-AF65-F5344CB8AC3E}">
        <p14:creationId xmlns:p14="http://schemas.microsoft.com/office/powerpoint/2010/main" val="26468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807271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La pollution atmosphérique est essentiellement due à 7 polluants :</a:t>
            </a:r>
            <a:br>
              <a:rPr lang="fr-FR" dirty="0"/>
            </a:br>
            <a:r>
              <a:rPr lang="fr-FR" dirty="0"/>
              <a:t>	- 3 principaux : l'oxyde de souffre (</a:t>
            </a:r>
            <a:r>
              <a:rPr lang="fr-FR" dirty="0" err="1"/>
              <a:t>SO</a:t>
            </a:r>
            <a:r>
              <a:rPr lang="fr-FR" baseline="-25000" dirty="0" err="1"/>
              <a:t>x</a:t>
            </a:r>
            <a:r>
              <a:rPr lang="fr-FR" dirty="0"/>
              <a:t>), l'oxyde d'azote (</a:t>
            </a:r>
            <a:r>
              <a:rPr lang="fr-FR" dirty="0" err="1"/>
              <a:t>NO</a:t>
            </a:r>
            <a:r>
              <a:rPr lang="fr-FR" baseline="-25000" dirty="0" err="1"/>
              <a:t>x</a:t>
            </a:r>
            <a:r>
              <a:rPr lang="fr-FR" dirty="0"/>
              <a:t>), les particules fines </a:t>
            </a:r>
            <a:br>
              <a:rPr lang="fr-FR" dirty="0"/>
            </a:br>
            <a:r>
              <a:rPr lang="fr-FR" dirty="0"/>
              <a:t>	  (PM</a:t>
            </a:r>
            <a:r>
              <a:rPr lang="fr-FR" baseline="-25000" dirty="0"/>
              <a:t>10</a:t>
            </a:r>
            <a:r>
              <a:rPr lang="fr-FR" dirty="0"/>
              <a:t>, particules entre 10 et 2.5 </a:t>
            </a:r>
            <a:r>
              <a:rPr lang="it-IT" dirty="0">
                <a:latin typeface="Arial Narrow" panose="020B0606020202030204" pitchFamily="34" charset="0"/>
              </a:rPr>
              <a:t>µm ; </a:t>
            </a:r>
            <a:r>
              <a:rPr lang="fr-FR" dirty="0"/>
              <a:t>PM</a:t>
            </a:r>
            <a:r>
              <a:rPr lang="fr-FR" baseline="-25000" dirty="0"/>
              <a:t>2.5</a:t>
            </a:r>
            <a:r>
              <a:rPr lang="fr-FR" dirty="0"/>
              <a:t>, particules inférieures à 2.5 </a:t>
            </a:r>
            <a:r>
              <a:rPr lang="it-IT" dirty="0">
                <a:latin typeface="Arial Narrow" panose="020B0606020202030204" pitchFamily="34" charset="0"/>
              </a:rPr>
              <a:t>µm)</a:t>
            </a:r>
            <a:br>
              <a:rPr lang="it-IT" dirty="0">
                <a:latin typeface="Arial Narrow" panose="020B0606020202030204" pitchFamily="34" charset="0"/>
              </a:rPr>
            </a:br>
            <a:r>
              <a:rPr lang="it-IT" dirty="0">
                <a:latin typeface="Arial Narrow" panose="020B0606020202030204" pitchFamily="34" charset="0"/>
              </a:rPr>
              <a:t>	- 4 </a:t>
            </a:r>
            <a:r>
              <a:rPr lang="fr-FR" dirty="0"/>
              <a:t>suivants : le monoxyde de carbone (CO), les composés volatiles organiques (VOC),</a:t>
            </a:r>
            <a:br>
              <a:rPr lang="fr-FR" dirty="0"/>
            </a:br>
            <a:r>
              <a:rPr lang="fr-FR" dirty="0"/>
              <a:t>	  l'ammoniac (NH</a:t>
            </a:r>
            <a:r>
              <a:rPr lang="fr-FR" baseline="-25000" dirty="0"/>
              <a:t>3</a:t>
            </a:r>
            <a:r>
              <a:rPr lang="fr-FR" dirty="0"/>
              <a:t>)</a:t>
            </a:r>
            <a:r>
              <a:rPr lang="it-IT" dirty="0">
                <a:latin typeface="Arial Narrow" panose="020B0606020202030204" pitchFamily="34" charset="0"/>
              </a:rPr>
              <a:t> </a:t>
            </a:r>
            <a:r>
              <a:rPr lang="fr-FR" dirty="0"/>
              <a:t>et l'ozone (O</a:t>
            </a:r>
            <a:r>
              <a:rPr lang="fr-FR" baseline="-25000" dirty="0"/>
              <a:t>3</a:t>
            </a:r>
            <a:r>
              <a:rPr lang="fr-FR" dirty="0"/>
              <a:t>)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La pollution atmosphérique est un phénomène essentiellement urbain, néfaste pour la santé</a:t>
            </a:r>
            <a:br>
              <a:rPr lang="fr-FR" dirty="0"/>
            </a:b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32078" t="54410" r="34121" b="17839"/>
          <a:stretch/>
        </p:blipFill>
        <p:spPr>
          <a:xfrm>
            <a:off x="1747655" y="3109212"/>
            <a:ext cx="5877768" cy="2714502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899" y="33580"/>
            <a:ext cx="9056419" cy="587603"/>
          </a:xfrm>
        </p:spPr>
        <p:txBody>
          <a:bodyPr>
            <a:noAutofit/>
          </a:bodyPr>
          <a:lstStyle/>
          <a:p>
            <a:r>
              <a:rPr lang="fr-FR" dirty="0"/>
              <a:t>Principaux enjeux de l'industrie automobile : la pollution urbaine</a:t>
            </a:r>
            <a:endParaRPr lang="fr-FR" baseline="-25000" dirty="0"/>
          </a:p>
        </p:txBody>
      </p:sp>
      <p:sp>
        <p:nvSpPr>
          <p:cNvPr id="17" name="Rectangle 16"/>
          <p:cNvSpPr/>
          <p:nvPr/>
        </p:nvSpPr>
        <p:spPr>
          <a:xfrm>
            <a:off x="503036" y="2695454"/>
            <a:ext cx="8367007" cy="342319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03037" y="2774090"/>
            <a:ext cx="8367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accent2"/>
                </a:solidFill>
              </a:rPr>
              <a:t>Average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annual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outdoor</a:t>
            </a:r>
            <a:r>
              <a:rPr lang="fr-FR" sz="1400" dirty="0">
                <a:solidFill>
                  <a:schemeClr val="accent2"/>
                </a:solidFill>
              </a:rPr>
              <a:t> PM</a:t>
            </a:r>
            <a:r>
              <a:rPr lang="fr-FR" sz="1400" baseline="-25000" dirty="0">
                <a:solidFill>
                  <a:schemeClr val="accent2"/>
                </a:solidFill>
              </a:rPr>
              <a:t>2.5</a:t>
            </a:r>
            <a:r>
              <a:rPr lang="fr-FR" sz="1400" dirty="0">
                <a:solidFill>
                  <a:schemeClr val="accent2"/>
                </a:solidFill>
              </a:rPr>
              <a:t> concentrations in </a:t>
            </a:r>
            <a:r>
              <a:rPr lang="fr-FR" sz="1400" dirty="0" err="1">
                <a:solidFill>
                  <a:schemeClr val="accent2"/>
                </a:solidFill>
              </a:rPr>
              <a:t>selected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urban</a:t>
            </a:r>
            <a:r>
              <a:rPr lang="fr-FR" sz="1400" dirty="0">
                <a:solidFill>
                  <a:schemeClr val="accent2"/>
                </a:solidFill>
              </a:rPr>
              <a:t> areas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542586" y="5914205"/>
            <a:ext cx="82879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1" u="none" strike="noStrike" kern="0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Sources: WHO (2016) Global Urban Ambient Air Pollution Database ;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Demographia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(2015) for population ; Country groups per income based on World Bank (2016)</a:t>
            </a:r>
          </a:p>
        </p:txBody>
      </p:sp>
    </p:spTree>
    <p:extLst>
      <p:ext uri="{BB962C8B-B14F-4D97-AF65-F5344CB8AC3E}">
        <p14:creationId xmlns:p14="http://schemas.microsoft.com/office/powerpoint/2010/main" val="29905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342900" y="807271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Les transports terrestres sont peu concernés par les </a:t>
            </a:r>
            <a:r>
              <a:rPr lang="fr-FR" dirty="0" err="1"/>
              <a:t>SO</a:t>
            </a:r>
            <a:r>
              <a:rPr lang="fr-FR" baseline="-25000" dirty="0" err="1"/>
              <a:t>x</a:t>
            </a:r>
            <a:r>
              <a:rPr lang="fr-FR" dirty="0"/>
              <a:t>, la plupart des pays utilisant désormais</a:t>
            </a:r>
            <a:br>
              <a:rPr lang="fr-FR" dirty="0"/>
            </a:br>
            <a:r>
              <a:rPr lang="fr-FR" dirty="0"/>
              <a:t>des carburants sans souffre</a:t>
            </a:r>
            <a:endParaRPr lang="fr-FR" dirty="0">
              <a:latin typeface="Arial Narrow" panose="020B0606020202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32662" t="44712" r="32662" b="25238"/>
          <a:stretch/>
        </p:blipFill>
        <p:spPr>
          <a:xfrm>
            <a:off x="973706" y="2431321"/>
            <a:ext cx="7356218" cy="35858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8313" y="1860328"/>
            <a:ext cx="8367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accent2"/>
                </a:solidFill>
              </a:rPr>
              <a:t>Death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attributable</a:t>
            </a:r>
            <a:r>
              <a:rPr lang="fr-FR" sz="1400" dirty="0">
                <a:solidFill>
                  <a:schemeClr val="accent2"/>
                </a:solidFill>
              </a:rPr>
              <a:t> to </a:t>
            </a:r>
            <a:r>
              <a:rPr lang="fr-FR" sz="1400" dirty="0" err="1">
                <a:solidFill>
                  <a:schemeClr val="accent2"/>
                </a:solidFill>
              </a:rPr>
              <a:t>household</a:t>
            </a:r>
            <a:r>
              <a:rPr lang="fr-FR" sz="1400" dirty="0">
                <a:solidFill>
                  <a:schemeClr val="accent2"/>
                </a:solidFill>
              </a:rPr>
              <a:t> and </a:t>
            </a:r>
            <a:r>
              <a:rPr lang="fr-FR" sz="1400" dirty="0" err="1">
                <a:solidFill>
                  <a:schemeClr val="accent2"/>
                </a:solidFill>
              </a:rPr>
              <a:t>outdoor</a:t>
            </a:r>
            <a:r>
              <a:rPr lang="fr-FR" sz="1400" dirty="0">
                <a:solidFill>
                  <a:schemeClr val="accent2"/>
                </a:solidFill>
              </a:rPr>
              <a:t> air pollution, 2012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312" y="1758998"/>
            <a:ext cx="8367007" cy="435965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3" name="Titre 2"/>
          <p:cNvSpPr>
            <a:spLocks noGrp="1"/>
          </p:cNvSpPr>
          <p:nvPr>
            <p:ph type="title"/>
          </p:nvPr>
        </p:nvSpPr>
        <p:spPr>
          <a:xfrm>
            <a:off x="342899" y="33580"/>
            <a:ext cx="9056419" cy="587603"/>
          </a:xfrm>
        </p:spPr>
        <p:txBody>
          <a:bodyPr>
            <a:noAutofit/>
          </a:bodyPr>
          <a:lstStyle/>
          <a:p>
            <a:r>
              <a:rPr lang="fr-FR" dirty="0"/>
              <a:t>Principaux enjeux de l'industrie automobile : la pollution urbaine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1379580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854772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Par contre, ils sont responsables d'une partie très importante des émissions de </a:t>
            </a:r>
            <a:r>
              <a:rPr lang="fr-FR" dirty="0" err="1"/>
              <a:t>NO</a:t>
            </a:r>
            <a:r>
              <a:rPr lang="fr-FR" baseline="-25000" dirty="0" err="1"/>
              <a:t>x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et d'une part significative des émissions de particules, notamment du fait des motorisations</a:t>
            </a:r>
            <a:br>
              <a:rPr lang="fr-FR" dirty="0"/>
            </a:br>
            <a:r>
              <a:rPr lang="fr-FR" dirty="0"/>
              <a:t>diesel (voitures particulières et véhicules commerciaux)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Ces émissions sont dues aux imperfections du processus de combustion ou, pour les PM, </a:t>
            </a:r>
            <a:br>
              <a:rPr lang="fr-FR" dirty="0"/>
            </a:br>
            <a:r>
              <a:rPr lang="fr-FR" dirty="0"/>
              <a:t>également à des résidus abrasifs (pièces mécaniques, frein, embrayage et pneumatiques). </a:t>
            </a:r>
            <a:br>
              <a:rPr lang="fr-FR" dirty="0"/>
            </a:br>
            <a:r>
              <a:rPr lang="fr-FR" dirty="0"/>
              <a:t>Elles peuvent être réduites essentiellement par des processus de post-traitement (filtration, catalyse), de plus en plus coûteux en fonction des objectifs de réduction</a:t>
            </a:r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899" y="33580"/>
            <a:ext cx="9056419" cy="587603"/>
          </a:xfrm>
        </p:spPr>
        <p:txBody>
          <a:bodyPr>
            <a:noAutofit/>
          </a:bodyPr>
          <a:lstStyle/>
          <a:p>
            <a:r>
              <a:rPr lang="fr-FR" dirty="0"/>
              <a:t>Principaux enjeux de l'industrie automobile : la pollution urbaine</a:t>
            </a:r>
            <a:endParaRPr lang="fr-FR" baseline="-25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32403" t="45221" r="32403" b="21890"/>
          <a:stretch/>
        </p:blipFill>
        <p:spPr>
          <a:xfrm>
            <a:off x="255319" y="2120629"/>
            <a:ext cx="4554187" cy="23937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33894" t="9717" r="32013" b="57330"/>
          <a:stretch/>
        </p:blipFill>
        <p:spPr>
          <a:xfrm>
            <a:off x="4813425" y="2120630"/>
            <a:ext cx="4295660" cy="23355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75204" y="1816936"/>
            <a:ext cx="4138630" cy="277880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097" y="1816936"/>
            <a:ext cx="4138630" cy="277880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14634" y="1834143"/>
            <a:ext cx="34355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accent2"/>
                </a:solidFill>
              </a:rPr>
              <a:t>Energy-related</a:t>
            </a:r>
            <a:r>
              <a:rPr lang="fr-FR" sz="1100" dirty="0">
                <a:solidFill>
                  <a:schemeClr val="accent2"/>
                </a:solidFill>
              </a:rPr>
              <a:t> </a:t>
            </a:r>
            <a:r>
              <a:rPr lang="fr-FR" sz="1100" dirty="0" err="1">
                <a:solidFill>
                  <a:schemeClr val="accent2"/>
                </a:solidFill>
              </a:rPr>
              <a:t>No</a:t>
            </a:r>
            <a:r>
              <a:rPr lang="fr-FR" sz="1100" baseline="-25000" dirty="0" err="1">
                <a:solidFill>
                  <a:schemeClr val="accent2"/>
                </a:solidFill>
              </a:rPr>
              <a:t>x</a:t>
            </a:r>
            <a:r>
              <a:rPr lang="fr-FR" sz="1100" dirty="0">
                <a:solidFill>
                  <a:schemeClr val="accent2"/>
                </a:solidFill>
              </a:rPr>
              <a:t> </a:t>
            </a:r>
            <a:r>
              <a:rPr lang="fr-FR" sz="1100" dirty="0" err="1">
                <a:solidFill>
                  <a:schemeClr val="accent2"/>
                </a:solidFill>
              </a:rPr>
              <a:t>emissions</a:t>
            </a:r>
            <a:r>
              <a:rPr lang="fr-FR" sz="1100" dirty="0">
                <a:solidFill>
                  <a:schemeClr val="accent2"/>
                </a:solidFill>
              </a:rPr>
              <a:t> by </a:t>
            </a:r>
            <a:r>
              <a:rPr lang="fr-FR" sz="1100" dirty="0" err="1">
                <a:solidFill>
                  <a:schemeClr val="accent2"/>
                </a:solidFill>
              </a:rPr>
              <a:t>region</a:t>
            </a:r>
            <a:r>
              <a:rPr lang="fr-FR" sz="1100" dirty="0">
                <a:solidFill>
                  <a:schemeClr val="accent2"/>
                </a:solidFill>
              </a:rPr>
              <a:t> and </a:t>
            </a:r>
            <a:r>
              <a:rPr lang="fr-FR" sz="1100" dirty="0" err="1">
                <a:solidFill>
                  <a:schemeClr val="accent2"/>
                </a:solidFill>
              </a:rPr>
              <a:t>sector</a:t>
            </a:r>
            <a:r>
              <a:rPr lang="fr-FR" sz="1100" dirty="0">
                <a:solidFill>
                  <a:schemeClr val="accent2"/>
                </a:solidFill>
              </a:rPr>
              <a:t>, 2015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083460" y="1834143"/>
            <a:ext cx="35221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err="1">
                <a:solidFill>
                  <a:schemeClr val="accent2"/>
                </a:solidFill>
              </a:rPr>
              <a:t>Energy-related</a:t>
            </a:r>
            <a:r>
              <a:rPr lang="fr-FR" sz="1100" dirty="0">
                <a:solidFill>
                  <a:schemeClr val="accent2"/>
                </a:solidFill>
              </a:rPr>
              <a:t> PM</a:t>
            </a:r>
            <a:r>
              <a:rPr lang="fr-FR" sz="1100" baseline="-25000" dirty="0">
                <a:solidFill>
                  <a:schemeClr val="accent2"/>
                </a:solidFill>
              </a:rPr>
              <a:t>2.5</a:t>
            </a:r>
            <a:r>
              <a:rPr lang="fr-FR" sz="1100" dirty="0">
                <a:solidFill>
                  <a:schemeClr val="accent2"/>
                </a:solidFill>
              </a:rPr>
              <a:t> </a:t>
            </a:r>
            <a:r>
              <a:rPr lang="fr-FR" sz="1100" dirty="0" err="1">
                <a:solidFill>
                  <a:schemeClr val="accent2"/>
                </a:solidFill>
              </a:rPr>
              <a:t>emissions</a:t>
            </a:r>
            <a:r>
              <a:rPr lang="fr-FR" sz="1100" dirty="0">
                <a:solidFill>
                  <a:schemeClr val="accent2"/>
                </a:solidFill>
              </a:rPr>
              <a:t> by </a:t>
            </a:r>
            <a:r>
              <a:rPr lang="fr-FR" sz="1100" dirty="0" err="1">
                <a:solidFill>
                  <a:schemeClr val="accent2"/>
                </a:solidFill>
              </a:rPr>
              <a:t>region</a:t>
            </a:r>
            <a:r>
              <a:rPr lang="fr-FR" sz="1100" dirty="0">
                <a:solidFill>
                  <a:schemeClr val="accent2"/>
                </a:solidFill>
              </a:rPr>
              <a:t> and </a:t>
            </a:r>
            <a:r>
              <a:rPr lang="fr-FR" sz="1100" dirty="0" err="1">
                <a:solidFill>
                  <a:schemeClr val="accent2"/>
                </a:solidFill>
              </a:rPr>
              <a:t>sector</a:t>
            </a:r>
            <a:r>
              <a:rPr lang="fr-FR" sz="1100" dirty="0">
                <a:solidFill>
                  <a:schemeClr val="accent2"/>
                </a:solidFill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14876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764605"/>
            <a:ext cx="8898821" cy="666880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Les états ont mis en place des réglementations de plus en plus restrictives pour réduire </a:t>
            </a:r>
            <a:br>
              <a:rPr lang="fr-FR" dirty="0"/>
            </a:br>
            <a:r>
              <a:rPr lang="fr-FR" dirty="0"/>
              <a:t>la pollution atmosphérique, notamment pour les voitures particulières  </a:t>
            </a:r>
            <a:br>
              <a:rPr lang="fr-FR" dirty="0"/>
            </a:br>
            <a:r>
              <a:rPr lang="fr-FR" dirty="0"/>
              <a:t>(mais aussi les véhicules commerciaux)</a:t>
            </a:r>
          </a:p>
          <a:p>
            <a:pPr marL="150876" lvl="1" indent="0">
              <a:spcBef>
                <a:spcPts val="1200"/>
              </a:spcBef>
              <a:spcAft>
                <a:spcPts val="0"/>
              </a:spcAft>
              <a:buNone/>
            </a:pPr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899" y="33580"/>
            <a:ext cx="9056419" cy="587603"/>
          </a:xfrm>
        </p:spPr>
        <p:txBody>
          <a:bodyPr>
            <a:noAutofit/>
          </a:bodyPr>
          <a:lstStyle/>
          <a:p>
            <a:r>
              <a:rPr lang="fr-FR" dirty="0"/>
              <a:t>Principaux enjeux de l'industrie automobile : la pollution urbaine</a:t>
            </a:r>
            <a:endParaRPr lang="fr-FR" baseline="-25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l="14546" t="24869" r="14546" b="18080"/>
          <a:stretch/>
        </p:blipFill>
        <p:spPr>
          <a:xfrm>
            <a:off x="546122" y="2338674"/>
            <a:ext cx="8211386" cy="3716149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68313" y="1860328"/>
            <a:ext cx="8367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accent2"/>
                </a:solidFill>
              </a:rPr>
              <a:t>NO</a:t>
            </a:r>
            <a:r>
              <a:rPr lang="fr-FR" sz="1400" baseline="-25000" dirty="0" err="1">
                <a:solidFill>
                  <a:schemeClr val="accent2"/>
                </a:solidFill>
              </a:rPr>
              <a:t>x</a:t>
            </a:r>
            <a:r>
              <a:rPr lang="fr-FR" sz="1400" dirty="0">
                <a:solidFill>
                  <a:schemeClr val="accent2"/>
                </a:solidFill>
              </a:rPr>
              <a:t> / PM </a:t>
            </a:r>
            <a:r>
              <a:rPr lang="fr-FR" sz="1400" dirty="0" err="1">
                <a:solidFill>
                  <a:schemeClr val="accent2"/>
                </a:solidFill>
              </a:rPr>
              <a:t>emissions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targets</a:t>
            </a:r>
            <a:r>
              <a:rPr lang="fr-FR" sz="1400" dirty="0">
                <a:solidFill>
                  <a:schemeClr val="accent2"/>
                </a:solidFill>
              </a:rPr>
              <a:t> [g/km ; 2000-2020]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8312" y="1758998"/>
            <a:ext cx="8367007" cy="435965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6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899" y="33580"/>
            <a:ext cx="9056419" cy="587603"/>
          </a:xfrm>
        </p:spPr>
        <p:txBody>
          <a:bodyPr>
            <a:noAutofit/>
          </a:bodyPr>
          <a:lstStyle/>
          <a:p>
            <a:r>
              <a:rPr lang="fr-FR" dirty="0"/>
              <a:t>Principaux enjeux de l'industrie automobile : la pollution urbaine</a:t>
            </a:r>
            <a:endParaRPr lang="fr-FR" baseline="-25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6688" t="37741" r="47727" b="13694"/>
          <a:stretch/>
        </p:blipFill>
        <p:spPr>
          <a:xfrm>
            <a:off x="4606901" y="2267233"/>
            <a:ext cx="4227415" cy="3245354"/>
          </a:xfrm>
          <a:prstGeom prst="rect">
            <a:avLst/>
          </a:prstGeom>
        </p:spPr>
      </p:pic>
      <p:sp>
        <p:nvSpPr>
          <p:cNvPr id="19" name="Espace réservé du contenu 1"/>
          <p:cNvSpPr>
            <a:spLocks noGrp="1"/>
          </p:cNvSpPr>
          <p:nvPr>
            <p:ph idx="1"/>
          </p:nvPr>
        </p:nvSpPr>
        <p:spPr>
          <a:xfrm>
            <a:off x="342900" y="1259215"/>
            <a:ext cx="8898821" cy="666880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Ces réglementations auront pour effet </a:t>
            </a:r>
            <a:br>
              <a:rPr lang="fr-FR" dirty="0"/>
            </a:br>
            <a:r>
              <a:rPr lang="fr-FR" dirty="0"/>
              <a:t>de réduire la part des moteurs diesel </a:t>
            </a:r>
            <a:br>
              <a:rPr lang="fr-FR" dirty="0"/>
            </a:br>
            <a:r>
              <a:rPr lang="fr-FR" dirty="0"/>
              <a:t>et d'accélérer le développement </a:t>
            </a:r>
            <a:br>
              <a:rPr lang="fr-FR" dirty="0"/>
            </a:br>
            <a:r>
              <a:rPr lang="fr-FR" dirty="0"/>
              <a:t>des véhicules hybrides et électriques</a:t>
            </a:r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88949" y="1259215"/>
            <a:ext cx="426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/>
                </a:solidFill>
              </a:rPr>
              <a:t>Diesel </a:t>
            </a:r>
            <a:r>
              <a:rPr lang="fr-FR" sz="1400" dirty="0" err="1">
                <a:solidFill>
                  <a:schemeClr val="accent2"/>
                </a:solidFill>
              </a:rPr>
              <a:t>share</a:t>
            </a:r>
            <a:r>
              <a:rPr lang="fr-FR" sz="1400" dirty="0">
                <a:solidFill>
                  <a:schemeClr val="accent2"/>
                </a:solidFill>
              </a:rPr>
              <a:t> in new car sales</a:t>
            </a:r>
            <a:br>
              <a:rPr lang="fr-FR" sz="1400" dirty="0">
                <a:solidFill>
                  <a:schemeClr val="accent2"/>
                </a:solidFill>
              </a:rPr>
            </a:br>
            <a:r>
              <a:rPr lang="fr-FR" sz="1400" dirty="0">
                <a:solidFill>
                  <a:schemeClr val="accent2"/>
                </a:solidFill>
              </a:rPr>
              <a:t>Base scenario </a:t>
            </a:r>
            <a:r>
              <a:rPr lang="fr-FR" sz="1400" dirty="0" err="1">
                <a:solidFill>
                  <a:schemeClr val="accent2"/>
                </a:solidFill>
              </a:rPr>
              <a:t>forecast</a:t>
            </a:r>
            <a:r>
              <a:rPr lang="fr-FR" sz="1400" dirty="0">
                <a:solidFill>
                  <a:schemeClr val="accent2"/>
                </a:solidFill>
              </a:rPr>
              <a:t>  [EU 28;]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88949" y="1191878"/>
            <a:ext cx="4263319" cy="492677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42899" y="7413"/>
            <a:ext cx="8974965" cy="587603"/>
          </a:xfrm>
        </p:spPr>
        <p:txBody>
          <a:bodyPr>
            <a:normAutofit/>
          </a:bodyPr>
          <a:lstStyle/>
          <a:p>
            <a:r>
              <a:rPr lang="fr-FR" sz="2100" dirty="0"/>
              <a:t>Principaux enjeux de l'industrie automobile : voiture connectée, voiture autonome</a:t>
            </a:r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342900" y="854772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 développement des technologies de l'information et de la communication (TIC) et notamment</a:t>
            </a:r>
            <a:br>
              <a:rPr lang="fr-FR" dirty="0"/>
            </a:br>
            <a:r>
              <a:rPr lang="fr-FR" dirty="0"/>
              <a:t>de la téléphonie mobile, des services internet, de l'Internet des Objets (Internet of </a:t>
            </a:r>
            <a:r>
              <a:rPr lang="fr-FR" dirty="0" err="1"/>
              <a:t>Things</a:t>
            </a:r>
            <a:r>
              <a:rPr lang="fr-FR" dirty="0"/>
              <a:t> –IOT),</a:t>
            </a:r>
            <a:br>
              <a:rPr lang="fr-FR" dirty="0"/>
            </a:br>
            <a:r>
              <a:rPr lang="fr-FR" dirty="0"/>
              <a:t>du </a:t>
            </a:r>
            <a:r>
              <a:rPr lang="fr-FR" dirty="0" err="1"/>
              <a:t>Big</a:t>
            </a:r>
            <a:r>
              <a:rPr lang="fr-FR" dirty="0"/>
              <a:t> Data et de l'intelligence artificielle entraînent une transformation fondamentale de l'automobile sous trois évolutions successives :</a:t>
            </a:r>
          </a:p>
          <a:p>
            <a:pPr marL="714375" lvl="3" indent="-288925">
              <a:buFont typeface="Century Gothic" panose="020B0502020202020204" pitchFamily="34" charset="0"/>
              <a:buChar char="−"/>
            </a:pPr>
            <a:r>
              <a:rPr lang="fr-FR" dirty="0"/>
              <a:t>La voiture connectée, capable de recevoir des informations mises à disposition des occupants </a:t>
            </a:r>
            <a:br>
              <a:rPr lang="fr-FR" dirty="0"/>
            </a:br>
            <a:r>
              <a:rPr lang="fr-FR" dirty="0"/>
              <a:t>et d'émettre des informations à destination de prestataires du services, du milieu ambiant </a:t>
            </a:r>
            <a:br>
              <a:rPr lang="fr-FR" dirty="0"/>
            </a:br>
            <a:r>
              <a:rPr lang="fr-FR" dirty="0"/>
              <a:t>et notamment des autres véhicules, d'autres parties prenantes</a:t>
            </a:r>
          </a:p>
          <a:p>
            <a:pPr marL="714375" lvl="3" indent="-288925">
              <a:buFont typeface="Century Gothic" panose="020B0502020202020204" pitchFamily="34" charset="0"/>
              <a:buChar char="−"/>
            </a:pPr>
            <a:r>
              <a:rPr lang="fr-FR" dirty="0"/>
              <a:t>La voiture autonome, capables d'utiliser ces informations pour acquérir des capacités d'assistance, d'autonomie partielle de conduite, puis à plus long terme d'autonomie complète</a:t>
            </a:r>
          </a:p>
          <a:p>
            <a:pPr marL="714375" lvl="3" indent="-288925">
              <a:buFont typeface="Century Gothic" panose="020B0502020202020204" pitchFamily="34" charset="0"/>
              <a:buChar char="−"/>
            </a:pPr>
            <a:r>
              <a:rPr lang="fr-FR" dirty="0"/>
              <a:t>De nouveaux services de mobilités, allant des services de navigation et de guidage (</a:t>
            </a:r>
            <a:r>
              <a:rPr lang="fr-FR" dirty="0" err="1"/>
              <a:t>Waze</a:t>
            </a:r>
            <a:r>
              <a:rPr lang="fr-FR" dirty="0"/>
              <a:t>)</a:t>
            </a:r>
            <a:br>
              <a:rPr lang="fr-FR" dirty="0"/>
            </a:br>
            <a:r>
              <a:rPr lang="fr-FR" dirty="0"/>
              <a:t>aux services de transport urbain (Uber), au co-voiturage (Bla </a:t>
            </a:r>
            <a:r>
              <a:rPr lang="fr-FR" dirty="0" err="1"/>
              <a:t>Bla</a:t>
            </a:r>
            <a:r>
              <a:rPr lang="fr-FR" dirty="0"/>
              <a:t> Car), au réseau automatisé</a:t>
            </a:r>
            <a:br>
              <a:rPr lang="fr-FR" dirty="0"/>
            </a:br>
            <a:r>
              <a:rPr lang="fr-FR" dirty="0"/>
              <a:t>de transport individuel (</a:t>
            </a:r>
            <a:r>
              <a:rPr lang="fr-FR" dirty="0" err="1"/>
              <a:t>Robocab</a:t>
            </a:r>
            <a:r>
              <a:rPr lang="fr-FR" dirty="0"/>
              <a:t>)</a:t>
            </a:r>
          </a:p>
          <a:p>
            <a:pPr marL="714375" lvl="3" indent="-288925">
              <a:buFont typeface="Century Gothic" panose="020B0502020202020204" pitchFamily="34" charset="0"/>
              <a:buChar char="−"/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Les évolutions font émerger de nouveaux acteurs, partenaires ou concurrents des constructeurs</a:t>
            </a:r>
            <a:br>
              <a:rPr lang="fr-FR" dirty="0"/>
            </a:br>
            <a:r>
              <a:rPr lang="fr-FR" dirty="0"/>
              <a:t>et équipementiers automobiles conventionnels</a:t>
            </a:r>
          </a:p>
          <a:p>
            <a:pPr marL="714375" lvl="3" indent="-288925">
              <a:buFont typeface="Century Gothic" panose="020B0502020202020204" pitchFamily="34" charset="0"/>
              <a:buChar char="−"/>
            </a:pPr>
            <a:r>
              <a:rPr lang="fr-FR" dirty="0"/>
              <a:t>Des prestataires de services Internet</a:t>
            </a:r>
          </a:p>
          <a:p>
            <a:pPr marL="714375" lvl="3" indent="-288925">
              <a:buFont typeface="Century Gothic" panose="020B0502020202020204" pitchFamily="34" charset="0"/>
              <a:buChar char="−"/>
            </a:pPr>
            <a:r>
              <a:rPr lang="fr-FR" dirty="0"/>
              <a:t>Des opérateurs potentiels de systèmes de transport (Google, Amazon)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56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854772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r>
              <a:rPr lang="fr-FR" dirty="0"/>
              <a:t>L'industrie automobile est caractérisée par :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Des capitaux engagés importants. </a:t>
            </a:r>
            <a:br>
              <a:rPr lang="fr-FR" dirty="0"/>
            </a:br>
            <a:r>
              <a:rPr lang="fr-FR" dirty="0"/>
              <a:t>Le taux de rotation des capitaux (rapport entre le chiffre d'affaires et les capitaux engagés) </a:t>
            </a:r>
            <a:br>
              <a:rPr lang="fr-FR" dirty="0"/>
            </a:br>
            <a:r>
              <a:rPr lang="fr-FR" dirty="0"/>
              <a:t>y est de l'ordre de 2 à 3. Les investissements annuels sont très importants, de l'ordre de 10% </a:t>
            </a:r>
            <a:br>
              <a:rPr lang="fr-FR" dirty="0"/>
            </a:br>
            <a:r>
              <a:rPr lang="fr-FR" dirty="0"/>
              <a:t>en combinant les investissements matériels et les investissements de R&amp;D pour assurer </a:t>
            </a:r>
            <a:br>
              <a:rPr lang="fr-FR" dirty="0"/>
            </a:br>
            <a:r>
              <a:rPr lang="fr-FR" dirty="0"/>
              <a:t>un rythme de renouvellement rapide des produits (entre 5 et 7 ans), la modernisation </a:t>
            </a:r>
            <a:br>
              <a:rPr lang="fr-FR" dirty="0"/>
            </a:br>
            <a:r>
              <a:rPr lang="fr-FR" dirty="0"/>
              <a:t>des </a:t>
            </a:r>
            <a:r>
              <a:rPr lang="fr-FR" dirty="0" err="1"/>
              <a:t>process</a:t>
            </a:r>
            <a:r>
              <a:rPr lang="fr-FR" dirty="0"/>
              <a:t> de production, le développement sur les nouveaux marchés (Chine, Asie du Sud principalement)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Des profitabilités relativement faibles (entre 5 et 10% du chiffre d'affaires avant impôts </a:t>
            </a:r>
            <a:br>
              <a:rPr lang="fr-FR" dirty="0"/>
            </a:br>
            <a:r>
              <a:rPr lang="fr-FR" dirty="0"/>
              <a:t>et frais financiers – EBIT)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Et donc une rentabilité sur capitaux engagés également relativement faible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Et enfin une volatilité des résultats importante du fait du caractère cyclique des marchés développés. Les bas de cycle se traduisent par des pertes importantes. En 2008 / 2009, </a:t>
            </a:r>
            <a:br>
              <a:rPr lang="fr-FR" dirty="0"/>
            </a:br>
            <a:r>
              <a:rPr lang="fr-FR" dirty="0"/>
              <a:t>General Motors et Chrysler ont fait faillite ; Renault et PSA ont été temporairement soutenus </a:t>
            </a:r>
            <a:br>
              <a:rPr lang="fr-FR" dirty="0"/>
            </a:br>
            <a:r>
              <a:rPr lang="fr-FR" dirty="0"/>
              <a:t>par l'état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Cette caractéristique interdit pratiquement tout endettement, surtout pour les constructeurs </a:t>
            </a:r>
            <a:br>
              <a:rPr lang="fr-FR" dirty="0"/>
            </a:br>
            <a:r>
              <a:rPr lang="fr-FR" dirty="0"/>
              <a:t>(les capitaux engagés sont plus faibles pour les équipementiers). </a:t>
            </a:r>
            <a:br>
              <a:rPr lang="fr-FR" dirty="0"/>
            </a:br>
            <a:r>
              <a:rPr lang="fr-FR" dirty="0"/>
              <a:t>Les investissements doivent être financés par l'autofinancement</a:t>
            </a:r>
          </a:p>
          <a:p>
            <a:pPr marL="150876" lvl="1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400" dirty="0"/>
              <a:t/>
            </a:r>
            <a:br>
              <a:rPr lang="fr-FR" sz="1400" dirty="0"/>
            </a:br>
            <a:r>
              <a:rPr lang="fr-FR" sz="1400" dirty="0"/>
              <a:t>	</a:t>
            </a:r>
            <a:r>
              <a:rPr lang="fr-FR" sz="1500" dirty="0"/>
              <a:t/>
            </a:r>
            <a:br>
              <a:rPr lang="fr-FR" sz="1500" dirty="0"/>
            </a:br>
            <a:r>
              <a:rPr lang="fr-FR" sz="1500" dirty="0"/>
              <a:t>	</a:t>
            </a:r>
            <a:endParaRPr lang="fr-FR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900" y="33580"/>
            <a:ext cx="8801100" cy="587603"/>
          </a:xfrm>
        </p:spPr>
        <p:txBody>
          <a:bodyPr>
            <a:noAutofit/>
          </a:bodyPr>
          <a:lstStyle/>
          <a:p>
            <a:r>
              <a:rPr lang="fr-FR" sz="2400" dirty="0"/>
              <a:t>Principaux enjeux de l'industrie automobile : les enjeux économiques</a:t>
            </a:r>
          </a:p>
        </p:txBody>
      </p:sp>
    </p:spTree>
    <p:extLst>
      <p:ext uri="{BB962C8B-B14F-4D97-AF65-F5344CB8AC3E}">
        <p14:creationId xmlns:p14="http://schemas.microsoft.com/office/powerpoint/2010/main" val="40635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ct 3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35" name="Object 34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+mn-lt"/>
            </a:endParaRPr>
          </a:p>
        </p:txBody>
      </p:sp>
      <p:sp>
        <p:nvSpPr>
          <p:cNvPr id="25" name="Content Placeholder 20"/>
          <p:cNvSpPr txBox="1">
            <a:spLocks/>
          </p:cNvSpPr>
          <p:nvPr/>
        </p:nvSpPr>
        <p:spPr bwMode="auto">
          <a:xfrm>
            <a:off x="4968875" y="1311008"/>
            <a:ext cx="3638508" cy="4639176"/>
          </a:xfrm>
          <a:prstGeom prst="rect">
            <a:avLst/>
          </a:prstGeom>
          <a:noFill/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6" name="RbSticker"/>
          <p:cNvSpPr txBox="1"/>
          <p:nvPr/>
        </p:nvSpPr>
        <p:spPr>
          <a:xfrm>
            <a:off x="698182" y="13694"/>
            <a:ext cx="2273058" cy="200055"/>
          </a:xfrm>
          <a:prstGeom prst="rect">
            <a:avLst/>
          </a:prstGeom>
          <a:solidFill>
            <a:srgbClr val="BBE0E3">
              <a:lumMod val="100000"/>
              <a:alpha val="0"/>
            </a:srgbClr>
          </a:solidFill>
        </p:spPr>
        <p:txBody>
          <a:bodyPr vert="horz" wrap="non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Connected &amp; autonomous vehicles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98441" y="23490"/>
            <a:ext cx="233416" cy="185406"/>
            <a:chOff x="5564211" y="2331502"/>
            <a:chExt cx="711421" cy="565092"/>
          </a:xfrm>
        </p:grpSpPr>
        <p:grpSp>
          <p:nvGrpSpPr>
            <p:cNvPr id="9" name="Group 8"/>
            <p:cNvGrpSpPr/>
            <p:nvPr/>
          </p:nvGrpSpPr>
          <p:grpSpPr>
            <a:xfrm>
              <a:off x="5564211" y="2563302"/>
              <a:ext cx="486398" cy="333292"/>
              <a:chOff x="3030551" y="3405189"/>
              <a:chExt cx="1922471" cy="1166813"/>
            </a:xfrm>
            <a:solidFill>
              <a:schemeClr val="tx2">
                <a:lumMod val="60000"/>
                <a:lumOff val="40000"/>
              </a:schemeClr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3149614" y="4159251"/>
                <a:ext cx="412751" cy="412749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>
                <a:off x="4540271" y="4159253"/>
                <a:ext cx="412751" cy="412749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3030551" y="3405189"/>
                <a:ext cx="1916121" cy="992189"/>
              </a:xfrm>
              <a:custGeom>
                <a:avLst/>
                <a:gdLst>
                  <a:gd name="T0" fmla="*/ 915 w 1022"/>
                  <a:gd name="T1" fmla="*/ 371 h 529"/>
                  <a:gd name="T2" fmla="*/ 1021 w 1022"/>
                  <a:gd name="T3" fmla="*/ 420 h 529"/>
                  <a:gd name="T4" fmla="*/ 605 w 1022"/>
                  <a:gd name="T5" fmla="*/ 38 h 529"/>
                  <a:gd name="T6" fmla="*/ 102 w 1022"/>
                  <a:gd name="T7" fmla="*/ 25 h 529"/>
                  <a:gd name="T8" fmla="*/ 106 w 1022"/>
                  <a:gd name="T9" fmla="*/ 58 h 529"/>
                  <a:gd name="T10" fmla="*/ 62 w 1022"/>
                  <a:gd name="T11" fmla="*/ 357 h 529"/>
                  <a:gd name="T12" fmla="*/ 34 w 1022"/>
                  <a:gd name="T13" fmla="*/ 493 h 529"/>
                  <a:gd name="T14" fmla="*/ 174 w 1022"/>
                  <a:gd name="T15" fmla="*/ 371 h 529"/>
                  <a:gd name="T16" fmla="*/ 314 w 1022"/>
                  <a:gd name="T17" fmla="*/ 512 h 529"/>
                  <a:gd name="T18" fmla="*/ 313 w 1022"/>
                  <a:gd name="T19" fmla="*/ 529 h 529"/>
                  <a:gd name="T20" fmla="*/ 775 w 1022"/>
                  <a:gd name="T21" fmla="*/ 529 h 529"/>
                  <a:gd name="T22" fmla="*/ 774 w 1022"/>
                  <a:gd name="T23" fmla="*/ 512 h 529"/>
                  <a:gd name="T24" fmla="*/ 915 w 1022"/>
                  <a:gd name="T25" fmla="*/ 371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2" h="529">
                    <a:moveTo>
                      <a:pt x="915" y="371"/>
                    </a:moveTo>
                    <a:cubicBezTo>
                      <a:pt x="957" y="371"/>
                      <a:pt x="995" y="390"/>
                      <a:pt x="1021" y="420"/>
                    </a:cubicBezTo>
                    <a:cubicBezTo>
                      <a:pt x="1022" y="363"/>
                      <a:pt x="925" y="124"/>
                      <a:pt x="605" y="38"/>
                    </a:cubicBezTo>
                    <a:cubicBezTo>
                      <a:pt x="463" y="0"/>
                      <a:pt x="131" y="15"/>
                      <a:pt x="102" y="25"/>
                    </a:cubicBezTo>
                    <a:cubicBezTo>
                      <a:pt x="73" y="35"/>
                      <a:pt x="106" y="58"/>
                      <a:pt x="106" y="58"/>
                    </a:cubicBezTo>
                    <a:cubicBezTo>
                      <a:pt x="34" y="222"/>
                      <a:pt x="62" y="357"/>
                      <a:pt x="62" y="357"/>
                    </a:cubicBezTo>
                    <a:cubicBezTo>
                      <a:pt x="0" y="434"/>
                      <a:pt x="34" y="493"/>
                      <a:pt x="34" y="493"/>
                    </a:cubicBezTo>
                    <a:cubicBezTo>
                      <a:pt x="43" y="424"/>
                      <a:pt x="102" y="371"/>
                      <a:pt x="174" y="371"/>
                    </a:cubicBezTo>
                    <a:cubicBezTo>
                      <a:pt x="251" y="371"/>
                      <a:pt x="314" y="434"/>
                      <a:pt x="314" y="512"/>
                    </a:cubicBezTo>
                    <a:cubicBezTo>
                      <a:pt x="314" y="518"/>
                      <a:pt x="314" y="523"/>
                      <a:pt x="313" y="529"/>
                    </a:cubicBezTo>
                    <a:cubicBezTo>
                      <a:pt x="775" y="529"/>
                      <a:pt x="775" y="529"/>
                      <a:pt x="775" y="529"/>
                    </a:cubicBezTo>
                    <a:cubicBezTo>
                      <a:pt x="775" y="523"/>
                      <a:pt x="774" y="518"/>
                      <a:pt x="774" y="512"/>
                    </a:cubicBezTo>
                    <a:cubicBezTo>
                      <a:pt x="774" y="434"/>
                      <a:pt x="837" y="371"/>
                      <a:pt x="915" y="37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3470291" y="3484564"/>
                <a:ext cx="1125543" cy="360362"/>
              </a:xfrm>
              <a:custGeom>
                <a:avLst/>
                <a:gdLst>
                  <a:gd name="T0" fmla="*/ 17 w 600"/>
                  <a:gd name="T1" fmla="*/ 151 h 192"/>
                  <a:gd name="T2" fmla="*/ 72 w 600"/>
                  <a:gd name="T3" fmla="*/ 22 h 192"/>
                  <a:gd name="T4" fmla="*/ 399 w 600"/>
                  <a:gd name="T5" fmla="*/ 49 h 192"/>
                  <a:gd name="T6" fmla="*/ 600 w 600"/>
                  <a:gd name="T7" fmla="*/ 192 h 192"/>
                  <a:gd name="T8" fmla="*/ 17 w 600"/>
                  <a:gd name="T9" fmla="*/ 15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0" h="192">
                    <a:moveTo>
                      <a:pt x="17" y="151"/>
                    </a:moveTo>
                    <a:cubicBezTo>
                      <a:pt x="17" y="151"/>
                      <a:pt x="0" y="45"/>
                      <a:pt x="72" y="22"/>
                    </a:cubicBezTo>
                    <a:cubicBezTo>
                      <a:pt x="141" y="0"/>
                      <a:pt x="268" y="5"/>
                      <a:pt x="399" y="49"/>
                    </a:cubicBezTo>
                    <a:cubicBezTo>
                      <a:pt x="520" y="90"/>
                      <a:pt x="575" y="130"/>
                      <a:pt x="600" y="192"/>
                    </a:cubicBezTo>
                    <a:lnTo>
                      <a:pt x="17" y="15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3338513" y="3906838"/>
                <a:ext cx="104776" cy="1063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</p:grpSp>
        <p:sp>
          <p:nvSpPr>
            <p:cNvPr id="10" name="Freeform 115"/>
            <p:cNvSpPr>
              <a:spLocks/>
            </p:cNvSpPr>
            <p:nvPr/>
          </p:nvSpPr>
          <p:spPr bwMode="auto">
            <a:xfrm rot="8088521">
              <a:off x="5990964" y="2469433"/>
              <a:ext cx="148901" cy="143526"/>
            </a:xfrm>
            <a:custGeom>
              <a:avLst/>
              <a:gdLst>
                <a:gd name="T0" fmla="*/ 528 w 528"/>
                <a:gd name="T1" fmla="*/ 145 h 575"/>
                <a:gd name="T2" fmla="*/ 520 w 528"/>
                <a:gd name="T3" fmla="*/ 132 h 575"/>
                <a:gd name="T4" fmla="*/ 509 w 528"/>
                <a:gd name="T5" fmla="*/ 117 h 575"/>
                <a:gd name="T6" fmla="*/ 502 w 528"/>
                <a:gd name="T7" fmla="*/ 109 h 575"/>
                <a:gd name="T8" fmla="*/ 493 w 528"/>
                <a:gd name="T9" fmla="*/ 99 h 575"/>
                <a:gd name="T10" fmla="*/ 442 w 528"/>
                <a:gd name="T11" fmla="*/ 55 h 575"/>
                <a:gd name="T12" fmla="*/ 362 w 528"/>
                <a:gd name="T13" fmla="*/ 19 h 575"/>
                <a:gd name="T14" fmla="*/ 255 w 528"/>
                <a:gd name="T15" fmla="*/ 11 h 575"/>
                <a:gd name="T16" fmla="*/ 141 w 528"/>
                <a:gd name="T17" fmla="*/ 52 h 575"/>
                <a:gd name="T18" fmla="*/ 48 w 528"/>
                <a:gd name="T19" fmla="*/ 149 h 575"/>
                <a:gd name="T20" fmla="*/ 11 w 528"/>
                <a:gd name="T21" fmla="*/ 287 h 575"/>
                <a:gd name="T22" fmla="*/ 47 w 528"/>
                <a:gd name="T23" fmla="*/ 426 h 575"/>
                <a:gd name="T24" fmla="*/ 140 w 528"/>
                <a:gd name="T25" fmla="*/ 523 h 575"/>
                <a:gd name="T26" fmla="*/ 254 w 528"/>
                <a:gd name="T27" fmla="*/ 564 h 575"/>
                <a:gd name="T28" fmla="*/ 361 w 528"/>
                <a:gd name="T29" fmla="*/ 557 h 575"/>
                <a:gd name="T30" fmla="*/ 442 w 528"/>
                <a:gd name="T31" fmla="*/ 520 h 575"/>
                <a:gd name="T32" fmla="*/ 493 w 528"/>
                <a:gd name="T33" fmla="*/ 477 h 575"/>
                <a:gd name="T34" fmla="*/ 502 w 528"/>
                <a:gd name="T35" fmla="*/ 467 h 575"/>
                <a:gd name="T36" fmla="*/ 509 w 528"/>
                <a:gd name="T37" fmla="*/ 458 h 575"/>
                <a:gd name="T38" fmla="*/ 519 w 528"/>
                <a:gd name="T39" fmla="*/ 444 h 575"/>
                <a:gd name="T40" fmla="*/ 528 w 528"/>
                <a:gd name="T41" fmla="*/ 431 h 575"/>
                <a:gd name="T42" fmla="*/ 520 w 528"/>
                <a:gd name="T43" fmla="*/ 444 h 575"/>
                <a:gd name="T44" fmla="*/ 510 w 528"/>
                <a:gd name="T45" fmla="*/ 459 h 575"/>
                <a:gd name="T46" fmla="*/ 503 w 528"/>
                <a:gd name="T47" fmla="*/ 468 h 575"/>
                <a:gd name="T48" fmla="*/ 494 w 528"/>
                <a:gd name="T49" fmla="*/ 478 h 575"/>
                <a:gd name="T50" fmla="*/ 444 w 528"/>
                <a:gd name="T51" fmla="*/ 523 h 575"/>
                <a:gd name="T52" fmla="*/ 362 w 528"/>
                <a:gd name="T53" fmla="*/ 562 h 575"/>
                <a:gd name="T54" fmla="*/ 254 w 528"/>
                <a:gd name="T55" fmla="*/ 571 h 575"/>
                <a:gd name="T56" fmla="*/ 135 w 528"/>
                <a:gd name="T57" fmla="*/ 530 h 575"/>
                <a:gd name="T58" fmla="*/ 38 w 528"/>
                <a:gd name="T59" fmla="*/ 431 h 575"/>
                <a:gd name="T60" fmla="*/ 0 w 528"/>
                <a:gd name="T61" fmla="*/ 287 h 575"/>
                <a:gd name="T62" fmla="*/ 39 w 528"/>
                <a:gd name="T63" fmla="*/ 143 h 575"/>
                <a:gd name="T64" fmla="*/ 136 w 528"/>
                <a:gd name="T65" fmla="*/ 44 h 575"/>
                <a:gd name="T66" fmla="*/ 254 w 528"/>
                <a:gd name="T67" fmla="*/ 4 h 575"/>
                <a:gd name="T68" fmla="*/ 363 w 528"/>
                <a:gd name="T69" fmla="*/ 13 h 575"/>
                <a:gd name="T70" fmla="*/ 444 w 528"/>
                <a:gd name="T71" fmla="*/ 52 h 575"/>
                <a:gd name="T72" fmla="*/ 495 w 528"/>
                <a:gd name="T73" fmla="*/ 98 h 575"/>
                <a:gd name="T74" fmla="*/ 503 w 528"/>
                <a:gd name="T75" fmla="*/ 108 h 575"/>
                <a:gd name="T76" fmla="*/ 510 w 528"/>
                <a:gd name="T77" fmla="*/ 117 h 575"/>
                <a:gd name="T78" fmla="*/ 520 w 528"/>
                <a:gd name="T79" fmla="*/ 132 h 575"/>
                <a:gd name="T80" fmla="*/ 528 w 528"/>
                <a:gd name="T81" fmla="*/ 1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8" h="575">
                  <a:moveTo>
                    <a:pt x="528" y="145"/>
                  </a:moveTo>
                  <a:cubicBezTo>
                    <a:pt x="528" y="145"/>
                    <a:pt x="525" y="140"/>
                    <a:pt x="520" y="132"/>
                  </a:cubicBezTo>
                  <a:cubicBezTo>
                    <a:pt x="517" y="128"/>
                    <a:pt x="514" y="123"/>
                    <a:pt x="509" y="117"/>
                  </a:cubicBezTo>
                  <a:cubicBezTo>
                    <a:pt x="507" y="115"/>
                    <a:pt x="505" y="112"/>
                    <a:pt x="502" y="109"/>
                  </a:cubicBezTo>
                  <a:cubicBezTo>
                    <a:pt x="499" y="105"/>
                    <a:pt x="497" y="102"/>
                    <a:pt x="493" y="99"/>
                  </a:cubicBezTo>
                  <a:cubicBezTo>
                    <a:pt x="481" y="85"/>
                    <a:pt x="464" y="70"/>
                    <a:pt x="442" y="55"/>
                  </a:cubicBezTo>
                  <a:cubicBezTo>
                    <a:pt x="421" y="41"/>
                    <a:pt x="393" y="27"/>
                    <a:pt x="362" y="19"/>
                  </a:cubicBezTo>
                  <a:cubicBezTo>
                    <a:pt x="330" y="10"/>
                    <a:pt x="294" y="6"/>
                    <a:pt x="255" y="11"/>
                  </a:cubicBezTo>
                  <a:cubicBezTo>
                    <a:pt x="217" y="16"/>
                    <a:pt x="177" y="29"/>
                    <a:pt x="141" y="52"/>
                  </a:cubicBezTo>
                  <a:cubicBezTo>
                    <a:pt x="104" y="75"/>
                    <a:pt x="71" y="108"/>
                    <a:pt x="48" y="149"/>
                  </a:cubicBezTo>
                  <a:cubicBezTo>
                    <a:pt x="24" y="189"/>
                    <a:pt x="11" y="237"/>
                    <a:pt x="11" y="287"/>
                  </a:cubicBezTo>
                  <a:cubicBezTo>
                    <a:pt x="11" y="337"/>
                    <a:pt x="24" y="385"/>
                    <a:pt x="47" y="426"/>
                  </a:cubicBezTo>
                  <a:cubicBezTo>
                    <a:pt x="71" y="466"/>
                    <a:pt x="103" y="499"/>
                    <a:pt x="140" y="523"/>
                  </a:cubicBezTo>
                  <a:cubicBezTo>
                    <a:pt x="176" y="546"/>
                    <a:pt x="216" y="559"/>
                    <a:pt x="254" y="564"/>
                  </a:cubicBezTo>
                  <a:cubicBezTo>
                    <a:pt x="293" y="569"/>
                    <a:pt x="329" y="565"/>
                    <a:pt x="361" y="557"/>
                  </a:cubicBezTo>
                  <a:cubicBezTo>
                    <a:pt x="393" y="548"/>
                    <a:pt x="420" y="535"/>
                    <a:pt x="442" y="520"/>
                  </a:cubicBezTo>
                  <a:cubicBezTo>
                    <a:pt x="464" y="506"/>
                    <a:pt x="480" y="491"/>
                    <a:pt x="493" y="477"/>
                  </a:cubicBezTo>
                  <a:cubicBezTo>
                    <a:pt x="496" y="474"/>
                    <a:pt x="499" y="470"/>
                    <a:pt x="502" y="467"/>
                  </a:cubicBezTo>
                  <a:cubicBezTo>
                    <a:pt x="504" y="464"/>
                    <a:pt x="507" y="461"/>
                    <a:pt x="509" y="458"/>
                  </a:cubicBezTo>
                  <a:cubicBezTo>
                    <a:pt x="513" y="453"/>
                    <a:pt x="517" y="448"/>
                    <a:pt x="519" y="444"/>
                  </a:cubicBezTo>
                  <a:cubicBezTo>
                    <a:pt x="525" y="435"/>
                    <a:pt x="528" y="431"/>
                    <a:pt x="528" y="431"/>
                  </a:cubicBezTo>
                  <a:cubicBezTo>
                    <a:pt x="528" y="431"/>
                    <a:pt x="525" y="436"/>
                    <a:pt x="520" y="444"/>
                  </a:cubicBezTo>
                  <a:cubicBezTo>
                    <a:pt x="517" y="448"/>
                    <a:pt x="514" y="453"/>
                    <a:pt x="510" y="459"/>
                  </a:cubicBezTo>
                  <a:cubicBezTo>
                    <a:pt x="508" y="462"/>
                    <a:pt x="505" y="465"/>
                    <a:pt x="503" y="468"/>
                  </a:cubicBezTo>
                  <a:cubicBezTo>
                    <a:pt x="500" y="471"/>
                    <a:pt x="497" y="475"/>
                    <a:pt x="494" y="478"/>
                  </a:cubicBezTo>
                  <a:cubicBezTo>
                    <a:pt x="482" y="492"/>
                    <a:pt x="465" y="508"/>
                    <a:pt x="444" y="523"/>
                  </a:cubicBezTo>
                  <a:cubicBezTo>
                    <a:pt x="422" y="538"/>
                    <a:pt x="395" y="552"/>
                    <a:pt x="362" y="562"/>
                  </a:cubicBezTo>
                  <a:cubicBezTo>
                    <a:pt x="330" y="571"/>
                    <a:pt x="293" y="575"/>
                    <a:pt x="254" y="571"/>
                  </a:cubicBezTo>
                  <a:cubicBezTo>
                    <a:pt x="214" y="567"/>
                    <a:pt x="173" y="554"/>
                    <a:pt x="135" y="530"/>
                  </a:cubicBezTo>
                  <a:cubicBezTo>
                    <a:pt x="97" y="507"/>
                    <a:pt x="63" y="473"/>
                    <a:pt x="38" y="431"/>
                  </a:cubicBezTo>
                  <a:cubicBezTo>
                    <a:pt x="14" y="389"/>
                    <a:pt x="0" y="339"/>
                    <a:pt x="0" y="287"/>
                  </a:cubicBezTo>
                  <a:cubicBezTo>
                    <a:pt x="0" y="235"/>
                    <a:pt x="14" y="185"/>
                    <a:pt x="39" y="143"/>
                  </a:cubicBezTo>
                  <a:cubicBezTo>
                    <a:pt x="63" y="101"/>
                    <a:pt x="98" y="68"/>
                    <a:pt x="136" y="44"/>
                  </a:cubicBezTo>
                  <a:cubicBezTo>
                    <a:pt x="174" y="21"/>
                    <a:pt x="215" y="8"/>
                    <a:pt x="254" y="4"/>
                  </a:cubicBezTo>
                  <a:cubicBezTo>
                    <a:pt x="294" y="0"/>
                    <a:pt x="331" y="4"/>
                    <a:pt x="363" y="13"/>
                  </a:cubicBezTo>
                  <a:cubicBezTo>
                    <a:pt x="395" y="23"/>
                    <a:pt x="423" y="37"/>
                    <a:pt x="444" y="52"/>
                  </a:cubicBezTo>
                  <a:cubicBezTo>
                    <a:pt x="466" y="67"/>
                    <a:pt x="483" y="83"/>
                    <a:pt x="495" y="98"/>
                  </a:cubicBezTo>
                  <a:cubicBezTo>
                    <a:pt x="498" y="101"/>
                    <a:pt x="501" y="105"/>
                    <a:pt x="503" y="108"/>
                  </a:cubicBezTo>
                  <a:cubicBezTo>
                    <a:pt x="506" y="111"/>
                    <a:pt x="508" y="114"/>
                    <a:pt x="510" y="117"/>
                  </a:cubicBezTo>
                  <a:cubicBezTo>
                    <a:pt x="514" y="123"/>
                    <a:pt x="518" y="128"/>
                    <a:pt x="520" y="132"/>
                  </a:cubicBezTo>
                  <a:cubicBezTo>
                    <a:pt x="525" y="140"/>
                    <a:pt x="528" y="145"/>
                    <a:pt x="528" y="14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  <p:sp>
          <p:nvSpPr>
            <p:cNvPr id="11" name="Freeform 117"/>
            <p:cNvSpPr>
              <a:spLocks/>
            </p:cNvSpPr>
            <p:nvPr/>
          </p:nvSpPr>
          <p:spPr bwMode="auto">
            <a:xfrm rot="8088521">
              <a:off x="5964501" y="2435036"/>
              <a:ext cx="208830" cy="204978"/>
            </a:xfrm>
            <a:custGeom>
              <a:avLst/>
              <a:gdLst>
                <a:gd name="T0" fmla="*/ 730 w 742"/>
                <a:gd name="T1" fmla="*/ 161 h 821"/>
                <a:gd name="T2" fmla="*/ 703 w 742"/>
                <a:gd name="T3" fmla="*/ 130 h 821"/>
                <a:gd name="T4" fmla="*/ 690 w 742"/>
                <a:gd name="T5" fmla="*/ 117 h 821"/>
                <a:gd name="T6" fmla="*/ 498 w 742"/>
                <a:gd name="T7" fmla="*/ 16 h 821"/>
                <a:gd name="T8" fmla="*/ 445 w 742"/>
                <a:gd name="T9" fmla="*/ 8 h 821"/>
                <a:gd name="T10" fmla="*/ 427 w 742"/>
                <a:gd name="T11" fmla="*/ 7 h 821"/>
                <a:gd name="T12" fmla="*/ 189 w 742"/>
                <a:gd name="T13" fmla="*/ 75 h 821"/>
                <a:gd name="T14" fmla="*/ 55 w 742"/>
                <a:gd name="T15" fmla="*/ 225 h 821"/>
                <a:gd name="T16" fmla="*/ 45 w 742"/>
                <a:gd name="T17" fmla="*/ 248 h 821"/>
                <a:gd name="T18" fmla="*/ 35 w 742"/>
                <a:gd name="T19" fmla="*/ 271 h 821"/>
                <a:gd name="T20" fmla="*/ 24 w 742"/>
                <a:gd name="T21" fmla="*/ 308 h 821"/>
                <a:gd name="T22" fmla="*/ 24 w 742"/>
                <a:gd name="T23" fmla="*/ 513 h 821"/>
                <a:gd name="T24" fmla="*/ 188 w 742"/>
                <a:gd name="T25" fmla="*/ 745 h 821"/>
                <a:gd name="T26" fmla="*/ 426 w 742"/>
                <a:gd name="T27" fmla="*/ 814 h 821"/>
                <a:gd name="T28" fmla="*/ 498 w 742"/>
                <a:gd name="T29" fmla="*/ 805 h 821"/>
                <a:gd name="T30" fmla="*/ 689 w 742"/>
                <a:gd name="T31" fmla="*/ 705 h 821"/>
                <a:gd name="T32" fmla="*/ 702 w 742"/>
                <a:gd name="T33" fmla="*/ 692 h 821"/>
                <a:gd name="T34" fmla="*/ 729 w 742"/>
                <a:gd name="T35" fmla="*/ 661 h 821"/>
                <a:gd name="T36" fmla="*/ 730 w 742"/>
                <a:gd name="T37" fmla="*/ 661 h 821"/>
                <a:gd name="T38" fmla="*/ 703 w 742"/>
                <a:gd name="T39" fmla="*/ 693 h 821"/>
                <a:gd name="T40" fmla="*/ 690 w 742"/>
                <a:gd name="T41" fmla="*/ 706 h 821"/>
                <a:gd name="T42" fmla="*/ 499 w 742"/>
                <a:gd name="T43" fmla="*/ 811 h 821"/>
                <a:gd name="T44" fmla="*/ 426 w 742"/>
                <a:gd name="T45" fmla="*/ 820 h 821"/>
                <a:gd name="T46" fmla="*/ 183 w 742"/>
                <a:gd name="T47" fmla="*/ 753 h 821"/>
                <a:gd name="T48" fmla="*/ 13 w 742"/>
                <a:gd name="T49" fmla="*/ 515 h 821"/>
                <a:gd name="T50" fmla="*/ 13 w 742"/>
                <a:gd name="T51" fmla="*/ 305 h 821"/>
                <a:gd name="T52" fmla="*/ 25 w 742"/>
                <a:gd name="T53" fmla="*/ 268 h 821"/>
                <a:gd name="T54" fmla="*/ 35 w 742"/>
                <a:gd name="T55" fmla="*/ 244 h 821"/>
                <a:gd name="T56" fmla="*/ 46 w 742"/>
                <a:gd name="T57" fmla="*/ 221 h 821"/>
                <a:gd name="T58" fmla="*/ 184 w 742"/>
                <a:gd name="T59" fmla="*/ 68 h 821"/>
                <a:gd name="T60" fmla="*/ 427 w 742"/>
                <a:gd name="T61" fmla="*/ 1 h 821"/>
                <a:gd name="T62" fmla="*/ 446 w 742"/>
                <a:gd name="T63" fmla="*/ 2 h 821"/>
                <a:gd name="T64" fmla="*/ 500 w 742"/>
                <a:gd name="T65" fmla="*/ 11 h 821"/>
                <a:gd name="T66" fmla="*/ 691 w 742"/>
                <a:gd name="T67" fmla="*/ 116 h 821"/>
                <a:gd name="T68" fmla="*/ 704 w 742"/>
                <a:gd name="T69" fmla="*/ 129 h 821"/>
                <a:gd name="T70" fmla="*/ 730 w 742"/>
                <a:gd name="T71" fmla="*/ 161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2" h="821">
                  <a:moveTo>
                    <a:pt x="742" y="178"/>
                  </a:moveTo>
                  <a:cubicBezTo>
                    <a:pt x="742" y="178"/>
                    <a:pt x="738" y="172"/>
                    <a:pt x="730" y="161"/>
                  </a:cubicBezTo>
                  <a:cubicBezTo>
                    <a:pt x="726" y="156"/>
                    <a:pt x="720" y="149"/>
                    <a:pt x="714" y="142"/>
                  </a:cubicBezTo>
                  <a:cubicBezTo>
                    <a:pt x="710" y="138"/>
                    <a:pt x="707" y="134"/>
                    <a:pt x="703" y="130"/>
                  </a:cubicBezTo>
                  <a:cubicBezTo>
                    <a:pt x="701" y="128"/>
                    <a:pt x="699" y="126"/>
                    <a:pt x="697" y="123"/>
                  </a:cubicBezTo>
                  <a:cubicBezTo>
                    <a:pt x="694" y="121"/>
                    <a:pt x="692" y="119"/>
                    <a:pt x="690" y="117"/>
                  </a:cubicBezTo>
                  <a:cubicBezTo>
                    <a:pt x="671" y="99"/>
                    <a:pt x="646" y="79"/>
                    <a:pt x="614" y="60"/>
                  </a:cubicBezTo>
                  <a:cubicBezTo>
                    <a:pt x="582" y="42"/>
                    <a:pt x="544" y="25"/>
                    <a:pt x="498" y="16"/>
                  </a:cubicBezTo>
                  <a:cubicBezTo>
                    <a:pt x="487" y="13"/>
                    <a:pt x="475" y="12"/>
                    <a:pt x="463" y="10"/>
                  </a:cubicBezTo>
                  <a:cubicBezTo>
                    <a:pt x="457" y="9"/>
                    <a:pt x="451" y="9"/>
                    <a:pt x="445" y="8"/>
                  </a:cubicBezTo>
                  <a:cubicBezTo>
                    <a:pt x="442" y="8"/>
                    <a:pt x="439" y="8"/>
                    <a:pt x="436" y="7"/>
                  </a:cubicBezTo>
                  <a:cubicBezTo>
                    <a:pt x="433" y="7"/>
                    <a:pt x="430" y="7"/>
                    <a:pt x="427" y="7"/>
                  </a:cubicBezTo>
                  <a:cubicBezTo>
                    <a:pt x="401" y="6"/>
                    <a:pt x="375" y="8"/>
                    <a:pt x="348" y="12"/>
                  </a:cubicBezTo>
                  <a:cubicBezTo>
                    <a:pt x="295" y="21"/>
                    <a:pt x="240" y="42"/>
                    <a:pt x="189" y="75"/>
                  </a:cubicBezTo>
                  <a:cubicBezTo>
                    <a:pt x="139" y="109"/>
                    <a:pt x="93" y="157"/>
                    <a:pt x="61" y="214"/>
                  </a:cubicBezTo>
                  <a:cubicBezTo>
                    <a:pt x="59" y="218"/>
                    <a:pt x="57" y="222"/>
                    <a:pt x="55" y="225"/>
                  </a:cubicBezTo>
                  <a:cubicBezTo>
                    <a:pt x="54" y="229"/>
                    <a:pt x="52" y="233"/>
                    <a:pt x="50" y="236"/>
                  </a:cubicBezTo>
                  <a:cubicBezTo>
                    <a:pt x="48" y="240"/>
                    <a:pt x="46" y="244"/>
                    <a:pt x="45" y="248"/>
                  </a:cubicBezTo>
                  <a:cubicBezTo>
                    <a:pt x="43" y="252"/>
                    <a:pt x="41" y="256"/>
                    <a:pt x="40" y="259"/>
                  </a:cubicBezTo>
                  <a:cubicBezTo>
                    <a:pt x="38" y="263"/>
                    <a:pt x="37" y="267"/>
                    <a:pt x="35" y="271"/>
                  </a:cubicBezTo>
                  <a:cubicBezTo>
                    <a:pt x="34" y="275"/>
                    <a:pt x="32" y="279"/>
                    <a:pt x="31" y="283"/>
                  </a:cubicBezTo>
                  <a:cubicBezTo>
                    <a:pt x="28" y="291"/>
                    <a:pt x="26" y="299"/>
                    <a:pt x="24" y="308"/>
                  </a:cubicBezTo>
                  <a:cubicBezTo>
                    <a:pt x="15" y="341"/>
                    <a:pt x="11" y="375"/>
                    <a:pt x="10" y="410"/>
                  </a:cubicBezTo>
                  <a:cubicBezTo>
                    <a:pt x="11" y="445"/>
                    <a:pt x="15" y="480"/>
                    <a:pt x="24" y="513"/>
                  </a:cubicBezTo>
                  <a:cubicBezTo>
                    <a:pt x="32" y="546"/>
                    <a:pt x="45" y="577"/>
                    <a:pt x="61" y="606"/>
                  </a:cubicBezTo>
                  <a:cubicBezTo>
                    <a:pt x="93" y="664"/>
                    <a:pt x="138" y="711"/>
                    <a:pt x="188" y="745"/>
                  </a:cubicBezTo>
                  <a:cubicBezTo>
                    <a:pt x="239" y="779"/>
                    <a:pt x="294" y="800"/>
                    <a:pt x="348" y="809"/>
                  </a:cubicBezTo>
                  <a:cubicBezTo>
                    <a:pt x="374" y="813"/>
                    <a:pt x="401" y="815"/>
                    <a:pt x="426" y="814"/>
                  </a:cubicBezTo>
                  <a:cubicBezTo>
                    <a:pt x="438" y="814"/>
                    <a:pt x="451" y="812"/>
                    <a:pt x="463" y="811"/>
                  </a:cubicBezTo>
                  <a:cubicBezTo>
                    <a:pt x="475" y="809"/>
                    <a:pt x="486" y="808"/>
                    <a:pt x="498" y="805"/>
                  </a:cubicBezTo>
                  <a:cubicBezTo>
                    <a:pt x="543" y="796"/>
                    <a:pt x="582" y="779"/>
                    <a:pt x="614" y="761"/>
                  </a:cubicBezTo>
                  <a:cubicBezTo>
                    <a:pt x="645" y="743"/>
                    <a:pt x="670" y="723"/>
                    <a:pt x="689" y="705"/>
                  </a:cubicBezTo>
                  <a:cubicBezTo>
                    <a:pt x="691" y="703"/>
                    <a:pt x="694" y="700"/>
                    <a:pt x="696" y="698"/>
                  </a:cubicBezTo>
                  <a:cubicBezTo>
                    <a:pt x="698" y="696"/>
                    <a:pt x="700" y="694"/>
                    <a:pt x="702" y="692"/>
                  </a:cubicBezTo>
                  <a:cubicBezTo>
                    <a:pt x="706" y="688"/>
                    <a:pt x="710" y="684"/>
                    <a:pt x="713" y="680"/>
                  </a:cubicBezTo>
                  <a:cubicBezTo>
                    <a:pt x="720" y="672"/>
                    <a:pt x="725" y="666"/>
                    <a:pt x="729" y="661"/>
                  </a:cubicBezTo>
                  <a:cubicBezTo>
                    <a:pt x="738" y="650"/>
                    <a:pt x="742" y="644"/>
                    <a:pt x="742" y="644"/>
                  </a:cubicBezTo>
                  <a:cubicBezTo>
                    <a:pt x="742" y="644"/>
                    <a:pt x="738" y="650"/>
                    <a:pt x="730" y="661"/>
                  </a:cubicBezTo>
                  <a:cubicBezTo>
                    <a:pt x="726" y="666"/>
                    <a:pt x="720" y="673"/>
                    <a:pt x="714" y="681"/>
                  </a:cubicBezTo>
                  <a:cubicBezTo>
                    <a:pt x="711" y="685"/>
                    <a:pt x="707" y="688"/>
                    <a:pt x="703" y="693"/>
                  </a:cubicBezTo>
                  <a:cubicBezTo>
                    <a:pt x="701" y="695"/>
                    <a:pt x="699" y="697"/>
                    <a:pt x="697" y="699"/>
                  </a:cubicBezTo>
                  <a:cubicBezTo>
                    <a:pt x="695" y="701"/>
                    <a:pt x="693" y="704"/>
                    <a:pt x="690" y="706"/>
                  </a:cubicBezTo>
                  <a:cubicBezTo>
                    <a:pt x="672" y="724"/>
                    <a:pt x="647" y="745"/>
                    <a:pt x="615" y="764"/>
                  </a:cubicBezTo>
                  <a:cubicBezTo>
                    <a:pt x="584" y="783"/>
                    <a:pt x="544" y="801"/>
                    <a:pt x="499" y="811"/>
                  </a:cubicBezTo>
                  <a:cubicBezTo>
                    <a:pt x="487" y="814"/>
                    <a:pt x="475" y="815"/>
                    <a:pt x="463" y="817"/>
                  </a:cubicBezTo>
                  <a:cubicBezTo>
                    <a:pt x="451" y="818"/>
                    <a:pt x="439" y="820"/>
                    <a:pt x="426" y="820"/>
                  </a:cubicBezTo>
                  <a:cubicBezTo>
                    <a:pt x="400" y="821"/>
                    <a:pt x="374" y="820"/>
                    <a:pt x="346" y="816"/>
                  </a:cubicBezTo>
                  <a:cubicBezTo>
                    <a:pt x="292" y="808"/>
                    <a:pt x="235" y="787"/>
                    <a:pt x="183" y="753"/>
                  </a:cubicBezTo>
                  <a:cubicBezTo>
                    <a:pt x="132" y="718"/>
                    <a:pt x="85" y="670"/>
                    <a:pt x="52" y="611"/>
                  </a:cubicBezTo>
                  <a:cubicBezTo>
                    <a:pt x="35" y="581"/>
                    <a:pt x="22" y="549"/>
                    <a:pt x="13" y="515"/>
                  </a:cubicBezTo>
                  <a:cubicBezTo>
                    <a:pt x="4" y="482"/>
                    <a:pt x="0" y="446"/>
                    <a:pt x="0" y="410"/>
                  </a:cubicBezTo>
                  <a:cubicBezTo>
                    <a:pt x="0" y="374"/>
                    <a:pt x="4" y="339"/>
                    <a:pt x="13" y="305"/>
                  </a:cubicBezTo>
                  <a:cubicBezTo>
                    <a:pt x="16" y="296"/>
                    <a:pt x="18" y="288"/>
                    <a:pt x="21" y="280"/>
                  </a:cubicBezTo>
                  <a:cubicBezTo>
                    <a:pt x="22" y="276"/>
                    <a:pt x="24" y="272"/>
                    <a:pt x="25" y="268"/>
                  </a:cubicBezTo>
                  <a:cubicBezTo>
                    <a:pt x="27" y="264"/>
                    <a:pt x="28" y="259"/>
                    <a:pt x="30" y="255"/>
                  </a:cubicBezTo>
                  <a:cubicBezTo>
                    <a:pt x="32" y="251"/>
                    <a:pt x="33" y="248"/>
                    <a:pt x="35" y="244"/>
                  </a:cubicBezTo>
                  <a:cubicBezTo>
                    <a:pt x="37" y="240"/>
                    <a:pt x="39" y="236"/>
                    <a:pt x="40" y="232"/>
                  </a:cubicBezTo>
                  <a:cubicBezTo>
                    <a:pt x="42" y="228"/>
                    <a:pt x="44" y="224"/>
                    <a:pt x="46" y="221"/>
                  </a:cubicBezTo>
                  <a:cubicBezTo>
                    <a:pt x="48" y="217"/>
                    <a:pt x="50" y="213"/>
                    <a:pt x="52" y="209"/>
                  </a:cubicBezTo>
                  <a:cubicBezTo>
                    <a:pt x="85" y="150"/>
                    <a:pt x="132" y="102"/>
                    <a:pt x="184" y="68"/>
                  </a:cubicBezTo>
                  <a:cubicBezTo>
                    <a:pt x="236" y="34"/>
                    <a:pt x="293" y="13"/>
                    <a:pt x="347" y="5"/>
                  </a:cubicBezTo>
                  <a:cubicBezTo>
                    <a:pt x="375" y="1"/>
                    <a:pt x="401" y="0"/>
                    <a:pt x="427" y="1"/>
                  </a:cubicBezTo>
                  <a:cubicBezTo>
                    <a:pt x="430" y="1"/>
                    <a:pt x="433" y="1"/>
                    <a:pt x="436" y="1"/>
                  </a:cubicBezTo>
                  <a:cubicBezTo>
                    <a:pt x="440" y="1"/>
                    <a:pt x="443" y="2"/>
                    <a:pt x="446" y="2"/>
                  </a:cubicBezTo>
                  <a:cubicBezTo>
                    <a:pt x="452" y="3"/>
                    <a:pt x="458" y="3"/>
                    <a:pt x="464" y="4"/>
                  </a:cubicBezTo>
                  <a:cubicBezTo>
                    <a:pt x="476" y="6"/>
                    <a:pt x="488" y="8"/>
                    <a:pt x="500" y="11"/>
                  </a:cubicBezTo>
                  <a:cubicBezTo>
                    <a:pt x="545" y="21"/>
                    <a:pt x="584" y="39"/>
                    <a:pt x="616" y="58"/>
                  </a:cubicBezTo>
                  <a:cubicBezTo>
                    <a:pt x="648" y="77"/>
                    <a:pt x="672" y="97"/>
                    <a:pt x="691" y="116"/>
                  </a:cubicBezTo>
                  <a:cubicBezTo>
                    <a:pt x="693" y="118"/>
                    <a:pt x="695" y="120"/>
                    <a:pt x="698" y="122"/>
                  </a:cubicBezTo>
                  <a:cubicBezTo>
                    <a:pt x="700" y="125"/>
                    <a:pt x="702" y="127"/>
                    <a:pt x="704" y="129"/>
                  </a:cubicBezTo>
                  <a:cubicBezTo>
                    <a:pt x="708" y="133"/>
                    <a:pt x="711" y="137"/>
                    <a:pt x="714" y="141"/>
                  </a:cubicBezTo>
                  <a:cubicBezTo>
                    <a:pt x="721" y="149"/>
                    <a:pt x="726" y="155"/>
                    <a:pt x="730" y="161"/>
                  </a:cubicBezTo>
                  <a:cubicBezTo>
                    <a:pt x="738" y="172"/>
                    <a:pt x="742" y="178"/>
                    <a:pt x="742" y="17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  <p:sp>
          <p:nvSpPr>
            <p:cNvPr id="12" name="Freeform 119"/>
            <p:cNvSpPr>
              <a:spLocks/>
            </p:cNvSpPr>
            <p:nvPr/>
          </p:nvSpPr>
          <p:spPr bwMode="auto">
            <a:xfrm rot="8088521">
              <a:off x="5937755" y="2400458"/>
              <a:ext cx="269450" cy="267247"/>
            </a:xfrm>
            <a:custGeom>
              <a:avLst/>
              <a:gdLst>
                <a:gd name="T0" fmla="*/ 940 w 957"/>
                <a:gd name="T1" fmla="*/ 192 h 1071"/>
                <a:gd name="T2" fmla="*/ 903 w 957"/>
                <a:gd name="T3" fmla="*/ 153 h 1071"/>
                <a:gd name="T4" fmla="*/ 886 w 957"/>
                <a:gd name="T5" fmla="*/ 137 h 1071"/>
                <a:gd name="T6" fmla="*/ 717 w 957"/>
                <a:gd name="T7" fmla="*/ 38 h 1071"/>
                <a:gd name="T8" fmla="*/ 667 w 957"/>
                <a:gd name="T9" fmla="*/ 22 h 1071"/>
                <a:gd name="T10" fmla="*/ 635 w 957"/>
                <a:gd name="T11" fmla="*/ 15 h 1071"/>
                <a:gd name="T12" fmla="*/ 613 w 957"/>
                <a:gd name="T13" fmla="*/ 12 h 1071"/>
                <a:gd name="T14" fmla="*/ 590 w 957"/>
                <a:gd name="T15" fmla="*/ 9 h 1071"/>
                <a:gd name="T16" fmla="*/ 542 w 957"/>
                <a:gd name="T17" fmla="*/ 7 h 1071"/>
                <a:gd name="T18" fmla="*/ 238 w 957"/>
                <a:gd name="T19" fmla="*/ 101 h 1071"/>
                <a:gd name="T20" fmla="*/ 75 w 957"/>
                <a:gd name="T21" fmla="*/ 282 h 1071"/>
                <a:gd name="T22" fmla="*/ 10 w 957"/>
                <a:gd name="T23" fmla="*/ 535 h 1071"/>
                <a:gd name="T24" fmla="*/ 75 w 957"/>
                <a:gd name="T25" fmla="*/ 788 h 1071"/>
                <a:gd name="T26" fmla="*/ 237 w 957"/>
                <a:gd name="T27" fmla="*/ 969 h 1071"/>
                <a:gd name="T28" fmla="*/ 542 w 957"/>
                <a:gd name="T29" fmla="*/ 1064 h 1071"/>
                <a:gd name="T30" fmla="*/ 589 w 957"/>
                <a:gd name="T31" fmla="*/ 1062 h 1071"/>
                <a:gd name="T32" fmla="*/ 612 w 957"/>
                <a:gd name="T33" fmla="*/ 1059 h 1071"/>
                <a:gd name="T34" fmla="*/ 656 w 957"/>
                <a:gd name="T35" fmla="*/ 1051 h 1071"/>
                <a:gd name="T36" fmla="*/ 666 w 957"/>
                <a:gd name="T37" fmla="*/ 1049 h 1071"/>
                <a:gd name="T38" fmla="*/ 716 w 957"/>
                <a:gd name="T39" fmla="*/ 1034 h 1071"/>
                <a:gd name="T40" fmla="*/ 753 w 957"/>
                <a:gd name="T41" fmla="*/ 1019 h 1071"/>
                <a:gd name="T42" fmla="*/ 885 w 957"/>
                <a:gd name="T43" fmla="*/ 934 h 1071"/>
                <a:gd name="T44" fmla="*/ 918 w 957"/>
                <a:gd name="T45" fmla="*/ 904 h 1071"/>
                <a:gd name="T46" fmla="*/ 956 w 957"/>
                <a:gd name="T47" fmla="*/ 859 h 1071"/>
                <a:gd name="T48" fmla="*/ 918 w 957"/>
                <a:gd name="T49" fmla="*/ 904 h 1071"/>
                <a:gd name="T50" fmla="*/ 886 w 957"/>
                <a:gd name="T51" fmla="*/ 935 h 1071"/>
                <a:gd name="T52" fmla="*/ 754 w 957"/>
                <a:gd name="T53" fmla="*/ 1023 h 1071"/>
                <a:gd name="T54" fmla="*/ 718 w 957"/>
                <a:gd name="T55" fmla="*/ 1038 h 1071"/>
                <a:gd name="T56" fmla="*/ 668 w 957"/>
                <a:gd name="T57" fmla="*/ 1054 h 1071"/>
                <a:gd name="T58" fmla="*/ 657 w 957"/>
                <a:gd name="T59" fmla="*/ 1056 h 1071"/>
                <a:gd name="T60" fmla="*/ 613 w 957"/>
                <a:gd name="T61" fmla="*/ 1065 h 1071"/>
                <a:gd name="T62" fmla="*/ 590 w 957"/>
                <a:gd name="T63" fmla="*/ 1068 h 1071"/>
                <a:gd name="T64" fmla="*/ 542 w 957"/>
                <a:gd name="T65" fmla="*/ 1071 h 1071"/>
                <a:gd name="T66" fmla="*/ 232 w 957"/>
                <a:gd name="T67" fmla="*/ 977 h 1071"/>
                <a:gd name="T68" fmla="*/ 65 w 957"/>
                <a:gd name="T69" fmla="*/ 793 h 1071"/>
                <a:gd name="T70" fmla="*/ 0 w 957"/>
                <a:gd name="T71" fmla="*/ 535 h 1071"/>
                <a:gd name="T72" fmla="*/ 66 w 957"/>
                <a:gd name="T73" fmla="*/ 277 h 1071"/>
                <a:gd name="T74" fmla="*/ 233 w 957"/>
                <a:gd name="T75" fmla="*/ 94 h 1071"/>
                <a:gd name="T76" fmla="*/ 542 w 957"/>
                <a:gd name="T77" fmla="*/ 0 h 1071"/>
                <a:gd name="T78" fmla="*/ 591 w 957"/>
                <a:gd name="T79" fmla="*/ 3 h 1071"/>
                <a:gd name="T80" fmla="*/ 614 w 957"/>
                <a:gd name="T81" fmla="*/ 6 h 1071"/>
                <a:gd name="T82" fmla="*/ 636 w 957"/>
                <a:gd name="T83" fmla="*/ 10 h 1071"/>
                <a:gd name="T84" fmla="*/ 668 w 957"/>
                <a:gd name="T85" fmla="*/ 18 h 1071"/>
                <a:gd name="T86" fmla="*/ 719 w 957"/>
                <a:gd name="T87" fmla="*/ 33 h 1071"/>
                <a:gd name="T88" fmla="*/ 887 w 957"/>
                <a:gd name="T89" fmla="*/ 136 h 1071"/>
                <a:gd name="T90" fmla="*/ 904 w 957"/>
                <a:gd name="T91" fmla="*/ 152 h 1071"/>
                <a:gd name="T92" fmla="*/ 940 w 957"/>
                <a:gd name="T93" fmla="*/ 192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7" h="1071">
                  <a:moveTo>
                    <a:pt x="957" y="213"/>
                  </a:moveTo>
                  <a:cubicBezTo>
                    <a:pt x="957" y="213"/>
                    <a:pt x="951" y="206"/>
                    <a:pt x="940" y="192"/>
                  </a:cubicBezTo>
                  <a:cubicBezTo>
                    <a:pt x="934" y="185"/>
                    <a:pt x="927" y="178"/>
                    <a:pt x="918" y="168"/>
                  </a:cubicBezTo>
                  <a:cubicBezTo>
                    <a:pt x="913" y="163"/>
                    <a:pt x="909" y="159"/>
                    <a:pt x="903" y="153"/>
                  </a:cubicBezTo>
                  <a:cubicBezTo>
                    <a:pt x="901" y="151"/>
                    <a:pt x="898" y="148"/>
                    <a:pt x="895" y="145"/>
                  </a:cubicBezTo>
                  <a:cubicBezTo>
                    <a:pt x="892" y="143"/>
                    <a:pt x="889" y="140"/>
                    <a:pt x="886" y="137"/>
                  </a:cubicBezTo>
                  <a:cubicBezTo>
                    <a:pt x="861" y="115"/>
                    <a:pt x="828" y="91"/>
                    <a:pt x="786" y="68"/>
                  </a:cubicBezTo>
                  <a:cubicBezTo>
                    <a:pt x="765" y="57"/>
                    <a:pt x="742" y="47"/>
                    <a:pt x="717" y="38"/>
                  </a:cubicBezTo>
                  <a:cubicBezTo>
                    <a:pt x="704" y="33"/>
                    <a:pt x="691" y="29"/>
                    <a:pt x="678" y="25"/>
                  </a:cubicBezTo>
                  <a:cubicBezTo>
                    <a:pt x="674" y="24"/>
                    <a:pt x="671" y="23"/>
                    <a:pt x="667" y="22"/>
                  </a:cubicBezTo>
                  <a:cubicBezTo>
                    <a:pt x="664" y="22"/>
                    <a:pt x="660" y="21"/>
                    <a:pt x="657" y="20"/>
                  </a:cubicBezTo>
                  <a:cubicBezTo>
                    <a:pt x="650" y="18"/>
                    <a:pt x="642" y="17"/>
                    <a:pt x="635" y="15"/>
                  </a:cubicBezTo>
                  <a:cubicBezTo>
                    <a:pt x="632" y="15"/>
                    <a:pt x="628" y="14"/>
                    <a:pt x="624" y="14"/>
                  </a:cubicBezTo>
                  <a:cubicBezTo>
                    <a:pt x="620" y="13"/>
                    <a:pt x="617" y="13"/>
                    <a:pt x="613" y="12"/>
                  </a:cubicBezTo>
                  <a:cubicBezTo>
                    <a:pt x="609" y="11"/>
                    <a:pt x="605" y="11"/>
                    <a:pt x="601" y="10"/>
                  </a:cubicBezTo>
                  <a:cubicBezTo>
                    <a:pt x="598" y="10"/>
                    <a:pt x="594" y="10"/>
                    <a:pt x="590" y="9"/>
                  </a:cubicBezTo>
                  <a:cubicBezTo>
                    <a:pt x="582" y="9"/>
                    <a:pt x="574" y="8"/>
                    <a:pt x="566" y="7"/>
                  </a:cubicBezTo>
                  <a:cubicBezTo>
                    <a:pt x="558" y="7"/>
                    <a:pt x="550" y="7"/>
                    <a:pt x="542" y="7"/>
                  </a:cubicBezTo>
                  <a:cubicBezTo>
                    <a:pt x="510" y="7"/>
                    <a:pt x="476" y="9"/>
                    <a:pt x="442" y="16"/>
                  </a:cubicBezTo>
                  <a:cubicBezTo>
                    <a:pt x="373" y="29"/>
                    <a:pt x="302" y="56"/>
                    <a:pt x="238" y="101"/>
                  </a:cubicBezTo>
                  <a:cubicBezTo>
                    <a:pt x="206" y="124"/>
                    <a:pt x="175" y="150"/>
                    <a:pt x="148" y="180"/>
                  </a:cubicBezTo>
                  <a:cubicBezTo>
                    <a:pt x="120" y="211"/>
                    <a:pt x="96" y="245"/>
                    <a:pt x="75" y="282"/>
                  </a:cubicBezTo>
                  <a:cubicBezTo>
                    <a:pt x="54" y="320"/>
                    <a:pt x="38" y="360"/>
                    <a:pt x="27" y="403"/>
                  </a:cubicBezTo>
                  <a:cubicBezTo>
                    <a:pt x="16" y="445"/>
                    <a:pt x="11" y="490"/>
                    <a:pt x="10" y="535"/>
                  </a:cubicBezTo>
                  <a:cubicBezTo>
                    <a:pt x="11" y="580"/>
                    <a:pt x="16" y="625"/>
                    <a:pt x="27" y="667"/>
                  </a:cubicBezTo>
                  <a:cubicBezTo>
                    <a:pt x="38" y="710"/>
                    <a:pt x="54" y="751"/>
                    <a:pt x="75" y="788"/>
                  </a:cubicBezTo>
                  <a:cubicBezTo>
                    <a:pt x="95" y="825"/>
                    <a:pt x="120" y="860"/>
                    <a:pt x="147" y="890"/>
                  </a:cubicBezTo>
                  <a:cubicBezTo>
                    <a:pt x="175" y="920"/>
                    <a:pt x="205" y="947"/>
                    <a:pt x="237" y="969"/>
                  </a:cubicBezTo>
                  <a:cubicBezTo>
                    <a:pt x="301" y="1015"/>
                    <a:pt x="373" y="1042"/>
                    <a:pt x="441" y="1055"/>
                  </a:cubicBezTo>
                  <a:cubicBezTo>
                    <a:pt x="475" y="1061"/>
                    <a:pt x="509" y="1064"/>
                    <a:pt x="542" y="1064"/>
                  </a:cubicBezTo>
                  <a:cubicBezTo>
                    <a:pt x="550" y="1064"/>
                    <a:pt x="558" y="1064"/>
                    <a:pt x="566" y="1064"/>
                  </a:cubicBezTo>
                  <a:cubicBezTo>
                    <a:pt x="574" y="1063"/>
                    <a:pt x="581" y="1062"/>
                    <a:pt x="589" y="1062"/>
                  </a:cubicBezTo>
                  <a:cubicBezTo>
                    <a:pt x="593" y="1061"/>
                    <a:pt x="597" y="1061"/>
                    <a:pt x="601" y="1061"/>
                  </a:cubicBezTo>
                  <a:cubicBezTo>
                    <a:pt x="604" y="1060"/>
                    <a:pt x="608" y="1060"/>
                    <a:pt x="612" y="1059"/>
                  </a:cubicBezTo>
                  <a:cubicBezTo>
                    <a:pt x="620" y="1058"/>
                    <a:pt x="627" y="1057"/>
                    <a:pt x="634" y="1056"/>
                  </a:cubicBezTo>
                  <a:cubicBezTo>
                    <a:pt x="642" y="1054"/>
                    <a:pt x="649" y="1053"/>
                    <a:pt x="656" y="1051"/>
                  </a:cubicBezTo>
                  <a:cubicBezTo>
                    <a:pt x="661" y="1050"/>
                    <a:pt x="661" y="1050"/>
                    <a:pt x="661" y="1050"/>
                  </a:cubicBezTo>
                  <a:cubicBezTo>
                    <a:pt x="666" y="1049"/>
                    <a:pt x="666" y="1049"/>
                    <a:pt x="666" y="1049"/>
                  </a:cubicBezTo>
                  <a:cubicBezTo>
                    <a:pt x="670" y="1048"/>
                    <a:pt x="673" y="1047"/>
                    <a:pt x="677" y="1046"/>
                  </a:cubicBezTo>
                  <a:cubicBezTo>
                    <a:pt x="691" y="1043"/>
                    <a:pt x="704" y="1038"/>
                    <a:pt x="716" y="1034"/>
                  </a:cubicBezTo>
                  <a:cubicBezTo>
                    <a:pt x="723" y="1032"/>
                    <a:pt x="729" y="1029"/>
                    <a:pt x="735" y="1027"/>
                  </a:cubicBezTo>
                  <a:cubicBezTo>
                    <a:pt x="741" y="1024"/>
                    <a:pt x="747" y="1022"/>
                    <a:pt x="753" y="1019"/>
                  </a:cubicBezTo>
                  <a:cubicBezTo>
                    <a:pt x="764" y="1014"/>
                    <a:pt x="775" y="1009"/>
                    <a:pt x="785" y="1003"/>
                  </a:cubicBezTo>
                  <a:cubicBezTo>
                    <a:pt x="827" y="981"/>
                    <a:pt x="860" y="956"/>
                    <a:pt x="885" y="934"/>
                  </a:cubicBezTo>
                  <a:cubicBezTo>
                    <a:pt x="892" y="929"/>
                    <a:pt x="898" y="924"/>
                    <a:pt x="903" y="918"/>
                  </a:cubicBezTo>
                  <a:cubicBezTo>
                    <a:pt x="908" y="913"/>
                    <a:pt x="913" y="908"/>
                    <a:pt x="918" y="904"/>
                  </a:cubicBezTo>
                  <a:cubicBezTo>
                    <a:pt x="926" y="894"/>
                    <a:pt x="934" y="886"/>
                    <a:pt x="939" y="880"/>
                  </a:cubicBezTo>
                  <a:cubicBezTo>
                    <a:pt x="950" y="866"/>
                    <a:pt x="956" y="859"/>
                    <a:pt x="956" y="859"/>
                  </a:cubicBezTo>
                  <a:cubicBezTo>
                    <a:pt x="956" y="859"/>
                    <a:pt x="951" y="866"/>
                    <a:pt x="940" y="880"/>
                  </a:cubicBezTo>
                  <a:cubicBezTo>
                    <a:pt x="934" y="887"/>
                    <a:pt x="927" y="895"/>
                    <a:pt x="918" y="904"/>
                  </a:cubicBezTo>
                  <a:cubicBezTo>
                    <a:pt x="914" y="909"/>
                    <a:pt x="909" y="914"/>
                    <a:pt x="904" y="919"/>
                  </a:cubicBezTo>
                  <a:cubicBezTo>
                    <a:pt x="899" y="925"/>
                    <a:pt x="893" y="930"/>
                    <a:pt x="886" y="935"/>
                  </a:cubicBezTo>
                  <a:cubicBezTo>
                    <a:pt x="862" y="958"/>
                    <a:pt x="829" y="983"/>
                    <a:pt x="787" y="1006"/>
                  </a:cubicBezTo>
                  <a:cubicBezTo>
                    <a:pt x="777" y="1012"/>
                    <a:pt x="766" y="1017"/>
                    <a:pt x="754" y="1023"/>
                  </a:cubicBezTo>
                  <a:cubicBezTo>
                    <a:pt x="748" y="1026"/>
                    <a:pt x="742" y="1028"/>
                    <a:pt x="736" y="1030"/>
                  </a:cubicBezTo>
                  <a:cubicBezTo>
                    <a:pt x="730" y="1033"/>
                    <a:pt x="724" y="1036"/>
                    <a:pt x="718" y="1038"/>
                  </a:cubicBezTo>
                  <a:cubicBezTo>
                    <a:pt x="705" y="1042"/>
                    <a:pt x="692" y="1047"/>
                    <a:pt x="678" y="1051"/>
                  </a:cubicBezTo>
                  <a:cubicBezTo>
                    <a:pt x="675" y="1052"/>
                    <a:pt x="671" y="1053"/>
                    <a:pt x="668" y="1054"/>
                  </a:cubicBezTo>
                  <a:cubicBezTo>
                    <a:pt x="662" y="1055"/>
                    <a:pt x="662" y="1055"/>
                    <a:pt x="662" y="1055"/>
                  </a:cubicBezTo>
                  <a:cubicBezTo>
                    <a:pt x="657" y="1056"/>
                    <a:pt x="657" y="1056"/>
                    <a:pt x="657" y="1056"/>
                  </a:cubicBezTo>
                  <a:cubicBezTo>
                    <a:pt x="650" y="1058"/>
                    <a:pt x="643" y="1059"/>
                    <a:pt x="635" y="1061"/>
                  </a:cubicBezTo>
                  <a:cubicBezTo>
                    <a:pt x="628" y="1063"/>
                    <a:pt x="620" y="1063"/>
                    <a:pt x="613" y="1065"/>
                  </a:cubicBezTo>
                  <a:cubicBezTo>
                    <a:pt x="609" y="1065"/>
                    <a:pt x="605" y="1066"/>
                    <a:pt x="601" y="1067"/>
                  </a:cubicBezTo>
                  <a:cubicBezTo>
                    <a:pt x="598" y="1067"/>
                    <a:pt x="594" y="1067"/>
                    <a:pt x="590" y="1068"/>
                  </a:cubicBezTo>
                  <a:cubicBezTo>
                    <a:pt x="582" y="1068"/>
                    <a:pt x="574" y="1069"/>
                    <a:pt x="566" y="1070"/>
                  </a:cubicBezTo>
                  <a:cubicBezTo>
                    <a:pt x="558" y="1070"/>
                    <a:pt x="550" y="1070"/>
                    <a:pt x="542" y="1071"/>
                  </a:cubicBezTo>
                  <a:cubicBezTo>
                    <a:pt x="509" y="1071"/>
                    <a:pt x="475" y="1069"/>
                    <a:pt x="440" y="1062"/>
                  </a:cubicBezTo>
                  <a:cubicBezTo>
                    <a:pt x="370" y="1050"/>
                    <a:pt x="298" y="1022"/>
                    <a:pt x="232" y="977"/>
                  </a:cubicBezTo>
                  <a:cubicBezTo>
                    <a:pt x="199" y="954"/>
                    <a:pt x="168" y="927"/>
                    <a:pt x="140" y="897"/>
                  </a:cubicBezTo>
                  <a:cubicBezTo>
                    <a:pt x="112" y="866"/>
                    <a:pt x="87" y="831"/>
                    <a:pt x="65" y="793"/>
                  </a:cubicBezTo>
                  <a:cubicBezTo>
                    <a:pt x="45" y="755"/>
                    <a:pt x="28" y="714"/>
                    <a:pt x="17" y="670"/>
                  </a:cubicBezTo>
                  <a:cubicBezTo>
                    <a:pt x="6" y="627"/>
                    <a:pt x="0" y="581"/>
                    <a:pt x="0" y="535"/>
                  </a:cubicBezTo>
                  <a:cubicBezTo>
                    <a:pt x="0" y="489"/>
                    <a:pt x="6" y="444"/>
                    <a:pt x="17" y="400"/>
                  </a:cubicBezTo>
                  <a:cubicBezTo>
                    <a:pt x="28" y="357"/>
                    <a:pt x="45" y="315"/>
                    <a:pt x="66" y="277"/>
                  </a:cubicBezTo>
                  <a:cubicBezTo>
                    <a:pt x="87" y="239"/>
                    <a:pt x="112" y="205"/>
                    <a:pt x="140" y="174"/>
                  </a:cubicBezTo>
                  <a:cubicBezTo>
                    <a:pt x="169" y="143"/>
                    <a:pt x="200" y="116"/>
                    <a:pt x="233" y="94"/>
                  </a:cubicBezTo>
                  <a:cubicBezTo>
                    <a:pt x="298" y="48"/>
                    <a:pt x="371" y="21"/>
                    <a:pt x="440" y="9"/>
                  </a:cubicBezTo>
                  <a:cubicBezTo>
                    <a:pt x="475" y="2"/>
                    <a:pt x="510" y="0"/>
                    <a:pt x="542" y="0"/>
                  </a:cubicBezTo>
                  <a:cubicBezTo>
                    <a:pt x="551" y="1"/>
                    <a:pt x="559" y="1"/>
                    <a:pt x="567" y="1"/>
                  </a:cubicBezTo>
                  <a:cubicBezTo>
                    <a:pt x="575" y="2"/>
                    <a:pt x="583" y="3"/>
                    <a:pt x="591" y="3"/>
                  </a:cubicBezTo>
                  <a:cubicBezTo>
                    <a:pt x="594" y="4"/>
                    <a:pt x="598" y="4"/>
                    <a:pt x="602" y="5"/>
                  </a:cubicBezTo>
                  <a:cubicBezTo>
                    <a:pt x="606" y="5"/>
                    <a:pt x="610" y="6"/>
                    <a:pt x="614" y="6"/>
                  </a:cubicBezTo>
                  <a:cubicBezTo>
                    <a:pt x="617" y="7"/>
                    <a:pt x="621" y="8"/>
                    <a:pt x="625" y="8"/>
                  </a:cubicBezTo>
                  <a:cubicBezTo>
                    <a:pt x="629" y="9"/>
                    <a:pt x="632" y="9"/>
                    <a:pt x="636" y="10"/>
                  </a:cubicBezTo>
                  <a:cubicBezTo>
                    <a:pt x="643" y="12"/>
                    <a:pt x="651" y="13"/>
                    <a:pt x="658" y="15"/>
                  </a:cubicBezTo>
                  <a:cubicBezTo>
                    <a:pt x="661" y="16"/>
                    <a:pt x="665" y="17"/>
                    <a:pt x="668" y="18"/>
                  </a:cubicBezTo>
                  <a:cubicBezTo>
                    <a:pt x="672" y="19"/>
                    <a:pt x="675" y="20"/>
                    <a:pt x="679" y="21"/>
                  </a:cubicBezTo>
                  <a:cubicBezTo>
                    <a:pt x="693" y="24"/>
                    <a:pt x="706" y="29"/>
                    <a:pt x="719" y="33"/>
                  </a:cubicBezTo>
                  <a:cubicBezTo>
                    <a:pt x="744" y="43"/>
                    <a:pt x="767" y="54"/>
                    <a:pt x="788" y="65"/>
                  </a:cubicBezTo>
                  <a:cubicBezTo>
                    <a:pt x="830" y="88"/>
                    <a:pt x="862" y="114"/>
                    <a:pt x="887" y="136"/>
                  </a:cubicBezTo>
                  <a:cubicBezTo>
                    <a:pt x="890" y="139"/>
                    <a:pt x="893" y="142"/>
                    <a:pt x="896" y="144"/>
                  </a:cubicBezTo>
                  <a:cubicBezTo>
                    <a:pt x="899" y="147"/>
                    <a:pt x="902" y="150"/>
                    <a:pt x="904" y="152"/>
                  </a:cubicBezTo>
                  <a:cubicBezTo>
                    <a:pt x="909" y="158"/>
                    <a:pt x="914" y="163"/>
                    <a:pt x="919" y="167"/>
                  </a:cubicBezTo>
                  <a:cubicBezTo>
                    <a:pt x="927" y="177"/>
                    <a:pt x="935" y="185"/>
                    <a:pt x="940" y="192"/>
                  </a:cubicBezTo>
                  <a:cubicBezTo>
                    <a:pt x="951" y="206"/>
                    <a:pt x="957" y="213"/>
                    <a:pt x="957" y="2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  <p:sp>
          <p:nvSpPr>
            <p:cNvPr id="13" name="Freeform 121"/>
            <p:cNvSpPr>
              <a:spLocks/>
            </p:cNvSpPr>
            <p:nvPr/>
          </p:nvSpPr>
          <p:spPr bwMode="auto">
            <a:xfrm rot="8088521">
              <a:off x="5911100" y="2365542"/>
              <a:ext cx="330071" cy="329721"/>
            </a:xfrm>
            <a:custGeom>
              <a:avLst/>
              <a:gdLst>
                <a:gd name="T0" fmla="*/ 1151 w 1172"/>
                <a:gd name="T1" fmla="*/ 223 h 1321"/>
                <a:gd name="T2" fmla="*/ 1083 w 1172"/>
                <a:gd name="T3" fmla="*/ 158 h 1321"/>
                <a:gd name="T4" fmla="*/ 949 w 1172"/>
                <a:gd name="T5" fmla="*/ 71 h 1321"/>
                <a:gd name="T6" fmla="*/ 918 w 1172"/>
                <a:gd name="T7" fmla="*/ 57 h 1321"/>
                <a:gd name="T8" fmla="*/ 874 w 1172"/>
                <a:gd name="T9" fmla="*/ 41 h 1321"/>
                <a:gd name="T10" fmla="*/ 825 w 1172"/>
                <a:gd name="T11" fmla="*/ 26 h 1321"/>
                <a:gd name="T12" fmla="*/ 799 w 1172"/>
                <a:gd name="T13" fmla="*/ 21 h 1321"/>
                <a:gd name="T14" fmla="*/ 659 w 1172"/>
                <a:gd name="T15" fmla="*/ 7 h 1321"/>
                <a:gd name="T16" fmla="*/ 410 w 1172"/>
                <a:gd name="T17" fmla="*/ 58 h 1321"/>
                <a:gd name="T18" fmla="*/ 178 w 1172"/>
                <a:gd name="T19" fmla="*/ 225 h 1321"/>
                <a:gd name="T20" fmla="*/ 32 w 1172"/>
                <a:gd name="T21" fmla="*/ 498 h 1321"/>
                <a:gd name="T22" fmla="*/ 31 w 1172"/>
                <a:gd name="T23" fmla="*/ 822 h 1321"/>
                <a:gd name="T24" fmla="*/ 177 w 1172"/>
                <a:gd name="T25" fmla="*/ 1096 h 1321"/>
                <a:gd name="T26" fmla="*/ 409 w 1172"/>
                <a:gd name="T27" fmla="*/ 1262 h 1321"/>
                <a:gd name="T28" fmla="*/ 658 w 1172"/>
                <a:gd name="T29" fmla="*/ 1314 h 1321"/>
                <a:gd name="T30" fmla="*/ 799 w 1172"/>
                <a:gd name="T31" fmla="*/ 1301 h 1321"/>
                <a:gd name="T32" fmla="*/ 824 w 1172"/>
                <a:gd name="T33" fmla="*/ 1295 h 1321"/>
                <a:gd name="T34" fmla="*/ 873 w 1172"/>
                <a:gd name="T35" fmla="*/ 1281 h 1321"/>
                <a:gd name="T36" fmla="*/ 896 w 1172"/>
                <a:gd name="T37" fmla="*/ 1272 h 1321"/>
                <a:gd name="T38" fmla="*/ 938 w 1172"/>
                <a:gd name="T39" fmla="*/ 1254 h 1321"/>
                <a:gd name="T40" fmla="*/ 958 w 1172"/>
                <a:gd name="T41" fmla="*/ 1245 h 1321"/>
                <a:gd name="T42" fmla="*/ 1123 w 1172"/>
                <a:gd name="T43" fmla="*/ 1127 h 1321"/>
                <a:gd name="T44" fmla="*/ 1172 w 1172"/>
                <a:gd name="T45" fmla="*/ 1073 h 1321"/>
                <a:gd name="T46" fmla="*/ 1123 w 1172"/>
                <a:gd name="T47" fmla="*/ 1128 h 1321"/>
                <a:gd name="T48" fmla="*/ 960 w 1172"/>
                <a:gd name="T49" fmla="*/ 1248 h 1321"/>
                <a:gd name="T50" fmla="*/ 940 w 1172"/>
                <a:gd name="T51" fmla="*/ 1258 h 1321"/>
                <a:gd name="T52" fmla="*/ 897 w 1172"/>
                <a:gd name="T53" fmla="*/ 1276 h 1321"/>
                <a:gd name="T54" fmla="*/ 874 w 1172"/>
                <a:gd name="T55" fmla="*/ 1285 h 1321"/>
                <a:gd name="T56" fmla="*/ 826 w 1172"/>
                <a:gd name="T57" fmla="*/ 1300 h 1321"/>
                <a:gd name="T58" fmla="*/ 800 w 1172"/>
                <a:gd name="T59" fmla="*/ 1306 h 1321"/>
                <a:gd name="T60" fmla="*/ 658 w 1172"/>
                <a:gd name="T61" fmla="*/ 1321 h 1321"/>
                <a:gd name="T62" fmla="*/ 406 w 1172"/>
                <a:gd name="T63" fmla="*/ 1270 h 1321"/>
                <a:gd name="T64" fmla="*/ 170 w 1172"/>
                <a:gd name="T65" fmla="*/ 1102 h 1321"/>
                <a:gd name="T66" fmla="*/ 21 w 1172"/>
                <a:gd name="T67" fmla="*/ 825 h 1321"/>
                <a:gd name="T68" fmla="*/ 21 w 1172"/>
                <a:gd name="T69" fmla="*/ 495 h 1321"/>
                <a:gd name="T70" fmla="*/ 171 w 1172"/>
                <a:gd name="T71" fmla="*/ 218 h 1321"/>
                <a:gd name="T72" fmla="*/ 407 w 1172"/>
                <a:gd name="T73" fmla="*/ 51 h 1321"/>
                <a:gd name="T74" fmla="*/ 659 w 1172"/>
                <a:gd name="T75" fmla="*/ 0 h 1321"/>
                <a:gd name="T76" fmla="*/ 801 w 1172"/>
                <a:gd name="T77" fmla="*/ 15 h 1321"/>
                <a:gd name="T78" fmla="*/ 826 w 1172"/>
                <a:gd name="T79" fmla="*/ 22 h 1321"/>
                <a:gd name="T80" fmla="*/ 875 w 1172"/>
                <a:gd name="T81" fmla="*/ 36 h 1321"/>
                <a:gd name="T82" fmla="*/ 920 w 1172"/>
                <a:gd name="T83" fmla="*/ 54 h 1321"/>
                <a:gd name="T84" fmla="*/ 951 w 1172"/>
                <a:gd name="T85" fmla="*/ 68 h 1321"/>
                <a:gd name="T86" fmla="*/ 1084 w 1172"/>
                <a:gd name="T87" fmla="*/ 157 h 1321"/>
                <a:gd name="T88" fmla="*/ 1151 w 1172"/>
                <a:gd name="T89" fmla="*/ 223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2" h="1321">
                  <a:moveTo>
                    <a:pt x="1172" y="248"/>
                  </a:moveTo>
                  <a:cubicBezTo>
                    <a:pt x="1172" y="248"/>
                    <a:pt x="1165" y="240"/>
                    <a:pt x="1151" y="223"/>
                  </a:cubicBezTo>
                  <a:cubicBezTo>
                    <a:pt x="1143" y="215"/>
                    <a:pt x="1134" y="206"/>
                    <a:pt x="1123" y="194"/>
                  </a:cubicBezTo>
                  <a:cubicBezTo>
                    <a:pt x="1112" y="184"/>
                    <a:pt x="1099" y="171"/>
                    <a:pt x="1083" y="158"/>
                  </a:cubicBezTo>
                  <a:cubicBezTo>
                    <a:pt x="1052" y="132"/>
                    <a:pt x="1011" y="103"/>
                    <a:pt x="959" y="76"/>
                  </a:cubicBezTo>
                  <a:cubicBezTo>
                    <a:pt x="956" y="75"/>
                    <a:pt x="953" y="73"/>
                    <a:pt x="949" y="71"/>
                  </a:cubicBezTo>
                  <a:cubicBezTo>
                    <a:pt x="946" y="70"/>
                    <a:pt x="943" y="68"/>
                    <a:pt x="939" y="67"/>
                  </a:cubicBezTo>
                  <a:cubicBezTo>
                    <a:pt x="932" y="64"/>
                    <a:pt x="925" y="61"/>
                    <a:pt x="918" y="57"/>
                  </a:cubicBezTo>
                  <a:cubicBezTo>
                    <a:pt x="911" y="54"/>
                    <a:pt x="904" y="52"/>
                    <a:pt x="896" y="49"/>
                  </a:cubicBezTo>
                  <a:cubicBezTo>
                    <a:pt x="889" y="46"/>
                    <a:pt x="881" y="43"/>
                    <a:pt x="874" y="41"/>
                  </a:cubicBezTo>
                  <a:cubicBezTo>
                    <a:pt x="866" y="38"/>
                    <a:pt x="858" y="36"/>
                    <a:pt x="850" y="33"/>
                  </a:cubicBezTo>
                  <a:cubicBezTo>
                    <a:pt x="842" y="31"/>
                    <a:pt x="833" y="29"/>
                    <a:pt x="825" y="26"/>
                  </a:cubicBezTo>
                  <a:cubicBezTo>
                    <a:pt x="821" y="25"/>
                    <a:pt x="817" y="24"/>
                    <a:pt x="812" y="23"/>
                  </a:cubicBezTo>
                  <a:cubicBezTo>
                    <a:pt x="808" y="22"/>
                    <a:pt x="804" y="21"/>
                    <a:pt x="799" y="21"/>
                  </a:cubicBezTo>
                  <a:cubicBezTo>
                    <a:pt x="791" y="19"/>
                    <a:pt x="782" y="17"/>
                    <a:pt x="773" y="15"/>
                  </a:cubicBezTo>
                  <a:cubicBezTo>
                    <a:pt x="737" y="10"/>
                    <a:pt x="699" y="7"/>
                    <a:pt x="659" y="7"/>
                  </a:cubicBezTo>
                  <a:cubicBezTo>
                    <a:pt x="619" y="7"/>
                    <a:pt x="578" y="11"/>
                    <a:pt x="536" y="19"/>
                  </a:cubicBezTo>
                  <a:cubicBezTo>
                    <a:pt x="494" y="28"/>
                    <a:pt x="452" y="41"/>
                    <a:pt x="410" y="58"/>
                  </a:cubicBezTo>
                  <a:cubicBezTo>
                    <a:pt x="368" y="76"/>
                    <a:pt x="327" y="99"/>
                    <a:pt x="288" y="127"/>
                  </a:cubicBezTo>
                  <a:cubicBezTo>
                    <a:pt x="249" y="155"/>
                    <a:pt x="211" y="187"/>
                    <a:pt x="178" y="225"/>
                  </a:cubicBezTo>
                  <a:cubicBezTo>
                    <a:pt x="144" y="262"/>
                    <a:pt x="115" y="304"/>
                    <a:pt x="90" y="350"/>
                  </a:cubicBezTo>
                  <a:cubicBezTo>
                    <a:pt x="65" y="396"/>
                    <a:pt x="45" y="446"/>
                    <a:pt x="32" y="498"/>
                  </a:cubicBezTo>
                  <a:cubicBezTo>
                    <a:pt x="19" y="550"/>
                    <a:pt x="12" y="605"/>
                    <a:pt x="11" y="660"/>
                  </a:cubicBezTo>
                  <a:cubicBezTo>
                    <a:pt x="11" y="715"/>
                    <a:pt x="18" y="770"/>
                    <a:pt x="31" y="822"/>
                  </a:cubicBezTo>
                  <a:cubicBezTo>
                    <a:pt x="45" y="875"/>
                    <a:pt x="65" y="924"/>
                    <a:pt x="89" y="970"/>
                  </a:cubicBezTo>
                  <a:cubicBezTo>
                    <a:pt x="114" y="1016"/>
                    <a:pt x="144" y="1058"/>
                    <a:pt x="177" y="1096"/>
                  </a:cubicBezTo>
                  <a:cubicBezTo>
                    <a:pt x="211" y="1133"/>
                    <a:pt x="248" y="1166"/>
                    <a:pt x="287" y="1194"/>
                  </a:cubicBezTo>
                  <a:cubicBezTo>
                    <a:pt x="326" y="1222"/>
                    <a:pt x="367" y="1244"/>
                    <a:pt x="409" y="1262"/>
                  </a:cubicBezTo>
                  <a:cubicBezTo>
                    <a:pt x="451" y="1280"/>
                    <a:pt x="494" y="1293"/>
                    <a:pt x="535" y="1301"/>
                  </a:cubicBezTo>
                  <a:cubicBezTo>
                    <a:pt x="577" y="1310"/>
                    <a:pt x="619" y="1314"/>
                    <a:pt x="658" y="1314"/>
                  </a:cubicBezTo>
                  <a:cubicBezTo>
                    <a:pt x="698" y="1314"/>
                    <a:pt x="736" y="1312"/>
                    <a:pt x="772" y="1306"/>
                  </a:cubicBezTo>
                  <a:cubicBezTo>
                    <a:pt x="781" y="1304"/>
                    <a:pt x="790" y="1302"/>
                    <a:pt x="799" y="1301"/>
                  </a:cubicBezTo>
                  <a:cubicBezTo>
                    <a:pt x="803" y="1300"/>
                    <a:pt x="807" y="1299"/>
                    <a:pt x="812" y="1298"/>
                  </a:cubicBezTo>
                  <a:cubicBezTo>
                    <a:pt x="816" y="1297"/>
                    <a:pt x="820" y="1296"/>
                    <a:pt x="824" y="1295"/>
                  </a:cubicBezTo>
                  <a:cubicBezTo>
                    <a:pt x="833" y="1293"/>
                    <a:pt x="841" y="1291"/>
                    <a:pt x="849" y="1288"/>
                  </a:cubicBezTo>
                  <a:cubicBezTo>
                    <a:pt x="857" y="1286"/>
                    <a:pt x="865" y="1283"/>
                    <a:pt x="873" y="1281"/>
                  </a:cubicBezTo>
                  <a:cubicBezTo>
                    <a:pt x="877" y="1279"/>
                    <a:pt x="881" y="1278"/>
                    <a:pt x="884" y="1277"/>
                  </a:cubicBezTo>
                  <a:cubicBezTo>
                    <a:pt x="888" y="1275"/>
                    <a:pt x="892" y="1274"/>
                    <a:pt x="896" y="1272"/>
                  </a:cubicBezTo>
                  <a:cubicBezTo>
                    <a:pt x="903" y="1270"/>
                    <a:pt x="911" y="1267"/>
                    <a:pt x="918" y="1264"/>
                  </a:cubicBezTo>
                  <a:cubicBezTo>
                    <a:pt x="925" y="1261"/>
                    <a:pt x="932" y="1258"/>
                    <a:pt x="938" y="1254"/>
                  </a:cubicBezTo>
                  <a:cubicBezTo>
                    <a:pt x="942" y="1253"/>
                    <a:pt x="945" y="1251"/>
                    <a:pt x="949" y="1250"/>
                  </a:cubicBezTo>
                  <a:cubicBezTo>
                    <a:pt x="952" y="1248"/>
                    <a:pt x="955" y="1247"/>
                    <a:pt x="958" y="1245"/>
                  </a:cubicBezTo>
                  <a:cubicBezTo>
                    <a:pt x="1010" y="1219"/>
                    <a:pt x="1051" y="1190"/>
                    <a:pt x="1082" y="1163"/>
                  </a:cubicBezTo>
                  <a:cubicBezTo>
                    <a:pt x="1098" y="1151"/>
                    <a:pt x="1111" y="1138"/>
                    <a:pt x="1123" y="1127"/>
                  </a:cubicBezTo>
                  <a:cubicBezTo>
                    <a:pt x="1134" y="1116"/>
                    <a:pt x="1143" y="1106"/>
                    <a:pt x="1150" y="1098"/>
                  </a:cubicBezTo>
                  <a:cubicBezTo>
                    <a:pt x="1164" y="1082"/>
                    <a:pt x="1172" y="1073"/>
                    <a:pt x="1172" y="1073"/>
                  </a:cubicBezTo>
                  <a:cubicBezTo>
                    <a:pt x="1172" y="1073"/>
                    <a:pt x="1164" y="1082"/>
                    <a:pt x="1151" y="1099"/>
                  </a:cubicBezTo>
                  <a:cubicBezTo>
                    <a:pt x="1143" y="1107"/>
                    <a:pt x="1134" y="1116"/>
                    <a:pt x="1123" y="1128"/>
                  </a:cubicBezTo>
                  <a:cubicBezTo>
                    <a:pt x="1112" y="1139"/>
                    <a:pt x="1099" y="1152"/>
                    <a:pt x="1083" y="1165"/>
                  </a:cubicBezTo>
                  <a:cubicBezTo>
                    <a:pt x="1052" y="1191"/>
                    <a:pt x="1012" y="1221"/>
                    <a:pt x="960" y="1248"/>
                  </a:cubicBezTo>
                  <a:cubicBezTo>
                    <a:pt x="957" y="1250"/>
                    <a:pt x="953" y="1251"/>
                    <a:pt x="950" y="1253"/>
                  </a:cubicBezTo>
                  <a:cubicBezTo>
                    <a:pt x="947" y="1255"/>
                    <a:pt x="943" y="1256"/>
                    <a:pt x="940" y="1258"/>
                  </a:cubicBezTo>
                  <a:cubicBezTo>
                    <a:pt x="933" y="1261"/>
                    <a:pt x="926" y="1264"/>
                    <a:pt x="919" y="1267"/>
                  </a:cubicBezTo>
                  <a:cubicBezTo>
                    <a:pt x="912" y="1271"/>
                    <a:pt x="905" y="1273"/>
                    <a:pt x="897" y="1276"/>
                  </a:cubicBezTo>
                  <a:cubicBezTo>
                    <a:pt x="893" y="1278"/>
                    <a:pt x="890" y="1279"/>
                    <a:pt x="886" y="1281"/>
                  </a:cubicBezTo>
                  <a:cubicBezTo>
                    <a:pt x="882" y="1282"/>
                    <a:pt x="878" y="1283"/>
                    <a:pt x="874" y="1285"/>
                  </a:cubicBezTo>
                  <a:cubicBezTo>
                    <a:pt x="866" y="1287"/>
                    <a:pt x="859" y="1290"/>
                    <a:pt x="850" y="1293"/>
                  </a:cubicBezTo>
                  <a:cubicBezTo>
                    <a:pt x="842" y="1295"/>
                    <a:pt x="834" y="1297"/>
                    <a:pt x="826" y="1300"/>
                  </a:cubicBezTo>
                  <a:cubicBezTo>
                    <a:pt x="821" y="1301"/>
                    <a:pt x="817" y="1302"/>
                    <a:pt x="813" y="1303"/>
                  </a:cubicBezTo>
                  <a:cubicBezTo>
                    <a:pt x="808" y="1304"/>
                    <a:pt x="804" y="1305"/>
                    <a:pt x="800" y="1306"/>
                  </a:cubicBezTo>
                  <a:cubicBezTo>
                    <a:pt x="791" y="1307"/>
                    <a:pt x="782" y="1310"/>
                    <a:pt x="773" y="1311"/>
                  </a:cubicBezTo>
                  <a:cubicBezTo>
                    <a:pt x="737" y="1317"/>
                    <a:pt x="698" y="1320"/>
                    <a:pt x="658" y="1321"/>
                  </a:cubicBezTo>
                  <a:cubicBezTo>
                    <a:pt x="618" y="1321"/>
                    <a:pt x="576" y="1317"/>
                    <a:pt x="534" y="1309"/>
                  </a:cubicBezTo>
                  <a:cubicBezTo>
                    <a:pt x="492" y="1300"/>
                    <a:pt x="448" y="1288"/>
                    <a:pt x="406" y="1270"/>
                  </a:cubicBezTo>
                  <a:cubicBezTo>
                    <a:pt x="363" y="1252"/>
                    <a:pt x="322" y="1229"/>
                    <a:pt x="282" y="1201"/>
                  </a:cubicBezTo>
                  <a:cubicBezTo>
                    <a:pt x="242" y="1173"/>
                    <a:pt x="204" y="1140"/>
                    <a:pt x="170" y="1102"/>
                  </a:cubicBezTo>
                  <a:cubicBezTo>
                    <a:pt x="136" y="1064"/>
                    <a:pt x="106" y="1022"/>
                    <a:pt x="80" y="975"/>
                  </a:cubicBezTo>
                  <a:cubicBezTo>
                    <a:pt x="55" y="928"/>
                    <a:pt x="35" y="878"/>
                    <a:pt x="21" y="825"/>
                  </a:cubicBezTo>
                  <a:cubicBezTo>
                    <a:pt x="8" y="772"/>
                    <a:pt x="1" y="716"/>
                    <a:pt x="0" y="660"/>
                  </a:cubicBezTo>
                  <a:cubicBezTo>
                    <a:pt x="1" y="604"/>
                    <a:pt x="8" y="548"/>
                    <a:pt x="21" y="495"/>
                  </a:cubicBezTo>
                  <a:cubicBezTo>
                    <a:pt x="35" y="442"/>
                    <a:pt x="55" y="392"/>
                    <a:pt x="80" y="345"/>
                  </a:cubicBezTo>
                  <a:cubicBezTo>
                    <a:pt x="106" y="299"/>
                    <a:pt x="137" y="256"/>
                    <a:pt x="171" y="218"/>
                  </a:cubicBezTo>
                  <a:cubicBezTo>
                    <a:pt x="205" y="180"/>
                    <a:pt x="243" y="147"/>
                    <a:pt x="282" y="119"/>
                  </a:cubicBezTo>
                  <a:cubicBezTo>
                    <a:pt x="322" y="91"/>
                    <a:pt x="364" y="68"/>
                    <a:pt x="407" y="51"/>
                  </a:cubicBezTo>
                  <a:cubicBezTo>
                    <a:pt x="449" y="33"/>
                    <a:pt x="492" y="20"/>
                    <a:pt x="535" y="12"/>
                  </a:cubicBezTo>
                  <a:cubicBezTo>
                    <a:pt x="577" y="4"/>
                    <a:pt x="619" y="0"/>
                    <a:pt x="659" y="0"/>
                  </a:cubicBezTo>
                  <a:cubicBezTo>
                    <a:pt x="699" y="1"/>
                    <a:pt x="738" y="4"/>
                    <a:pt x="774" y="10"/>
                  </a:cubicBezTo>
                  <a:cubicBezTo>
                    <a:pt x="783" y="12"/>
                    <a:pt x="792" y="14"/>
                    <a:pt x="801" y="15"/>
                  </a:cubicBezTo>
                  <a:cubicBezTo>
                    <a:pt x="805" y="16"/>
                    <a:pt x="809" y="17"/>
                    <a:pt x="814" y="18"/>
                  </a:cubicBezTo>
                  <a:cubicBezTo>
                    <a:pt x="818" y="19"/>
                    <a:pt x="822" y="21"/>
                    <a:pt x="826" y="22"/>
                  </a:cubicBezTo>
                  <a:cubicBezTo>
                    <a:pt x="835" y="24"/>
                    <a:pt x="843" y="26"/>
                    <a:pt x="851" y="29"/>
                  </a:cubicBezTo>
                  <a:cubicBezTo>
                    <a:pt x="859" y="31"/>
                    <a:pt x="867" y="34"/>
                    <a:pt x="875" y="36"/>
                  </a:cubicBezTo>
                  <a:cubicBezTo>
                    <a:pt x="883" y="39"/>
                    <a:pt x="890" y="42"/>
                    <a:pt x="898" y="45"/>
                  </a:cubicBezTo>
                  <a:cubicBezTo>
                    <a:pt x="905" y="48"/>
                    <a:pt x="913" y="51"/>
                    <a:pt x="920" y="54"/>
                  </a:cubicBezTo>
                  <a:cubicBezTo>
                    <a:pt x="927" y="57"/>
                    <a:pt x="934" y="60"/>
                    <a:pt x="941" y="64"/>
                  </a:cubicBezTo>
                  <a:cubicBezTo>
                    <a:pt x="944" y="65"/>
                    <a:pt x="948" y="67"/>
                    <a:pt x="951" y="68"/>
                  </a:cubicBezTo>
                  <a:cubicBezTo>
                    <a:pt x="954" y="70"/>
                    <a:pt x="957" y="72"/>
                    <a:pt x="961" y="73"/>
                  </a:cubicBezTo>
                  <a:cubicBezTo>
                    <a:pt x="1012" y="100"/>
                    <a:pt x="1053" y="130"/>
                    <a:pt x="1084" y="157"/>
                  </a:cubicBezTo>
                  <a:cubicBezTo>
                    <a:pt x="1100" y="170"/>
                    <a:pt x="1113" y="183"/>
                    <a:pt x="1124" y="194"/>
                  </a:cubicBezTo>
                  <a:cubicBezTo>
                    <a:pt x="1135" y="205"/>
                    <a:pt x="1144" y="215"/>
                    <a:pt x="1151" y="223"/>
                  </a:cubicBezTo>
                  <a:cubicBezTo>
                    <a:pt x="1165" y="240"/>
                    <a:pt x="1172" y="248"/>
                    <a:pt x="1172" y="24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  <p:sp>
          <p:nvSpPr>
            <p:cNvPr id="14" name="Freeform 123"/>
            <p:cNvSpPr>
              <a:spLocks/>
            </p:cNvSpPr>
            <p:nvPr/>
          </p:nvSpPr>
          <p:spPr bwMode="auto">
            <a:xfrm rot="8088521">
              <a:off x="5884406" y="2330738"/>
              <a:ext cx="390461" cy="391990"/>
            </a:xfrm>
            <a:custGeom>
              <a:avLst/>
              <a:gdLst>
                <a:gd name="T0" fmla="*/ 1361 w 1386"/>
                <a:gd name="T1" fmla="*/ 254 h 1571"/>
                <a:gd name="T2" fmla="*/ 1327 w 1386"/>
                <a:gd name="T3" fmla="*/ 221 h 1571"/>
                <a:gd name="T4" fmla="*/ 1131 w 1386"/>
                <a:gd name="T5" fmla="*/ 85 h 1571"/>
                <a:gd name="T6" fmla="*/ 1082 w 1386"/>
                <a:gd name="T7" fmla="*/ 63 h 1571"/>
                <a:gd name="T8" fmla="*/ 1043 w 1386"/>
                <a:gd name="T9" fmla="*/ 48 h 1571"/>
                <a:gd name="T10" fmla="*/ 910 w 1386"/>
                <a:gd name="T11" fmla="*/ 16 h 1571"/>
                <a:gd name="T12" fmla="*/ 844 w 1386"/>
                <a:gd name="T13" fmla="*/ 8 h 1571"/>
                <a:gd name="T14" fmla="*/ 775 w 1386"/>
                <a:gd name="T15" fmla="*/ 7 h 1571"/>
                <a:gd name="T16" fmla="*/ 337 w 1386"/>
                <a:gd name="T17" fmla="*/ 152 h 1571"/>
                <a:gd name="T18" fmla="*/ 35 w 1386"/>
                <a:gd name="T19" fmla="*/ 593 h 1571"/>
                <a:gd name="T20" fmla="*/ 35 w 1386"/>
                <a:gd name="T21" fmla="*/ 977 h 1571"/>
                <a:gd name="T22" fmla="*/ 336 w 1386"/>
                <a:gd name="T23" fmla="*/ 1418 h 1571"/>
                <a:gd name="T24" fmla="*/ 774 w 1386"/>
                <a:gd name="T25" fmla="*/ 1564 h 1571"/>
                <a:gd name="T26" fmla="*/ 809 w 1386"/>
                <a:gd name="T27" fmla="*/ 1564 h 1571"/>
                <a:gd name="T28" fmla="*/ 877 w 1386"/>
                <a:gd name="T29" fmla="*/ 1560 h 1571"/>
                <a:gd name="T30" fmla="*/ 1029 w 1386"/>
                <a:gd name="T31" fmla="*/ 1527 h 1571"/>
                <a:gd name="T32" fmla="*/ 1056 w 1386"/>
                <a:gd name="T33" fmla="*/ 1518 h 1571"/>
                <a:gd name="T34" fmla="*/ 1107 w 1386"/>
                <a:gd name="T35" fmla="*/ 1498 h 1571"/>
                <a:gd name="T36" fmla="*/ 1278 w 1386"/>
                <a:gd name="T37" fmla="*/ 1393 h 1571"/>
                <a:gd name="T38" fmla="*/ 1299 w 1386"/>
                <a:gd name="T39" fmla="*/ 1376 h 1571"/>
                <a:gd name="T40" fmla="*/ 1327 w 1386"/>
                <a:gd name="T41" fmla="*/ 1351 h 1571"/>
                <a:gd name="T42" fmla="*/ 1360 w 1386"/>
                <a:gd name="T43" fmla="*/ 1317 h 1571"/>
                <a:gd name="T44" fmla="*/ 1360 w 1386"/>
                <a:gd name="T45" fmla="*/ 1317 h 1571"/>
                <a:gd name="T46" fmla="*/ 1328 w 1386"/>
                <a:gd name="T47" fmla="*/ 1351 h 1571"/>
                <a:gd name="T48" fmla="*/ 1300 w 1386"/>
                <a:gd name="T49" fmla="*/ 1377 h 1571"/>
                <a:gd name="T50" fmla="*/ 1280 w 1386"/>
                <a:gd name="T51" fmla="*/ 1394 h 1571"/>
                <a:gd name="T52" fmla="*/ 1108 w 1386"/>
                <a:gd name="T53" fmla="*/ 1501 h 1571"/>
                <a:gd name="T54" fmla="*/ 1057 w 1386"/>
                <a:gd name="T55" fmla="*/ 1522 h 1571"/>
                <a:gd name="T56" fmla="*/ 1030 w 1386"/>
                <a:gd name="T57" fmla="*/ 1531 h 1571"/>
                <a:gd name="T58" fmla="*/ 877 w 1386"/>
                <a:gd name="T59" fmla="*/ 1566 h 1571"/>
                <a:gd name="T60" fmla="*/ 809 w 1386"/>
                <a:gd name="T61" fmla="*/ 1570 h 1571"/>
                <a:gd name="T62" fmla="*/ 774 w 1386"/>
                <a:gd name="T63" fmla="*/ 1571 h 1571"/>
                <a:gd name="T64" fmla="*/ 331 w 1386"/>
                <a:gd name="T65" fmla="*/ 1426 h 1571"/>
                <a:gd name="T66" fmla="*/ 25 w 1386"/>
                <a:gd name="T67" fmla="*/ 980 h 1571"/>
                <a:gd name="T68" fmla="*/ 25 w 1386"/>
                <a:gd name="T69" fmla="*/ 590 h 1571"/>
                <a:gd name="T70" fmla="*/ 331 w 1386"/>
                <a:gd name="T71" fmla="*/ 145 h 1571"/>
                <a:gd name="T72" fmla="*/ 775 w 1386"/>
                <a:gd name="T73" fmla="*/ 0 h 1571"/>
                <a:gd name="T74" fmla="*/ 844 w 1386"/>
                <a:gd name="T75" fmla="*/ 3 h 1571"/>
                <a:gd name="T76" fmla="*/ 911 w 1386"/>
                <a:gd name="T77" fmla="*/ 10 h 1571"/>
                <a:gd name="T78" fmla="*/ 1044 w 1386"/>
                <a:gd name="T79" fmla="*/ 44 h 1571"/>
                <a:gd name="T80" fmla="*/ 1084 w 1386"/>
                <a:gd name="T81" fmla="*/ 59 h 1571"/>
                <a:gd name="T82" fmla="*/ 1133 w 1386"/>
                <a:gd name="T83" fmla="*/ 82 h 1571"/>
                <a:gd name="T84" fmla="*/ 1328 w 1386"/>
                <a:gd name="T85" fmla="*/ 220 h 1571"/>
                <a:gd name="T86" fmla="*/ 1361 w 1386"/>
                <a:gd name="T87" fmla="*/ 254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86" h="1571">
                  <a:moveTo>
                    <a:pt x="1386" y="283"/>
                  </a:moveTo>
                  <a:cubicBezTo>
                    <a:pt x="1386" y="283"/>
                    <a:pt x="1378" y="273"/>
                    <a:pt x="1361" y="254"/>
                  </a:cubicBezTo>
                  <a:cubicBezTo>
                    <a:pt x="1356" y="250"/>
                    <a:pt x="1351" y="245"/>
                    <a:pt x="1346" y="239"/>
                  </a:cubicBezTo>
                  <a:cubicBezTo>
                    <a:pt x="1340" y="234"/>
                    <a:pt x="1334" y="227"/>
                    <a:pt x="1327" y="221"/>
                  </a:cubicBezTo>
                  <a:cubicBezTo>
                    <a:pt x="1314" y="209"/>
                    <a:pt x="1298" y="194"/>
                    <a:pt x="1279" y="179"/>
                  </a:cubicBezTo>
                  <a:cubicBezTo>
                    <a:pt x="1242" y="149"/>
                    <a:pt x="1193" y="115"/>
                    <a:pt x="1131" y="85"/>
                  </a:cubicBezTo>
                  <a:cubicBezTo>
                    <a:pt x="1123" y="81"/>
                    <a:pt x="1115" y="77"/>
                    <a:pt x="1107" y="74"/>
                  </a:cubicBezTo>
                  <a:cubicBezTo>
                    <a:pt x="1099" y="70"/>
                    <a:pt x="1091" y="66"/>
                    <a:pt x="1082" y="63"/>
                  </a:cubicBezTo>
                  <a:cubicBezTo>
                    <a:pt x="1074" y="60"/>
                    <a:pt x="1065" y="57"/>
                    <a:pt x="1056" y="53"/>
                  </a:cubicBezTo>
                  <a:cubicBezTo>
                    <a:pt x="1052" y="52"/>
                    <a:pt x="1048" y="50"/>
                    <a:pt x="1043" y="48"/>
                  </a:cubicBezTo>
                  <a:cubicBezTo>
                    <a:pt x="1038" y="47"/>
                    <a:pt x="1034" y="45"/>
                    <a:pt x="1029" y="44"/>
                  </a:cubicBezTo>
                  <a:cubicBezTo>
                    <a:pt x="992" y="32"/>
                    <a:pt x="952" y="23"/>
                    <a:pt x="910" y="16"/>
                  </a:cubicBezTo>
                  <a:cubicBezTo>
                    <a:pt x="899" y="14"/>
                    <a:pt x="888" y="13"/>
                    <a:pt x="877" y="11"/>
                  </a:cubicBezTo>
                  <a:cubicBezTo>
                    <a:pt x="866" y="10"/>
                    <a:pt x="855" y="9"/>
                    <a:pt x="844" y="8"/>
                  </a:cubicBezTo>
                  <a:cubicBezTo>
                    <a:pt x="833" y="7"/>
                    <a:pt x="821" y="7"/>
                    <a:pt x="810" y="7"/>
                  </a:cubicBezTo>
                  <a:cubicBezTo>
                    <a:pt x="798" y="7"/>
                    <a:pt x="787" y="6"/>
                    <a:pt x="775" y="7"/>
                  </a:cubicBezTo>
                  <a:cubicBezTo>
                    <a:pt x="728" y="8"/>
                    <a:pt x="679" y="13"/>
                    <a:pt x="630" y="23"/>
                  </a:cubicBezTo>
                  <a:cubicBezTo>
                    <a:pt x="531" y="44"/>
                    <a:pt x="429" y="86"/>
                    <a:pt x="337" y="152"/>
                  </a:cubicBezTo>
                  <a:cubicBezTo>
                    <a:pt x="244" y="218"/>
                    <a:pt x="162" y="309"/>
                    <a:pt x="103" y="418"/>
                  </a:cubicBezTo>
                  <a:cubicBezTo>
                    <a:pt x="74" y="472"/>
                    <a:pt x="51" y="531"/>
                    <a:pt x="35" y="593"/>
                  </a:cubicBezTo>
                  <a:cubicBezTo>
                    <a:pt x="20" y="655"/>
                    <a:pt x="11" y="720"/>
                    <a:pt x="11" y="785"/>
                  </a:cubicBezTo>
                  <a:cubicBezTo>
                    <a:pt x="11" y="851"/>
                    <a:pt x="20" y="915"/>
                    <a:pt x="35" y="977"/>
                  </a:cubicBezTo>
                  <a:cubicBezTo>
                    <a:pt x="51" y="1039"/>
                    <a:pt x="74" y="1098"/>
                    <a:pt x="103" y="1152"/>
                  </a:cubicBezTo>
                  <a:cubicBezTo>
                    <a:pt x="162" y="1261"/>
                    <a:pt x="243" y="1352"/>
                    <a:pt x="336" y="1418"/>
                  </a:cubicBezTo>
                  <a:cubicBezTo>
                    <a:pt x="428" y="1485"/>
                    <a:pt x="530" y="1527"/>
                    <a:pt x="629" y="1548"/>
                  </a:cubicBezTo>
                  <a:cubicBezTo>
                    <a:pt x="679" y="1558"/>
                    <a:pt x="727" y="1563"/>
                    <a:pt x="774" y="1564"/>
                  </a:cubicBezTo>
                  <a:cubicBezTo>
                    <a:pt x="780" y="1564"/>
                    <a:pt x="786" y="1565"/>
                    <a:pt x="792" y="1564"/>
                  </a:cubicBezTo>
                  <a:cubicBezTo>
                    <a:pt x="798" y="1564"/>
                    <a:pt x="803" y="1564"/>
                    <a:pt x="809" y="1564"/>
                  </a:cubicBezTo>
                  <a:cubicBezTo>
                    <a:pt x="821" y="1564"/>
                    <a:pt x="832" y="1564"/>
                    <a:pt x="843" y="1563"/>
                  </a:cubicBezTo>
                  <a:cubicBezTo>
                    <a:pt x="855" y="1562"/>
                    <a:pt x="866" y="1561"/>
                    <a:pt x="877" y="1560"/>
                  </a:cubicBezTo>
                  <a:cubicBezTo>
                    <a:pt x="888" y="1558"/>
                    <a:pt x="898" y="1557"/>
                    <a:pt x="909" y="1555"/>
                  </a:cubicBezTo>
                  <a:cubicBezTo>
                    <a:pt x="952" y="1549"/>
                    <a:pt x="992" y="1540"/>
                    <a:pt x="1029" y="1527"/>
                  </a:cubicBezTo>
                  <a:cubicBezTo>
                    <a:pt x="1033" y="1526"/>
                    <a:pt x="1038" y="1524"/>
                    <a:pt x="1042" y="1523"/>
                  </a:cubicBezTo>
                  <a:cubicBezTo>
                    <a:pt x="1047" y="1522"/>
                    <a:pt x="1051" y="1520"/>
                    <a:pt x="1056" y="1518"/>
                  </a:cubicBezTo>
                  <a:cubicBezTo>
                    <a:pt x="1065" y="1515"/>
                    <a:pt x="1073" y="1512"/>
                    <a:pt x="1082" y="1508"/>
                  </a:cubicBezTo>
                  <a:cubicBezTo>
                    <a:pt x="1090" y="1505"/>
                    <a:pt x="1098" y="1501"/>
                    <a:pt x="1107" y="1498"/>
                  </a:cubicBezTo>
                  <a:cubicBezTo>
                    <a:pt x="1115" y="1494"/>
                    <a:pt x="1123" y="1491"/>
                    <a:pt x="1130" y="1487"/>
                  </a:cubicBezTo>
                  <a:cubicBezTo>
                    <a:pt x="1192" y="1457"/>
                    <a:pt x="1241" y="1423"/>
                    <a:pt x="1278" y="1393"/>
                  </a:cubicBezTo>
                  <a:cubicBezTo>
                    <a:pt x="1283" y="1389"/>
                    <a:pt x="1288" y="1385"/>
                    <a:pt x="1292" y="1382"/>
                  </a:cubicBezTo>
                  <a:cubicBezTo>
                    <a:pt x="1294" y="1380"/>
                    <a:pt x="1297" y="1378"/>
                    <a:pt x="1299" y="1376"/>
                  </a:cubicBezTo>
                  <a:cubicBezTo>
                    <a:pt x="1301" y="1374"/>
                    <a:pt x="1303" y="1372"/>
                    <a:pt x="1305" y="1371"/>
                  </a:cubicBezTo>
                  <a:cubicBezTo>
                    <a:pt x="1313" y="1363"/>
                    <a:pt x="1320" y="1357"/>
                    <a:pt x="1327" y="1351"/>
                  </a:cubicBezTo>
                  <a:cubicBezTo>
                    <a:pt x="1334" y="1344"/>
                    <a:pt x="1340" y="1338"/>
                    <a:pt x="1345" y="1332"/>
                  </a:cubicBezTo>
                  <a:cubicBezTo>
                    <a:pt x="1351" y="1327"/>
                    <a:pt x="1356" y="1322"/>
                    <a:pt x="1360" y="1317"/>
                  </a:cubicBezTo>
                  <a:cubicBezTo>
                    <a:pt x="1377" y="1298"/>
                    <a:pt x="1386" y="1288"/>
                    <a:pt x="1386" y="1288"/>
                  </a:cubicBezTo>
                  <a:cubicBezTo>
                    <a:pt x="1386" y="1288"/>
                    <a:pt x="1377" y="1298"/>
                    <a:pt x="1360" y="1317"/>
                  </a:cubicBezTo>
                  <a:cubicBezTo>
                    <a:pt x="1356" y="1322"/>
                    <a:pt x="1351" y="1327"/>
                    <a:pt x="1346" y="1333"/>
                  </a:cubicBezTo>
                  <a:cubicBezTo>
                    <a:pt x="1340" y="1338"/>
                    <a:pt x="1334" y="1345"/>
                    <a:pt x="1328" y="1351"/>
                  </a:cubicBezTo>
                  <a:cubicBezTo>
                    <a:pt x="1321" y="1358"/>
                    <a:pt x="1313" y="1364"/>
                    <a:pt x="1306" y="1372"/>
                  </a:cubicBezTo>
                  <a:cubicBezTo>
                    <a:pt x="1304" y="1373"/>
                    <a:pt x="1302" y="1375"/>
                    <a:pt x="1300" y="1377"/>
                  </a:cubicBezTo>
                  <a:cubicBezTo>
                    <a:pt x="1298" y="1379"/>
                    <a:pt x="1295" y="1381"/>
                    <a:pt x="1293" y="1383"/>
                  </a:cubicBezTo>
                  <a:cubicBezTo>
                    <a:pt x="1289" y="1386"/>
                    <a:pt x="1284" y="1390"/>
                    <a:pt x="1280" y="1394"/>
                  </a:cubicBezTo>
                  <a:cubicBezTo>
                    <a:pt x="1242" y="1425"/>
                    <a:pt x="1193" y="1459"/>
                    <a:pt x="1132" y="1490"/>
                  </a:cubicBezTo>
                  <a:cubicBezTo>
                    <a:pt x="1124" y="1494"/>
                    <a:pt x="1116" y="1497"/>
                    <a:pt x="1108" y="1501"/>
                  </a:cubicBezTo>
                  <a:cubicBezTo>
                    <a:pt x="1100" y="1504"/>
                    <a:pt x="1092" y="1508"/>
                    <a:pt x="1083" y="1512"/>
                  </a:cubicBezTo>
                  <a:cubicBezTo>
                    <a:pt x="1075" y="1515"/>
                    <a:pt x="1066" y="1519"/>
                    <a:pt x="1057" y="1522"/>
                  </a:cubicBezTo>
                  <a:cubicBezTo>
                    <a:pt x="1053" y="1524"/>
                    <a:pt x="1048" y="1526"/>
                    <a:pt x="1044" y="1527"/>
                  </a:cubicBezTo>
                  <a:cubicBezTo>
                    <a:pt x="1039" y="1529"/>
                    <a:pt x="1035" y="1530"/>
                    <a:pt x="1030" y="1531"/>
                  </a:cubicBezTo>
                  <a:cubicBezTo>
                    <a:pt x="993" y="1544"/>
                    <a:pt x="953" y="1554"/>
                    <a:pt x="910" y="1561"/>
                  </a:cubicBezTo>
                  <a:cubicBezTo>
                    <a:pt x="899" y="1562"/>
                    <a:pt x="888" y="1564"/>
                    <a:pt x="877" y="1566"/>
                  </a:cubicBezTo>
                  <a:cubicBezTo>
                    <a:pt x="866" y="1567"/>
                    <a:pt x="855" y="1568"/>
                    <a:pt x="844" y="1569"/>
                  </a:cubicBezTo>
                  <a:cubicBezTo>
                    <a:pt x="832" y="1570"/>
                    <a:pt x="821" y="1570"/>
                    <a:pt x="809" y="1570"/>
                  </a:cubicBezTo>
                  <a:cubicBezTo>
                    <a:pt x="804" y="1570"/>
                    <a:pt x="798" y="1571"/>
                    <a:pt x="792" y="1571"/>
                  </a:cubicBezTo>
                  <a:cubicBezTo>
                    <a:pt x="786" y="1571"/>
                    <a:pt x="780" y="1571"/>
                    <a:pt x="774" y="1571"/>
                  </a:cubicBezTo>
                  <a:cubicBezTo>
                    <a:pt x="727" y="1570"/>
                    <a:pt x="678" y="1565"/>
                    <a:pt x="628" y="1555"/>
                  </a:cubicBezTo>
                  <a:cubicBezTo>
                    <a:pt x="527" y="1535"/>
                    <a:pt x="424" y="1492"/>
                    <a:pt x="331" y="1426"/>
                  </a:cubicBezTo>
                  <a:cubicBezTo>
                    <a:pt x="237" y="1359"/>
                    <a:pt x="153" y="1268"/>
                    <a:pt x="94" y="1157"/>
                  </a:cubicBezTo>
                  <a:cubicBezTo>
                    <a:pt x="64" y="1102"/>
                    <a:pt x="41" y="1042"/>
                    <a:pt x="25" y="980"/>
                  </a:cubicBezTo>
                  <a:cubicBezTo>
                    <a:pt x="9" y="917"/>
                    <a:pt x="1" y="852"/>
                    <a:pt x="0" y="785"/>
                  </a:cubicBezTo>
                  <a:cubicBezTo>
                    <a:pt x="1" y="719"/>
                    <a:pt x="9" y="653"/>
                    <a:pt x="25" y="590"/>
                  </a:cubicBezTo>
                  <a:cubicBezTo>
                    <a:pt x="41" y="528"/>
                    <a:pt x="65" y="468"/>
                    <a:pt x="94" y="413"/>
                  </a:cubicBezTo>
                  <a:cubicBezTo>
                    <a:pt x="154" y="303"/>
                    <a:pt x="237" y="211"/>
                    <a:pt x="331" y="145"/>
                  </a:cubicBezTo>
                  <a:cubicBezTo>
                    <a:pt x="425" y="78"/>
                    <a:pt x="528" y="36"/>
                    <a:pt x="628" y="16"/>
                  </a:cubicBezTo>
                  <a:cubicBezTo>
                    <a:pt x="678" y="6"/>
                    <a:pt x="728" y="1"/>
                    <a:pt x="775" y="0"/>
                  </a:cubicBezTo>
                  <a:cubicBezTo>
                    <a:pt x="787" y="0"/>
                    <a:pt x="799" y="0"/>
                    <a:pt x="810" y="1"/>
                  </a:cubicBezTo>
                  <a:cubicBezTo>
                    <a:pt x="822" y="1"/>
                    <a:pt x="833" y="1"/>
                    <a:pt x="844" y="3"/>
                  </a:cubicBezTo>
                  <a:cubicBezTo>
                    <a:pt x="856" y="4"/>
                    <a:pt x="867" y="5"/>
                    <a:pt x="878" y="6"/>
                  </a:cubicBezTo>
                  <a:cubicBezTo>
                    <a:pt x="889" y="7"/>
                    <a:pt x="900" y="9"/>
                    <a:pt x="911" y="10"/>
                  </a:cubicBezTo>
                  <a:cubicBezTo>
                    <a:pt x="953" y="18"/>
                    <a:pt x="994" y="27"/>
                    <a:pt x="1031" y="40"/>
                  </a:cubicBezTo>
                  <a:cubicBezTo>
                    <a:pt x="1035" y="41"/>
                    <a:pt x="1040" y="43"/>
                    <a:pt x="1044" y="44"/>
                  </a:cubicBezTo>
                  <a:cubicBezTo>
                    <a:pt x="1049" y="46"/>
                    <a:pt x="1053" y="48"/>
                    <a:pt x="1058" y="49"/>
                  </a:cubicBezTo>
                  <a:cubicBezTo>
                    <a:pt x="1067" y="53"/>
                    <a:pt x="1075" y="56"/>
                    <a:pt x="1084" y="59"/>
                  </a:cubicBezTo>
                  <a:cubicBezTo>
                    <a:pt x="1092" y="63"/>
                    <a:pt x="1101" y="67"/>
                    <a:pt x="1109" y="70"/>
                  </a:cubicBezTo>
                  <a:cubicBezTo>
                    <a:pt x="1117" y="74"/>
                    <a:pt x="1125" y="78"/>
                    <a:pt x="1133" y="82"/>
                  </a:cubicBezTo>
                  <a:cubicBezTo>
                    <a:pt x="1194" y="113"/>
                    <a:pt x="1243" y="147"/>
                    <a:pt x="1280" y="178"/>
                  </a:cubicBezTo>
                  <a:cubicBezTo>
                    <a:pt x="1299" y="193"/>
                    <a:pt x="1314" y="208"/>
                    <a:pt x="1328" y="220"/>
                  </a:cubicBezTo>
                  <a:cubicBezTo>
                    <a:pt x="1335" y="227"/>
                    <a:pt x="1341" y="233"/>
                    <a:pt x="1346" y="239"/>
                  </a:cubicBezTo>
                  <a:cubicBezTo>
                    <a:pt x="1352" y="244"/>
                    <a:pt x="1357" y="249"/>
                    <a:pt x="1361" y="254"/>
                  </a:cubicBezTo>
                  <a:cubicBezTo>
                    <a:pt x="1378" y="273"/>
                    <a:pt x="1386" y="283"/>
                    <a:pt x="1386" y="28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</p:grpSp>
      <p:sp>
        <p:nvSpPr>
          <p:cNvPr id="26" name="ListLeanHorizontalTextTopic1"/>
          <p:cNvSpPr txBox="1">
            <a:spLocks/>
          </p:cNvSpPr>
          <p:nvPr/>
        </p:nvSpPr>
        <p:spPr>
          <a:xfrm>
            <a:off x="4757738" y="1515836"/>
            <a:ext cx="3849645" cy="54360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Connected car penetration</a:t>
            </a:r>
            <a:r>
              <a:rPr kumimoji="0" lang="en-US" sz="1700" b="1" i="0" u="none" strike="noStrike" kern="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1)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 </a:t>
            </a:r>
            <a:b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[% car passenger sales; global]</a:t>
            </a:r>
          </a:p>
        </p:txBody>
      </p:sp>
      <p:sp>
        <p:nvSpPr>
          <p:cNvPr id="45" name="Espace réservé du contenu 1"/>
          <p:cNvSpPr>
            <a:spLocks noGrp="1"/>
          </p:cNvSpPr>
          <p:nvPr>
            <p:ph idx="1"/>
          </p:nvPr>
        </p:nvSpPr>
        <p:spPr>
          <a:xfrm>
            <a:off x="5039742" y="4746965"/>
            <a:ext cx="3756997" cy="822325"/>
          </a:xfrm>
          <a:ln/>
        </p:spPr>
        <p:txBody>
          <a:bodyPr/>
          <a:lstStyle/>
          <a:p>
            <a:pPr marL="0" indent="0" eaLnBrk="1" hangingPunct="1">
              <a:buNone/>
            </a:pPr>
            <a:r>
              <a:rPr lang="en-US" altLang="fr-FR" sz="1300" dirty="0"/>
              <a:t>Key drivers</a:t>
            </a:r>
          </a:p>
          <a:p>
            <a:pPr eaLnBrk="1" hangingPunct="1"/>
            <a:r>
              <a:rPr lang="en-US" altLang="fr-FR" sz="1300" b="0" dirty="0"/>
              <a:t>E-call legal obligation (starting April 2018 in EU)</a:t>
            </a:r>
          </a:p>
          <a:p>
            <a:pPr eaLnBrk="1" hangingPunct="1"/>
            <a:r>
              <a:rPr lang="en-US" altLang="fr-FR" sz="1300" b="0" dirty="0"/>
              <a:t>Customer expectations for infotainment</a:t>
            </a:r>
          </a:p>
          <a:p>
            <a:pPr eaLnBrk="1" hangingPunct="1"/>
            <a:r>
              <a:rPr lang="en-US" altLang="fr-FR" sz="1300" b="0" dirty="0"/>
              <a:t>Technology developments (Autonomous Vehicles)</a:t>
            </a:r>
          </a:p>
        </p:txBody>
      </p:sp>
      <p:sp>
        <p:nvSpPr>
          <p:cNvPr id="146" name="Source"/>
          <p:cNvSpPr txBox="1"/>
          <p:nvPr/>
        </p:nvSpPr>
        <p:spPr>
          <a:xfrm>
            <a:off x="4968875" y="6006269"/>
            <a:ext cx="3639268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sym typeface="+mn-lt"/>
              </a:rPr>
              <a:t>1) includes connected car services via embedded modem and/or Smartphone </a:t>
            </a:r>
          </a:p>
        </p:txBody>
      </p:sp>
      <p:graphicFrame>
        <p:nvGraphicFramePr>
          <p:cNvPr id="265" name="Object 264"/>
          <p:cNvGraphicFramePr>
            <a:graphicFrameLocks/>
          </p:cNvGraphicFramePr>
          <p:nvPr>
            <p:custDataLst>
              <p:tags r:id="rId4"/>
            </p:custDataLst>
            <p:extLst/>
          </p:nvPr>
        </p:nvGraphicFramePr>
        <p:xfrm>
          <a:off x="4991100" y="1866900"/>
          <a:ext cx="3571830" cy="2552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Chart" r:id="rId14" imgW="6248920" imgH="4464974" progId="MSGraph.Chart.8">
                  <p:embed followColorScheme="full"/>
                </p:oleObj>
              </mc:Choice>
              <mc:Fallback>
                <p:oleObj name="Chart" r:id="rId14" imgW="6248920" imgH="4464974" progId="MSGraph.Chart.8">
                  <p:embed followColorScheme="full"/>
                  <p:pic>
                    <p:nvPicPr>
                      <p:cNvPr id="265" name="Object 264"/>
                      <p:cNvPicPr>
                        <a:picLocks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1866900"/>
                        <a:ext cx="3571830" cy="25526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" name="Text Placeholder 37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149850" y="4467225"/>
            <a:ext cx="311150" cy="198437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 Narrow" pitchFamily="34" charset="0"/>
              <a:buNone/>
              <a:defRPr lang="en-US" sz="2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 Narrow" pitchFamily="34" charset="0"/>
              <a:buChar char="&gt;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482400" indent="-234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 Narrow" pitchFamily="34" charset="0"/>
              <a:buChar char="–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698400" indent="-201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 Narrow" pitchFamily="34" charset="0"/>
              <a:buChar char="-"/>
              <a:defRPr lang="en-US" sz="2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69840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 Narrow" pitchFamily="34" charset="0"/>
              <a:buNone/>
              <a:defRPr sz="17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fld id="{8DD87FB6-8F52-4403-939B-FB7CFCAC4680}" type="datetime'''2''''''''0''''''''''''''''''''''''''''''''1''3'''''''''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 Narrow" pitchFamily="34" charset="0"/>
                <a:buNone/>
                <a:tabLst/>
                <a:defRPr/>
              </a:pPr>
              <a:t>2013</a:t>
            </a:fld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ea typeface="+mn-ea"/>
              <a:cs typeface="+mn-cs"/>
              <a:sym typeface="Arial Narrow"/>
            </a:endParaRPr>
          </a:p>
        </p:txBody>
      </p:sp>
      <p:sp>
        <p:nvSpPr>
          <p:cNvPr id="267" name="Text Placeholder 27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6388100" y="4467225"/>
            <a:ext cx="311150" cy="198437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 Narrow" pitchFamily="34" charset="0"/>
              <a:buNone/>
              <a:defRPr lang="en-US" sz="2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 Narrow" pitchFamily="34" charset="0"/>
              <a:buChar char="&gt;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482400" indent="-234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 Narrow" pitchFamily="34" charset="0"/>
              <a:buChar char="–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698400" indent="-201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 Narrow" pitchFamily="34" charset="0"/>
              <a:buChar char="-"/>
              <a:defRPr lang="en-US" sz="2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69840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 Narrow" pitchFamily="34" charset="0"/>
              <a:buNone/>
              <a:defRPr sz="17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fld id="{D0B12C27-A4A2-40C9-9F36-8246E1BAA1A7}" type="datetime'''''2''''''''''0''''''''''''''''''''''18'''''''''''''''''''''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 Narrow" pitchFamily="34" charset="0"/>
                <a:buNone/>
                <a:tabLst/>
                <a:defRPr/>
              </a:pPr>
              <a:t>2018</a:t>
            </a:fld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68" name="Text Placeholder 34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8121650" y="4467225"/>
            <a:ext cx="311150" cy="198437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 Narrow" pitchFamily="34" charset="0"/>
              <a:buNone/>
              <a:defRPr lang="en-US" sz="2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 Narrow" pitchFamily="34" charset="0"/>
              <a:buChar char="&gt;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482400" indent="-234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 Narrow" pitchFamily="34" charset="0"/>
              <a:buChar char="–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698400" indent="-201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 Narrow" pitchFamily="34" charset="0"/>
              <a:buChar char="-"/>
              <a:defRPr lang="en-US" sz="2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69840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 Narrow" pitchFamily="34" charset="0"/>
              <a:buNone/>
              <a:defRPr sz="17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fld id="{844BA18E-28B7-42B0-B41E-B7F20E828A31}" type="datetime'''2''''''''''''''0''''''''2''''''''''''5'''''''''''''''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 Narrow" pitchFamily="34" charset="0"/>
                <a:buNone/>
                <a:tabLst/>
                <a:defRPr/>
              </a:pPr>
              <a:t>2025</a:t>
            </a:fld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69" name="Text Placeholder 38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645150" y="4467225"/>
            <a:ext cx="311150" cy="198437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 Narrow" pitchFamily="34" charset="0"/>
              <a:buNone/>
              <a:defRPr lang="en-US" sz="2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 Narrow" pitchFamily="34" charset="0"/>
              <a:buChar char="&gt;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482400" indent="-234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 Narrow" pitchFamily="34" charset="0"/>
              <a:buChar char="–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698400" indent="-201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 Narrow" pitchFamily="34" charset="0"/>
              <a:buChar char="-"/>
              <a:defRPr lang="en-US" sz="2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69840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 Narrow" pitchFamily="34" charset="0"/>
              <a:buNone/>
              <a:defRPr sz="17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fld id="{C280B05B-88E5-45C6-B394-C04C8EB0CCBE}" type="datetime'''''''''''''''''''''''''''''2''''''01''''''''''''''5'''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 Narrow" pitchFamily="34" charset="0"/>
                <a:buNone/>
                <a:tabLst/>
                <a:defRPr/>
              </a:pPr>
              <a:t>2015</a:t>
            </a:fld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ea typeface="+mn-ea"/>
              <a:cs typeface="+mn-cs"/>
              <a:sym typeface="Arial Narrow"/>
            </a:endParaRPr>
          </a:p>
        </p:txBody>
      </p:sp>
      <p:sp useBgFill="1">
        <p:nvSpPr>
          <p:cNvPr id="270" name="Text Placeholder 40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5616575" y="3243263"/>
            <a:ext cx="369888" cy="228600"/>
          </a:xfrm>
          <a:prstGeom prst="rect">
            <a:avLst/>
          </a:prstGeom>
          <a:effectLst/>
        </p:spPr>
        <p:txBody>
          <a:bodyPr vert="horz" wrap="none" lIns="28575" tIns="0" rIns="28575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 Narrow" pitchFamily="34" charset="0"/>
              <a:buNone/>
              <a:defRPr lang="en-US" sz="2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230400" indent="-2304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 Narrow" pitchFamily="34" charset="0"/>
              <a:buChar char="&gt;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2pPr>
            <a:lvl3pPr marL="482400" indent="-234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 Narrow" pitchFamily="34" charset="0"/>
              <a:buChar char="–"/>
              <a:defRPr lang="en-US" sz="2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3pPr>
            <a:lvl4pPr marL="698400" indent="-201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 Narrow" pitchFamily="34" charset="0"/>
              <a:buChar char="-"/>
              <a:defRPr lang="en-US" sz="2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4pPr>
            <a:lvl5pPr marL="69840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 Narrow" pitchFamily="34" charset="0"/>
              <a:buNone/>
              <a:defRPr sz="17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 Narrow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 Narrow" pitchFamily="34" charset="0"/>
              <a:buNone/>
              <a:tabLst/>
              <a:defRPr/>
            </a:pPr>
            <a:fld id="{5589A174-02A1-42AC-AB84-CD4FBD27A9DC}" type="datetime'''''''''''''3''''''''''''''''''''''5''%'''"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 Narrow" pitchFamily="34" charset="0"/>
                <a:buNone/>
                <a:tabLst/>
                <a:defRPr/>
              </a:pPr>
              <a:t>35%</a:t>
            </a:fld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4B575F"/>
              </a:solidFill>
              <a:effectLst/>
              <a:uLnTx/>
              <a:uFillTx/>
              <a:latin typeface="Arial Narrow"/>
              <a:ea typeface="+mn-ea"/>
              <a:cs typeface="+mn-cs"/>
              <a:sym typeface="Arial Narrow"/>
            </a:endParaRPr>
          </a:p>
        </p:txBody>
      </p:sp>
      <p:sp>
        <p:nvSpPr>
          <p:cNvPr id="96" name="Source"/>
          <p:cNvSpPr txBox="1"/>
          <p:nvPr/>
        </p:nvSpPr>
        <p:spPr>
          <a:xfrm>
            <a:off x="4968875" y="6150202"/>
            <a:ext cx="1573166" cy="126958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sym typeface="+mn-lt"/>
              </a:rPr>
              <a:t>Source: Roland Berger analysis 2016</a:t>
            </a:r>
          </a:p>
        </p:txBody>
      </p:sp>
      <p:sp>
        <p:nvSpPr>
          <p:cNvPr id="188" name="ListLeanHorizontalTextTopic0"/>
          <p:cNvSpPr txBox="1">
            <a:spLocks/>
          </p:cNvSpPr>
          <p:nvPr/>
        </p:nvSpPr>
        <p:spPr>
          <a:xfrm>
            <a:off x="327025" y="1515836"/>
            <a:ext cx="2143561" cy="54360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A vehicle with access </a:t>
            </a:r>
            <a:b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</a:b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to mobile network…</a:t>
            </a:r>
          </a:p>
        </p:txBody>
      </p:sp>
      <p:sp>
        <p:nvSpPr>
          <p:cNvPr id="189" name="ListLeanHorizontalTextTopic1"/>
          <p:cNvSpPr txBox="1"/>
          <p:nvPr/>
        </p:nvSpPr>
        <p:spPr>
          <a:xfrm>
            <a:off x="2479675" y="1515836"/>
            <a:ext cx="2828694" cy="54360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… exchanging 2 ways </a:t>
            </a:r>
            <a:b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</a:b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data with its environment…</a:t>
            </a:r>
          </a:p>
        </p:txBody>
      </p:sp>
      <p:grpSp>
        <p:nvGrpSpPr>
          <p:cNvPr id="190" name="Group 189"/>
          <p:cNvGrpSpPr/>
          <p:nvPr/>
        </p:nvGrpSpPr>
        <p:grpSpPr>
          <a:xfrm>
            <a:off x="439737" y="3900487"/>
            <a:ext cx="1229214" cy="746055"/>
            <a:chOff x="3030538" y="3405188"/>
            <a:chExt cx="1922463" cy="1166813"/>
          </a:xfrm>
          <a:solidFill>
            <a:schemeClr val="tx1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91" name="Oval 8"/>
            <p:cNvSpPr>
              <a:spLocks noChangeArrowheads="1"/>
            </p:cNvSpPr>
            <p:nvPr/>
          </p:nvSpPr>
          <p:spPr bwMode="auto">
            <a:xfrm>
              <a:off x="3149601" y="4159251"/>
              <a:ext cx="412750" cy="4127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  <p:sp>
          <p:nvSpPr>
            <p:cNvPr id="199" name="Oval 9"/>
            <p:cNvSpPr>
              <a:spLocks noChangeArrowheads="1"/>
            </p:cNvSpPr>
            <p:nvPr/>
          </p:nvSpPr>
          <p:spPr bwMode="auto">
            <a:xfrm>
              <a:off x="4540251" y="4159251"/>
              <a:ext cx="412750" cy="4127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  <p:sp>
          <p:nvSpPr>
            <p:cNvPr id="200" name="Freeform 10"/>
            <p:cNvSpPr>
              <a:spLocks/>
            </p:cNvSpPr>
            <p:nvPr/>
          </p:nvSpPr>
          <p:spPr bwMode="auto">
            <a:xfrm>
              <a:off x="3030538" y="3405188"/>
              <a:ext cx="1916113" cy="992188"/>
            </a:xfrm>
            <a:custGeom>
              <a:avLst/>
              <a:gdLst>
                <a:gd name="T0" fmla="*/ 915 w 1022"/>
                <a:gd name="T1" fmla="*/ 371 h 529"/>
                <a:gd name="T2" fmla="*/ 1021 w 1022"/>
                <a:gd name="T3" fmla="*/ 420 h 529"/>
                <a:gd name="T4" fmla="*/ 605 w 1022"/>
                <a:gd name="T5" fmla="*/ 38 h 529"/>
                <a:gd name="T6" fmla="*/ 102 w 1022"/>
                <a:gd name="T7" fmla="*/ 25 h 529"/>
                <a:gd name="T8" fmla="*/ 106 w 1022"/>
                <a:gd name="T9" fmla="*/ 58 h 529"/>
                <a:gd name="T10" fmla="*/ 62 w 1022"/>
                <a:gd name="T11" fmla="*/ 357 h 529"/>
                <a:gd name="T12" fmla="*/ 34 w 1022"/>
                <a:gd name="T13" fmla="*/ 493 h 529"/>
                <a:gd name="T14" fmla="*/ 174 w 1022"/>
                <a:gd name="T15" fmla="*/ 371 h 529"/>
                <a:gd name="T16" fmla="*/ 314 w 1022"/>
                <a:gd name="T17" fmla="*/ 512 h 529"/>
                <a:gd name="T18" fmla="*/ 313 w 1022"/>
                <a:gd name="T19" fmla="*/ 529 h 529"/>
                <a:gd name="T20" fmla="*/ 775 w 1022"/>
                <a:gd name="T21" fmla="*/ 529 h 529"/>
                <a:gd name="T22" fmla="*/ 774 w 1022"/>
                <a:gd name="T23" fmla="*/ 512 h 529"/>
                <a:gd name="T24" fmla="*/ 915 w 1022"/>
                <a:gd name="T25" fmla="*/ 371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2" h="529">
                  <a:moveTo>
                    <a:pt x="915" y="371"/>
                  </a:moveTo>
                  <a:cubicBezTo>
                    <a:pt x="957" y="371"/>
                    <a:pt x="995" y="390"/>
                    <a:pt x="1021" y="420"/>
                  </a:cubicBezTo>
                  <a:cubicBezTo>
                    <a:pt x="1022" y="363"/>
                    <a:pt x="925" y="124"/>
                    <a:pt x="605" y="38"/>
                  </a:cubicBezTo>
                  <a:cubicBezTo>
                    <a:pt x="463" y="0"/>
                    <a:pt x="131" y="15"/>
                    <a:pt x="102" y="25"/>
                  </a:cubicBezTo>
                  <a:cubicBezTo>
                    <a:pt x="73" y="35"/>
                    <a:pt x="106" y="58"/>
                    <a:pt x="106" y="58"/>
                  </a:cubicBezTo>
                  <a:cubicBezTo>
                    <a:pt x="34" y="222"/>
                    <a:pt x="62" y="357"/>
                    <a:pt x="62" y="357"/>
                  </a:cubicBezTo>
                  <a:cubicBezTo>
                    <a:pt x="0" y="434"/>
                    <a:pt x="34" y="493"/>
                    <a:pt x="34" y="493"/>
                  </a:cubicBezTo>
                  <a:cubicBezTo>
                    <a:pt x="43" y="424"/>
                    <a:pt x="102" y="371"/>
                    <a:pt x="174" y="371"/>
                  </a:cubicBezTo>
                  <a:cubicBezTo>
                    <a:pt x="251" y="371"/>
                    <a:pt x="314" y="434"/>
                    <a:pt x="314" y="512"/>
                  </a:cubicBezTo>
                  <a:cubicBezTo>
                    <a:pt x="314" y="518"/>
                    <a:pt x="314" y="523"/>
                    <a:pt x="313" y="529"/>
                  </a:cubicBezTo>
                  <a:cubicBezTo>
                    <a:pt x="775" y="529"/>
                    <a:pt x="775" y="529"/>
                    <a:pt x="775" y="529"/>
                  </a:cubicBezTo>
                  <a:cubicBezTo>
                    <a:pt x="775" y="523"/>
                    <a:pt x="774" y="518"/>
                    <a:pt x="774" y="512"/>
                  </a:cubicBezTo>
                  <a:cubicBezTo>
                    <a:pt x="774" y="434"/>
                    <a:pt x="837" y="371"/>
                    <a:pt x="915" y="3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  <p:sp>
          <p:nvSpPr>
            <p:cNvPr id="204" name="Freeform 11"/>
            <p:cNvSpPr>
              <a:spLocks/>
            </p:cNvSpPr>
            <p:nvPr/>
          </p:nvSpPr>
          <p:spPr bwMode="auto">
            <a:xfrm>
              <a:off x="3470276" y="3484563"/>
              <a:ext cx="1125538" cy="360363"/>
            </a:xfrm>
            <a:custGeom>
              <a:avLst/>
              <a:gdLst>
                <a:gd name="T0" fmla="*/ 17 w 600"/>
                <a:gd name="T1" fmla="*/ 151 h 192"/>
                <a:gd name="T2" fmla="*/ 72 w 600"/>
                <a:gd name="T3" fmla="*/ 22 h 192"/>
                <a:gd name="T4" fmla="*/ 399 w 600"/>
                <a:gd name="T5" fmla="*/ 49 h 192"/>
                <a:gd name="T6" fmla="*/ 600 w 600"/>
                <a:gd name="T7" fmla="*/ 192 h 192"/>
                <a:gd name="T8" fmla="*/ 17 w 600"/>
                <a:gd name="T9" fmla="*/ 15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192">
                  <a:moveTo>
                    <a:pt x="17" y="151"/>
                  </a:moveTo>
                  <a:cubicBezTo>
                    <a:pt x="17" y="151"/>
                    <a:pt x="0" y="45"/>
                    <a:pt x="72" y="22"/>
                  </a:cubicBezTo>
                  <a:cubicBezTo>
                    <a:pt x="141" y="0"/>
                    <a:pt x="268" y="5"/>
                    <a:pt x="399" y="49"/>
                  </a:cubicBezTo>
                  <a:cubicBezTo>
                    <a:pt x="520" y="90"/>
                    <a:pt x="575" y="130"/>
                    <a:pt x="600" y="192"/>
                  </a:cubicBezTo>
                  <a:lnTo>
                    <a:pt x="17" y="15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  <p:sp>
          <p:nvSpPr>
            <p:cNvPr id="205" name="Oval 12"/>
            <p:cNvSpPr>
              <a:spLocks noChangeArrowheads="1"/>
            </p:cNvSpPr>
            <p:nvPr/>
          </p:nvSpPr>
          <p:spPr bwMode="auto">
            <a:xfrm>
              <a:off x="3338513" y="3906838"/>
              <a:ext cx="104775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</p:grpSp>
      <p:sp>
        <p:nvSpPr>
          <p:cNvPr id="206" name="ListLeanHorizontalTextTopic1"/>
          <p:cNvSpPr txBox="1"/>
          <p:nvPr/>
        </p:nvSpPr>
        <p:spPr>
          <a:xfrm>
            <a:off x="2917825" y="3091447"/>
            <a:ext cx="2533502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Road infrastructures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/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(Traffic lights, parking, tolls…)</a:t>
            </a:r>
          </a:p>
        </p:txBody>
      </p:sp>
      <p:sp>
        <p:nvSpPr>
          <p:cNvPr id="207" name="ListLeanHorizontalTextTopic1"/>
          <p:cNvSpPr txBox="1"/>
          <p:nvPr/>
        </p:nvSpPr>
        <p:spPr>
          <a:xfrm>
            <a:off x="2917825" y="3732778"/>
            <a:ext cx="2533502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Humans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/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(Drivers, pedestrians…)</a:t>
            </a:r>
          </a:p>
        </p:txBody>
      </p:sp>
      <p:sp>
        <p:nvSpPr>
          <p:cNvPr id="208" name="ListLeanHorizontalTextTopic1"/>
          <p:cNvSpPr txBox="1"/>
          <p:nvPr/>
        </p:nvSpPr>
        <p:spPr>
          <a:xfrm>
            <a:off x="2917825" y="4358272"/>
            <a:ext cx="2533502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Mobile devices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(Mobile, tablet, smartwatch…)</a:t>
            </a:r>
          </a:p>
        </p:txBody>
      </p:sp>
      <p:sp>
        <p:nvSpPr>
          <p:cNvPr id="211" name="ListLeanHorizontalTextTopic1"/>
          <p:cNvSpPr txBox="1"/>
          <p:nvPr/>
        </p:nvSpPr>
        <p:spPr>
          <a:xfrm>
            <a:off x="2917825" y="5012372"/>
            <a:ext cx="2533502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Service providers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(Leaser, insurance, hotel…)</a:t>
            </a:r>
          </a:p>
        </p:txBody>
      </p:sp>
      <p:sp>
        <p:nvSpPr>
          <p:cNvPr id="212" name="ListLeanHorizontalTextTopic1"/>
          <p:cNvSpPr txBox="1"/>
          <p:nvPr/>
        </p:nvSpPr>
        <p:spPr>
          <a:xfrm>
            <a:off x="2917825" y="5648671"/>
            <a:ext cx="2533502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Other vehicles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cs typeface="Arial Narrow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(Crash avoidance,…)</a:t>
            </a:r>
          </a:p>
        </p:txBody>
      </p:sp>
      <p:grpSp>
        <p:nvGrpSpPr>
          <p:cNvPr id="215" name="Group 214"/>
          <p:cNvGrpSpPr/>
          <p:nvPr/>
        </p:nvGrpSpPr>
        <p:grpSpPr>
          <a:xfrm>
            <a:off x="2533168" y="3787665"/>
            <a:ext cx="252619" cy="305723"/>
            <a:chOff x="-451832" y="2962146"/>
            <a:chExt cx="382531" cy="462944"/>
          </a:xfrm>
          <a:solidFill>
            <a:schemeClr val="accent2"/>
          </a:solidFill>
        </p:grpSpPr>
        <p:sp>
          <p:nvSpPr>
            <p:cNvPr id="216" name="Freeform 193"/>
            <p:cNvSpPr>
              <a:spLocks/>
            </p:cNvSpPr>
            <p:nvPr/>
          </p:nvSpPr>
          <p:spPr bwMode="auto">
            <a:xfrm>
              <a:off x="-451832" y="3049451"/>
              <a:ext cx="382531" cy="375639"/>
            </a:xfrm>
            <a:custGeom>
              <a:avLst/>
              <a:gdLst/>
              <a:ahLst/>
              <a:cxnLst>
                <a:cxn ang="0">
                  <a:pos x="231" y="436"/>
                </a:cxn>
                <a:cxn ang="0">
                  <a:pos x="220" y="451"/>
                </a:cxn>
                <a:cxn ang="0">
                  <a:pos x="210" y="462"/>
                </a:cxn>
                <a:cxn ang="0">
                  <a:pos x="194" y="471"/>
                </a:cxn>
                <a:cxn ang="0">
                  <a:pos x="176" y="473"/>
                </a:cxn>
                <a:cxn ang="0">
                  <a:pos x="0" y="387"/>
                </a:cxn>
                <a:cxn ang="0">
                  <a:pos x="133" y="385"/>
                </a:cxn>
                <a:cxn ang="0">
                  <a:pos x="142" y="382"/>
                </a:cxn>
                <a:cxn ang="0">
                  <a:pos x="148" y="376"/>
                </a:cxn>
                <a:cxn ang="0">
                  <a:pos x="154" y="368"/>
                </a:cxn>
                <a:cxn ang="0">
                  <a:pos x="286" y="68"/>
                </a:cxn>
                <a:cxn ang="0">
                  <a:pos x="171" y="176"/>
                </a:cxn>
                <a:cxn ang="0">
                  <a:pos x="165" y="182"/>
                </a:cxn>
                <a:cxn ang="0">
                  <a:pos x="159" y="188"/>
                </a:cxn>
                <a:cxn ang="0">
                  <a:pos x="151" y="191"/>
                </a:cxn>
                <a:cxn ang="0">
                  <a:pos x="136" y="191"/>
                </a:cxn>
                <a:cxn ang="0">
                  <a:pos x="125" y="186"/>
                </a:cxn>
                <a:cxn ang="0">
                  <a:pos x="118" y="177"/>
                </a:cxn>
                <a:cxn ang="0">
                  <a:pos x="112" y="166"/>
                </a:cxn>
                <a:cxn ang="0">
                  <a:pos x="112" y="156"/>
                </a:cxn>
                <a:cxn ang="0">
                  <a:pos x="116" y="143"/>
                </a:cxn>
                <a:cxn ang="0">
                  <a:pos x="182" y="13"/>
                </a:cxn>
                <a:cxn ang="0">
                  <a:pos x="190" y="6"/>
                </a:cxn>
                <a:cxn ang="0">
                  <a:pos x="196" y="3"/>
                </a:cxn>
                <a:cxn ang="0">
                  <a:pos x="206" y="1"/>
                </a:cxn>
                <a:cxn ang="0">
                  <a:pos x="231" y="0"/>
                </a:cxn>
                <a:cxn ang="0">
                  <a:pos x="366" y="1"/>
                </a:cxn>
                <a:cxn ang="0">
                  <a:pos x="387" y="4"/>
                </a:cxn>
                <a:cxn ang="0">
                  <a:pos x="409" y="10"/>
                </a:cxn>
                <a:cxn ang="0">
                  <a:pos x="422" y="18"/>
                </a:cxn>
                <a:cxn ang="0">
                  <a:pos x="447" y="35"/>
                </a:cxn>
                <a:cxn ang="0">
                  <a:pos x="456" y="47"/>
                </a:cxn>
                <a:cxn ang="0">
                  <a:pos x="640" y="143"/>
                </a:cxn>
                <a:cxn ang="0">
                  <a:pos x="649" y="147"/>
                </a:cxn>
                <a:cxn ang="0">
                  <a:pos x="657" y="153"/>
                </a:cxn>
                <a:cxn ang="0">
                  <a:pos x="661" y="162"/>
                </a:cxn>
                <a:cxn ang="0">
                  <a:pos x="664" y="173"/>
                </a:cxn>
                <a:cxn ang="0">
                  <a:pos x="661" y="183"/>
                </a:cxn>
                <a:cxn ang="0">
                  <a:pos x="657" y="192"/>
                </a:cxn>
                <a:cxn ang="0">
                  <a:pos x="647" y="200"/>
                </a:cxn>
                <a:cxn ang="0">
                  <a:pos x="637" y="203"/>
                </a:cxn>
                <a:cxn ang="0">
                  <a:pos x="505" y="202"/>
                </a:cxn>
                <a:cxn ang="0">
                  <a:pos x="494" y="200"/>
                </a:cxn>
                <a:cxn ang="0">
                  <a:pos x="485" y="194"/>
                </a:cxn>
                <a:cxn ang="0">
                  <a:pos x="471" y="183"/>
                </a:cxn>
                <a:cxn ang="0">
                  <a:pos x="369" y="275"/>
                </a:cxn>
                <a:cxn ang="0">
                  <a:pos x="441" y="361"/>
                </a:cxn>
                <a:cxn ang="0">
                  <a:pos x="450" y="379"/>
                </a:cxn>
                <a:cxn ang="0">
                  <a:pos x="456" y="410"/>
                </a:cxn>
                <a:cxn ang="0">
                  <a:pos x="456" y="431"/>
                </a:cxn>
                <a:cxn ang="0">
                  <a:pos x="369" y="653"/>
                </a:cxn>
                <a:cxn ang="0">
                  <a:pos x="367" y="433"/>
                </a:cxn>
                <a:cxn ang="0">
                  <a:pos x="364" y="422"/>
                </a:cxn>
                <a:cxn ang="0">
                  <a:pos x="355" y="405"/>
                </a:cxn>
              </a:cxnLst>
              <a:rect l="0" t="0" r="r" b="b"/>
              <a:pathLst>
                <a:path w="664" h="653">
                  <a:moveTo>
                    <a:pt x="286" y="335"/>
                  </a:moveTo>
                  <a:lnTo>
                    <a:pt x="231" y="436"/>
                  </a:lnTo>
                  <a:lnTo>
                    <a:pt x="225" y="443"/>
                  </a:lnTo>
                  <a:lnTo>
                    <a:pt x="220" y="451"/>
                  </a:lnTo>
                  <a:lnTo>
                    <a:pt x="216" y="457"/>
                  </a:lnTo>
                  <a:lnTo>
                    <a:pt x="210" y="462"/>
                  </a:lnTo>
                  <a:lnTo>
                    <a:pt x="202" y="466"/>
                  </a:lnTo>
                  <a:lnTo>
                    <a:pt x="194" y="471"/>
                  </a:lnTo>
                  <a:lnTo>
                    <a:pt x="187" y="473"/>
                  </a:lnTo>
                  <a:lnTo>
                    <a:pt x="176" y="473"/>
                  </a:lnTo>
                  <a:lnTo>
                    <a:pt x="0" y="473"/>
                  </a:lnTo>
                  <a:lnTo>
                    <a:pt x="0" y="387"/>
                  </a:lnTo>
                  <a:lnTo>
                    <a:pt x="128" y="387"/>
                  </a:lnTo>
                  <a:lnTo>
                    <a:pt x="133" y="385"/>
                  </a:lnTo>
                  <a:lnTo>
                    <a:pt x="138" y="385"/>
                  </a:lnTo>
                  <a:lnTo>
                    <a:pt x="142" y="382"/>
                  </a:lnTo>
                  <a:lnTo>
                    <a:pt x="145" y="379"/>
                  </a:lnTo>
                  <a:lnTo>
                    <a:pt x="148" y="376"/>
                  </a:lnTo>
                  <a:lnTo>
                    <a:pt x="151" y="373"/>
                  </a:lnTo>
                  <a:lnTo>
                    <a:pt x="154" y="368"/>
                  </a:lnTo>
                  <a:lnTo>
                    <a:pt x="156" y="364"/>
                  </a:lnTo>
                  <a:lnTo>
                    <a:pt x="286" y="68"/>
                  </a:lnTo>
                  <a:lnTo>
                    <a:pt x="231" y="68"/>
                  </a:lnTo>
                  <a:lnTo>
                    <a:pt x="171" y="176"/>
                  </a:lnTo>
                  <a:lnTo>
                    <a:pt x="168" y="179"/>
                  </a:lnTo>
                  <a:lnTo>
                    <a:pt x="165" y="182"/>
                  </a:lnTo>
                  <a:lnTo>
                    <a:pt x="162" y="185"/>
                  </a:lnTo>
                  <a:lnTo>
                    <a:pt x="159" y="188"/>
                  </a:lnTo>
                  <a:lnTo>
                    <a:pt x="156" y="189"/>
                  </a:lnTo>
                  <a:lnTo>
                    <a:pt x="151" y="191"/>
                  </a:lnTo>
                  <a:lnTo>
                    <a:pt x="142" y="192"/>
                  </a:lnTo>
                  <a:lnTo>
                    <a:pt x="136" y="191"/>
                  </a:lnTo>
                  <a:lnTo>
                    <a:pt x="130" y="189"/>
                  </a:lnTo>
                  <a:lnTo>
                    <a:pt x="125" y="186"/>
                  </a:lnTo>
                  <a:lnTo>
                    <a:pt x="121" y="183"/>
                  </a:lnTo>
                  <a:lnTo>
                    <a:pt x="118" y="177"/>
                  </a:lnTo>
                  <a:lnTo>
                    <a:pt x="115" y="173"/>
                  </a:lnTo>
                  <a:lnTo>
                    <a:pt x="112" y="166"/>
                  </a:lnTo>
                  <a:lnTo>
                    <a:pt x="112" y="160"/>
                  </a:lnTo>
                  <a:lnTo>
                    <a:pt x="112" y="156"/>
                  </a:lnTo>
                  <a:lnTo>
                    <a:pt x="113" y="151"/>
                  </a:lnTo>
                  <a:lnTo>
                    <a:pt x="116" y="143"/>
                  </a:lnTo>
                  <a:lnTo>
                    <a:pt x="177" y="21"/>
                  </a:lnTo>
                  <a:lnTo>
                    <a:pt x="182" y="13"/>
                  </a:lnTo>
                  <a:lnTo>
                    <a:pt x="187" y="9"/>
                  </a:lnTo>
                  <a:lnTo>
                    <a:pt x="190" y="6"/>
                  </a:lnTo>
                  <a:lnTo>
                    <a:pt x="193" y="4"/>
                  </a:lnTo>
                  <a:lnTo>
                    <a:pt x="196" y="3"/>
                  </a:lnTo>
                  <a:lnTo>
                    <a:pt x="200" y="3"/>
                  </a:lnTo>
                  <a:lnTo>
                    <a:pt x="206" y="1"/>
                  </a:lnTo>
                  <a:lnTo>
                    <a:pt x="214" y="1"/>
                  </a:lnTo>
                  <a:lnTo>
                    <a:pt x="231" y="0"/>
                  </a:lnTo>
                  <a:lnTo>
                    <a:pt x="350" y="0"/>
                  </a:lnTo>
                  <a:lnTo>
                    <a:pt x="366" y="1"/>
                  </a:lnTo>
                  <a:lnTo>
                    <a:pt x="381" y="3"/>
                  </a:lnTo>
                  <a:lnTo>
                    <a:pt x="387" y="4"/>
                  </a:lnTo>
                  <a:lnTo>
                    <a:pt x="395" y="6"/>
                  </a:lnTo>
                  <a:lnTo>
                    <a:pt x="409" y="10"/>
                  </a:lnTo>
                  <a:lnTo>
                    <a:pt x="416" y="13"/>
                  </a:lnTo>
                  <a:lnTo>
                    <a:pt x="422" y="18"/>
                  </a:lnTo>
                  <a:lnTo>
                    <a:pt x="435" y="26"/>
                  </a:lnTo>
                  <a:lnTo>
                    <a:pt x="447" y="35"/>
                  </a:lnTo>
                  <a:lnTo>
                    <a:pt x="451" y="41"/>
                  </a:lnTo>
                  <a:lnTo>
                    <a:pt x="456" y="47"/>
                  </a:lnTo>
                  <a:lnTo>
                    <a:pt x="528" y="143"/>
                  </a:lnTo>
                  <a:lnTo>
                    <a:pt x="640" y="143"/>
                  </a:lnTo>
                  <a:lnTo>
                    <a:pt x="644" y="145"/>
                  </a:lnTo>
                  <a:lnTo>
                    <a:pt x="649" y="147"/>
                  </a:lnTo>
                  <a:lnTo>
                    <a:pt x="654" y="150"/>
                  </a:lnTo>
                  <a:lnTo>
                    <a:pt x="657" y="153"/>
                  </a:lnTo>
                  <a:lnTo>
                    <a:pt x="660" y="157"/>
                  </a:lnTo>
                  <a:lnTo>
                    <a:pt x="661" y="162"/>
                  </a:lnTo>
                  <a:lnTo>
                    <a:pt x="663" y="166"/>
                  </a:lnTo>
                  <a:lnTo>
                    <a:pt x="664" y="173"/>
                  </a:lnTo>
                  <a:lnTo>
                    <a:pt x="663" y="177"/>
                  </a:lnTo>
                  <a:lnTo>
                    <a:pt x="661" y="183"/>
                  </a:lnTo>
                  <a:lnTo>
                    <a:pt x="660" y="188"/>
                  </a:lnTo>
                  <a:lnTo>
                    <a:pt x="657" y="192"/>
                  </a:lnTo>
                  <a:lnTo>
                    <a:pt x="652" y="197"/>
                  </a:lnTo>
                  <a:lnTo>
                    <a:pt x="647" y="200"/>
                  </a:lnTo>
                  <a:lnTo>
                    <a:pt x="643" y="202"/>
                  </a:lnTo>
                  <a:lnTo>
                    <a:pt x="637" y="203"/>
                  </a:lnTo>
                  <a:lnTo>
                    <a:pt x="510" y="203"/>
                  </a:lnTo>
                  <a:lnTo>
                    <a:pt x="505" y="202"/>
                  </a:lnTo>
                  <a:lnTo>
                    <a:pt x="499" y="202"/>
                  </a:lnTo>
                  <a:lnTo>
                    <a:pt x="494" y="200"/>
                  </a:lnTo>
                  <a:lnTo>
                    <a:pt x="490" y="197"/>
                  </a:lnTo>
                  <a:lnTo>
                    <a:pt x="485" y="194"/>
                  </a:lnTo>
                  <a:lnTo>
                    <a:pt x="481" y="191"/>
                  </a:lnTo>
                  <a:lnTo>
                    <a:pt x="471" y="183"/>
                  </a:lnTo>
                  <a:lnTo>
                    <a:pt x="433" y="143"/>
                  </a:lnTo>
                  <a:lnTo>
                    <a:pt x="369" y="275"/>
                  </a:lnTo>
                  <a:lnTo>
                    <a:pt x="433" y="352"/>
                  </a:lnTo>
                  <a:lnTo>
                    <a:pt x="441" y="361"/>
                  </a:lnTo>
                  <a:lnTo>
                    <a:pt x="445" y="370"/>
                  </a:lnTo>
                  <a:lnTo>
                    <a:pt x="450" y="379"/>
                  </a:lnTo>
                  <a:lnTo>
                    <a:pt x="453" y="390"/>
                  </a:lnTo>
                  <a:lnTo>
                    <a:pt x="456" y="410"/>
                  </a:lnTo>
                  <a:lnTo>
                    <a:pt x="456" y="421"/>
                  </a:lnTo>
                  <a:lnTo>
                    <a:pt x="456" y="431"/>
                  </a:lnTo>
                  <a:lnTo>
                    <a:pt x="456" y="653"/>
                  </a:lnTo>
                  <a:lnTo>
                    <a:pt x="369" y="653"/>
                  </a:lnTo>
                  <a:lnTo>
                    <a:pt x="369" y="442"/>
                  </a:lnTo>
                  <a:lnTo>
                    <a:pt x="367" y="433"/>
                  </a:lnTo>
                  <a:lnTo>
                    <a:pt x="367" y="427"/>
                  </a:lnTo>
                  <a:lnTo>
                    <a:pt x="364" y="422"/>
                  </a:lnTo>
                  <a:lnTo>
                    <a:pt x="360" y="413"/>
                  </a:lnTo>
                  <a:lnTo>
                    <a:pt x="355" y="405"/>
                  </a:lnTo>
                  <a:lnTo>
                    <a:pt x="286" y="3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  <p:sp>
          <p:nvSpPr>
            <p:cNvPr id="217" name="Freeform 194"/>
            <p:cNvSpPr>
              <a:spLocks/>
            </p:cNvSpPr>
            <p:nvPr/>
          </p:nvSpPr>
          <p:spPr bwMode="auto">
            <a:xfrm>
              <a:off x="-239315" y="2962146"/>
              <a:ext cx="90751" cy="90751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87" y="1"/>
                </a:cxn>
                <a:cxn ang="0">
                  <a:pos x="95" y="1"/>
                </a:cxn>
                <a:cxn ang="0">
                  <a:pos x="108" y="7"/>
                </a:cxn>
                <a:cxn ang="0">
                  <a:pos x="116" y="10"/>
                </a:cxn>
                <a:cxn ang="0">
                  <a:pos x="122" y="13"/>
                </a:cxn>
                <a:cxn ang="0">
                  <a:pos x="128" y="18"/>
                </a:cxn>
                <a:cxn ang="0">
                  <a:pos x="134" y="24"/>
                </a:cxn>
                <a:cxn ang="0">
                  <a:pos x="139" y="29"/>
                </a:cxn>
                <a:cxn ang="0">
                  <a:pos x="144" y="35"/>
                </a:cxn>
                <a:cxn ang="0">
                  <a:pos x="148" y="42"/>
                </a:cxn>
                <a:cxn ang="0">
                  <a:pos x="151" y="49"/>
                </a:cxn>
                <a:cxn ang="0">
                  <a:pos x="153" y="56"/>
                </a:cxn>
                <a:cxn ang="0">
                  <a:pos x="156" y="64"/>
                </a:cxn>
                <a:cxn ang="0">
                  <a:pos x="157" y="71"/>
                </a:cxn>
                <a:cxn ang="0">
                  <a:pos x="157" y="79"/>
                </a:cxn>
                <a:cxn ang="0">
                  <a:pos x="157" y="87"/>
                </a:cxn>
                <a:cxn ang="0">
                  <a:pos x="156" y="94"/>
                </a:cxn>
                <a:cxn ang="0">
                  <a:pos x="151" y="110"/>
                </a:cxn>
                <a:cxn ang="0">
                  <a:pos x="148" y="116"/>
                </a:cxn>
                <a:cxn ang="0">
                  <a:pos x="144" y="124"/>
                </a:cxn>
                <a:cxn ang="0">
                  <a:pos x="139" y="130"/>
                </a:cxn>
                <a:cxn ang="0">
                  <a:pos x="134" y="134"/>
                </a:cxn>
                <a:cxn ang="0">
                  <a:pos x="128" y="140"/>
                </a:cxn>
                <a:cxn ang="0">
                  <a:pos x="122" y="145"/>
                </a:cxn>
                <a:cxn ang="0">
                  <a:pos x="116" y="148"/>
                </a:cxn>
                <a:cxn ang="0">
                  <a:pos x="108" y="153"/>
                </a:cxn>
                <a:cxn ang="0">
                  <a:pos x="102" y="154"/>
                </a:cxn>
                <a:cxn ang="0">
                  <a:pos x="95" y="157"/>
                </a:cxn>
                <a:cxn ang="0">
                  <a:pos x="87" y="159"/>
                </a:cxn>
                <a:cxn ang="0">
                  <a:pos x="78" y="159"/>
                </a:cxn>
                <a:cxn ang="0">
                  <a:pos x="70" y="159"/>
                </a:cxn>
                <a:cxn ang="0">
                  <a:pos x="63" y="157"/>
                </a:cxn>
                <a:cxn ang="0">
                  <a:pos x="55" y="154"/>
                </a:cxn>
                <a:cxn ang="0">
                  <a:pos x="49" y="153"/>
                </a:cxn>
                <a:cxn ang="0">
                  <a:pos x="41" y="148"/>
                </a:cxn>
                <a:cxn ang="0">
                  <a:pos x="35" y="145"/>
                </a:cxn>
                <a:cxn ang="0">
                  <a:pos x="29" y="140"/>
                </a:cxn>
                <a:cxn ang="0">
                  <a:pos x="23" y="134"/>
                </a:cxn>
                <a:cxn ang="0">
                  <a:pos x="18" y="130"/>
                </a:cxn>
                <a:cxn ang="0">
                  <a:pos x="14" y="124"/>
                </a:cxn>
                <a:cxn ang="0">
                  <a:pos x="10" y="116"/>
                </a:cxn>
                <a:cxn ang="0">
                  <a:pos x="6" y="110"/>
                </a:cxn>
                <a:cxn ang="0">
                  <a:pos x="4" y="102"/>
                </a:cxn>
                <a:cxn ang="0">
                  <a:pos x="1" y="94"/>
                </a:cxn>
                <a:cxn ang="0">
                  <a:pos x="1" y="87"/>
                </a:cxn>
                <a:cxn ang="0">
                  <a:pos x="0" y="79"/>
                </a:cxn>
                <a:cxn ang="0">
                  <a:pos x="1" y="71"/>
                </a:cxn>
                <a:cxn ang="0">
                  <a:pos x="1" y="64"/>
                </a:cxn>
                <a:cxn ang="0">
                  <a:pos x="4" y="56"/>
                </a:cxn>
                <a:cxn ang="0">
                  <a:pos x="6" y="49"/>
                </a:cxn>
                <a:cxn ang="0">
                  <a:pos x="10" y="42"/>
                </a:cxn>
                <a:cxn ang="0">
                  <a:pos x="14" y="35"/>
                </a:cxn>
                <a:cxn ang="0">
                  <a:pos x="18" y="29"/>
                </a:cxn>
                <a:cxn ang="0">
                  <a:pos x="23" y="24"/>
                </a:cxn>
                <a:cxn ang="0">
                  <a:pos x="29" y="18"/>
                </a:cxn>
                <a:cxn ang="0">
                  <a:pos x="35" y="13"/>
                </a:cxn>
                <a:cxn ang="0">
                  <a:pos x="41" y="10"/>
                </a:cxn>
                <a:cxn ang="0">
                  <a:pos x="49" y="7"/>
                </a:cxn>
                <a:cxn ang="0">
                  <a:pos x="55" y="4"/>
                </a:cxn>
                <a:cxn ang="0">
                  <a:pos x="63" y="1"/>
                </a:cxn>
                <a:cxn ang="0">
                  <a:pos x="70" y="1"/>
                </a:cxn>
                <a:cxn ang="0">
                  <a:pos x="78" y="0"/>
                </a:cxn>
              </a:cxnLst>
              <a:rect l="0" t="0" r="r" b="b"/>
              <a:pathLst>
                <a:path w="157" h="159">
                  <a:moveTo>
                    <a:pt x="78" y="0"/>
                  </a:moveTo>
                  <a:lnTo>
                    <a:pt x="87" y="1"/>
                  </a:lnTo>
                  <a:lnTo>
                    <a:pt x="95" y="1"/>
                  </a:lnTo>
                  <a:lnTo>
                    <a:pt x="108" y="7"/>
                  </a:lnTo>
                  <a:lnTo>
                    <a:pt x="116" y="10"/>
                  </a:lnTo>
                  <a:lnTo>
                    <a:pt x="122" y="13"/>
                  </a:lnTo>
                  <a:lnTo>
                    <a:pt x="128" y="18"/>
                  </a:lnTo>
                  <a:lnTo>
                    <a:pt x="134" y="24"/>
                  </a:lnTo>
                  <a:lnTo>
                    <a:pt x="139" y="29"/>
                  </a:lnTo>
                  <a:lnTo>
                    <a:pt x="144" y="35"/>
                  </a:lnTo>
                  <a:lnTo>
                    <a:pt x="148" y="42"/>
                  </a:lnTo>
                  <a:lnTo>
                    <a:pt x="151" y="49"/>
                  </a:lnTo>
                  <a:lnTo>
                    <a:pt x="153" y="56"/>
                  </a:lnTo>
                  <a:lnTo>
                    <a:pt x="156" y="64"/>
                  </a:lnTo>
                  <a:lnTo>
                    <a:pt x="157" y="71"/>
                  </a:lnTo>
                  <a:lnTo>
                    <a:pt x="157" y="79"/>
                  </a:lnTo>
                  <a:lnTo>
                    <a:pt x="157" y="87"/>
                  </a:lnTo>
                  <a:lnTo>
                    <a:pt x="156" y="94"/>
                  </a:lnTo>
                  <a:lnTo>
                    <a:pt x="151" y="110"/>
                  </a:lnTo>
                  <a:lnTo>
                    <a:pt x="148" y="116"/>
                  </a:lnTo>
                  <a:lnTo>
                    <a:pt x="144" y="124"/>
                  </a:lnTo>
                  <a:lnTo>
                    <a:pt x="139" y="130"/>
                  </a:lnTo>
                  <a:lnTo>
                    <a:pt x="134" y="134"/>
                  </a:lnTo>
                  <a:lnTo>
                    <a:pt x="128" y="140"/>
                  </a:lnTo>
                  <a:lnTo>
                    <a:pt x="122" y="145"/>
                  </a:lnTo>
                  <a:lnTo>
                    <a:pt x="116" y="148"/>
                  </a:lnTo>
                  <a:lnTo>
                    <a:pt x="108" y="153"/>
                  </a:lnTo>
                  <a:lnTo>
                    <a:pt x="102" y="154"/>
                  </a:lnTo>
                  <a:lnTo>
                    <a:pt x="95" y="157"/>
                  </a:lnTo>
                  <a:lnTo>
                    <a:pt x="87" y="159"/>
                  </a:lnTo>
                  <a:lnTo>
                    <a:pt x="78" y="159"/>
                  </a:lnTo>
                  <a:lnTo>
                    <a:pt x="70" y="159"/>
                  </a:lnTo>
                  <a:lnTo>
                    <a:pt x="63" y="157"/>
                  </a:lnTo>
                  <a:lnTo>
                    <a:pt x="55" y="154"/>
                  </a:lnTo>
                  <a:lnTo>
                    <a:pt x="49" y="153"/>
                  </a:lnTo>
                  <a:lnTo>
                    <a:pt x="41" y="148"/>
                  </a:lnTo>
                  <a:lnTo>
                    <a:pt x="35" y="145"/>
                  </a:lnTo>
                  <a:lnTo>
                    <a:pt x="29" y="140"/>
                  </a:lnTo>
                  <a:lnTo>
                    <a:pt x="23" y="134"/>
                  </a:lnTo>
                  <a:lnTo>
                    <a:pt x="18" y="130"/>
                  </a:lnTo>
                  <a:lnTo>
                    <a:pt x="14" y="124"/>
                  </a:lnTo>
                  <a:lnTo>
                    <a:pt x="10" y="116"/>
                  </a:lnTo>
                  <a:lnTo>
                    <a:pt x="6" y="110"/>
                  </a:lnTo>
                  <a:lnTo>
                    <a:pt x="4" y="102"/>
                  </a:lnTo>
                  <a:lnTo>
                    <a:pt x="1" y="94"/>
                  </a:lnTo>
                  <a:lnTo>
                    <a:pt x="1" y="87"/>
                  </a:lnTo>
                  <a:lnTo>
                    <a:pt x="0" y="79"/>
                  </a:lnTo>
                  <a:lnTo>
                    <a:pt x="1" y="71"/>
                  </a:lnTo>
                  <a:lnTo>
                    <a:pt x="1" y="64"/>
                  </a:lnTo>
                  <a:lnTo>
                    <a:pt x="4" y="56"/>
                  </a:lnTo>
                  <a:lnTo>
                    <a:pt x="6" y="49"/>
                  </a:lnTo>
                  <a:lnTo>
                    <a:pt x="10" y="42"/>
                  </a:lnTo>
                  <a:lnTo>
                    <a:pt x="14" y="35"/>
                  </a:lnTo>
                  <a:lnTo>
                    <a:pt x="18" y="29"/>
                  </a:lnTo>
                  <a:lnTo>
                    <a:pt x="23" y="24"/>
                  </a:lnTo>
                  <a:lnTo>
                    <a:pt x="29" y="18"/>
                  </a:lnTo>
                  <a:lnTo>
                    <a:pt x="35" y="13"/>
                  </a:lnTo>
                  <a:lnTo>
                    <a:pt x="41" y="10"/>
                  </a:lnTo>
                  <a:lnTo>
                    <a:pt x="49" y="7"/>
                  </a:lnTo>
                  <a:lnTo>
                    <a:pt x="55" y="4"/>
                  </a:lnTo>
                  <a:lnTo>
                    <a:pt x="63" y="1"/>
                  </a:lnTo>
                  <a:lnTo>
                    <a:pt x="70" y="1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</p:grpSp>
      <p:sp>
        <p:nvSpPr>
          <p:cNvPr id="220" name="Freeform 118"/>
          <p:cNvSpPr>
            <a:spLocks noEditPoints="1"/>
          </p:cNvSpPr>
          <p:nvPr/>
        </p:nvSpPr>
        <p:spPr bwMode="auto">
          <a:xfrm>
            <a:off x="2507890" y="5721286"/>
            <a:ext cx="303176" cy="238790"/>
          </a:xfrm>
          <a:custGeom>
            <a:avLst/>
            <a:gdLst/>
            <a:ahLst/>
            <a:cxnLst>
              <a:cxn ang="0">
                <a:pos x="181" y="36"/>
              </a:cxn>
              <a:cxn ang="0">
                <a:pos x="177" y="47"/>
              </a:cxn>
              <a:cxn ang="0">
                <a:pos x="198" y="48"/>
              </a:cxn>
              <a:cxn ang="0">
                <a:pos x="202" y="40"/>
              </a:cxn>
              <a:cxn ang="0">
                <a:pos x="25" y="47"/>
              </a:cxn>
              <a:cxn ang="0">
                <a:pos x="21" y="36"/>
              </a:cxn>
              <a:cxn ang="0">
                <a:pos x="0" y="40"/>
              </a:cxn>
              <a:cxn ang="0">
                <a:pos x="4" y="48"/>
              </a:cxn>
              <a:cxn ang="0">
                <a:pos x="25" y="47"/>
              </a:cxn>
              <a:cxn ang="0">
                <a:pos x="174" y="49"/>
              </a:cxn>
              <a:cxn ang="0">
                <a:pos x="131" y="0"/>
              </a:cxn>
              <a:cxn ang="0">
                <a:pos x="47" y="16"/>
              </a:cxn>
              <a:cxn ang="0">
                <a:pos x="28" y="52"/>
              </a:cxn>
              <a:cxn ang="0">
                <a:pos x="10" y="100"/>
              </a:cxn>
              <a:cxn ang="0">
                <a:pos x="15" y="152"/>
              </a:cxn>
              <a:cxn ang="0">
                <a:pos x="35" y="159"/>
              </a:cxn>
              <a:cxn ang="0">
                <a:pos x="43" y="138"/>
              </a:cxn>
              <a:cxn ang="0">
                <a:pos x="155" y="138"/>
              </a:cxn>
              <a:cxn ang="0">
                <a:pos x="160" y="152"/>
              </a:cxn>
              <a:cxn ang="0">
                <a:pos x="180" y="159"/>
              </a:cxn>
              <a:cxn ang="0">
                <a:pos x="188" y="119"/>
              </a:cxn>
              <a:cxn ang="0">
                <a:pos x="193" y="84"/>
              </a:cxn>
              <a:cxn ang="0">
                <a:pos x="52" y="19"/>
              </a:cxn>
              <a:cxn ang="0">
                <a:pos x="128" y="4"/>
              </a:cxn>
              <a:cxn ang="0">
                <a:pos x="166" y="49"/>
              </a:cxn>
              <a:cxn ang="0">
                <a:pos x="38" y="48"/>
              </a:cxn>
              <a:cxn ang="0">
                <a:pos x="52" y="19"/>
              </a:cxn>
              <a:cxn ang="0">
                <a:pos x="30" y="99"/>
              </a:cxn>
              <a:cxn ang="0">
                <a:pos x="39" y="99"/>
              </a:cxn>
              <a:cxn ang="0">
                <a:pos x="50" y="91"/>
              </a:cxn>
              <a:cxn ang="0">
                <a:pos x="59" y="74"/>
              </a:cxn>
              <a:cxn ang="0">
                <a:pos x="102" y="114"/>
              </a:cxn>
              <a:cxn ang="0">
                <a:pos x="102" y="114"/>
              </a:cxn>
              <a:cxn ang="0">
                <a:pos x="102" y="114"/>
              </a:cxn>
              <a:cxn ang="0">
                <a:pos x="162" y="99"/>
              </a:cxn>
              <a:cxn ang="0">
                <a:pos x="172" y="99"/>
              </a:cxn>
              <a:cxn ang="0">
                <a:pos x="154" y="91"/>
              </a:cxn>
              <a:cxn ang="0">
                <a:pos x="173" y="69"/>
              </a:cxn>
            </a:cxnLst>
            <a:rect l="0" t="0" r="r" b="b"/>
            <a:pathLst>
              <a:path w="202" h="159">
                <a:moveTo>
                  <a:pt x="198" y="36"/>
                </a:moveTo>
                <a:cubicBezTo>
                  <a:pt x="181" y="36"/>
                  <a:pt x="181" y="36"/>
                  <a:pt x="181" y="36"/>
                </a:cubicBezTo>
                <a:cubicBezTo>
                  <a:pt x="179" y="36"/>
                  <a:pt x="177" y="38"/>
                  <a:pt x="177" y="40"/>
                </a:cubicBezTo>
                <a:cubicBezTo>
                  <a:pt x="177" y="47"/>
                  <a:pt x="177" y="47"/>
                  <a:pt x="177" y="47"/>
                </a:cubicBezTo>
                <a:cubicBezTo>
                  <a:pt x="177" y="49"/>
                  <a:pt x="179" y="51"/>
                  <a:pt x="181" y="51"/>
                </a:cubicBezTo>
                <a:cubicBezTo>
                  <a:pt x="198" y="48"/>
                  <a:pt x="198" y="48"/>
                  <a:pt x="198" y="48"/>
                </a:cubicBezTo>
                <a:cubicBezTo>
                  <a:pt x="200" y="48"/>
                  <a:pt x="202" y="46"/>
                  <a:pt x="202" y="44"/>
                </a:cubicBezTo>
                <a:cubicBezTo>
                  <a:pt x="202" y="40"/>
                  <a:pt x="202" y="40"/>
                  <a:pt x="202" y="40"/>
                </a:cubicBezTo>
                <a:cubicBezTo>
                  <a:pt x="202" y="38"/>
                  <a:pt x="200" y="36"/>
                  <a:pt x="198" y="36"/>
                </a:cubicBezTo>
                <a:close/>
                <a:moveTo>
                  <a:pt x="25" y="47"/>
                </a:moveTo>
                <a:cubicBezTo>
                  <a:pt x="25" y="40"/>
                  <a:pt x="25" y="40"/>
                  <a:pt x="25" y="40"/>
                </a:cubicBezTo>
                <a:cubicBezTo>
                  <a:pt x="25" y="38"/>
                  <a:pt x="24" y="36"/>
                  <a:pt x="21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2" y="36"/>
                  <a:pt x="0" y="38"/>
                  <a:pt x="0" y="40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6"/>
                  <a:pt x="2" y="48"/>
                  <a:pt x="4" y="48"/>
                </a:cubicBezTo>
                <a:cubicBezTo>
                  <a:pt x="21" y="51"/>
                  <a:pt x="21" y="51"/>
                  <a:pt x="21" y="51"/>
                </a:cubicBezTo>
                <a:cubicBezTo>
                  <a:pt x="24" y="51"/>
                  <a:pt x="25" y="49"/>
                  <a:pt x="25" y="47"/>
                </a:cubicBezTo>
                <a:close/>
                <a:moveTo>
                  <a:pt x="175" y="52"/>
                </a:moveTo>
                <a:cubicBezTo>
                  <a:pt x="175" y="51"/>
                  <a:pt x="175" y="50"/>
                  <a:pt x="174" y="49"/>
                </a:cubicBezTo>
                <a:cubicBezTo>
                  <a:pt x="156" y="16"/>
                  <a:pt x="156" y="16"/>
                  <a:pt x="156" y="16"/>
                </a:cubicBezTo>
                <a:cubicBezTo>
                  <a:pt x="152" y="7"/>
                  <a:pt x="140" y="0"/>
                  <a:pt x="131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63" y="0"/>
                  <a:pt x="52" y="7"/>
                  <a:pt x="47" y="16"/>
                </a:cubicBezTo>
                <a:cubicBezTo>
                  <a:pt x="29" y="49"/>
                  <a:pt x="29" y="49"/>
                  <a:pt x="29" y="49"/>
                </a:cubicBezTo>
                <a:cubicBezTo>
                  <a:pt x="29" y="50"/>
                  <a:pt x="28" y="51"/>
                  <a:pt x="28" y="52"/>
                </a:cubicBezTo>
                <a:cubicBezTo>
                  <a:pt x="17" y="59"/>
                  <a:pt x="10" y="71"/>
                  <a:pt x="10" y="84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7"/>
                  <a:pt x="12" y="113"/>
                  <a:pt x="15" y="118"/>
                </a:cubicBezTo>
                <a:cubicBezTo>
                  <a:pt x="15" y="152"/>
                  <a:pt x="15" y="152"/>
                  <a:pt x="15" y="152"/>
                </a:cubicBezTo>
                <a:cubicBezTo>
                  <a:pt x="15" y="156"/>
                  <a:pt x="18" y="159"/>
                  <a:pt x="23" y="159"/>
                </a:cubicBezTo>
                <a:cubicBezTo>
                  <a:pt x="35" y="159"/>
                  <a:pt x="35" y="159"/>
                  <a:pt x="35" y="159"/>
                </a:cubicBezTo>
                <a:cubicBezTo>
                  <a:pt x="39" y="159"/>
                  <a:pt x="43" y="156"/>
                  <a:pt x="43" y="152"/>
                </a:cubicBezTo>
                <a:cubicBezTo>
                  <a:pt x="43" y="138"/>
                  <a:pt x="43" y="138"/>
                  <a:pt x="43" y="138"/>
                </a:cubicBezTo>
                <a:cubicBezTo>
                  <a:pt x="44" y="138"/>
                  <a:pt x="46" y="138"/>
                  <a:pt x="48" y="138"/>
                </a:cubicBezTo>
                <a:cubicBezTo>
                  <a:pt x="155" y="138"/>
                  <a:pt x="155" y="138"/>
                  <a:pt x="155" y="138"/>
                </a:cubicBezTo>
                <a:cubicBezTo>
                  <a:pt x="157" y="138"/>
                  <a:pt x="159" y="138"/>
                  <a:pt x="160" y="138"/>
                </a:cubicBezTo>
                <a:cubicBezTo>
                  <a:pt x="160" y="152"/>
                  <a:pt x="160" y="152"/>
                  <a:pt x="160" y="152"/>
                </a:cubicBezTo>
                <a:cubicBezTo>
                  <a:pt x="160" y="156"/>
                  <a:pt x="164" y="159"/>
                  <a:pt x="168" y="159"/>
                </a:cubicBezTo>
                <a:cubicBezTo>
                  <a:pt x="180" y="159"/>
                  <a:pt x="180" y="159"/>
                  <a:pt x="180" y="159"/>
                </a:cubicBezTo>
                <a:cubicBezTo>
                  <a:pt x="185" y="159"/>
                  <a:pt x="188" y="156"/>
                  <a:pt x="188" y="152"/>
                </a:cubicBezTo>
                <a:cubicBezTo>
                  <a:pt x="188" y="119"/>
                  <a:pt x="188" y="119"/>
                  <a:pt x="188" y="119"/>
                </a:cubicBezTo>
                <a:cubicBezTo>
                  <a:pt x="191" y="114"/>
                  <a:pt x="193" y="107"/>
                  <a:pt x="193" y="100"/>
                </a:cubicBezTo>
                <a:cubicBezTo>
                  <a:pt x="193" y="84"/>
                  <a:pt x="193" y="84"/>
                  <a:pt x="193" y="84"/>
                </a:cubicBezTo>
                <a:cubicBezTo>
                  <a:pt x="193" y="71"/>
                  <a:pt x="186" y="59"/>
                  <a:pt x="175" y="52"/>
                </a:cubicBezTo>
                <a:close/>
                <a:moveTo>
                  <a:pt x="52" y="19"/>
                </a:moveTo>
                <a:cubicBezTo>
                  <a:pt x="56" y="11"/>
                  <a:pt x="66" y="4"/>
                  <a:pt x="75" y="4"/>
                </a:cubicBezTo>
                <a:cubicBezTo>
                  <a:pt x="128" y="4"/>
                  <a:pt x="128" y="4"/>
                  <a:pt x="128" y="4"/>
                </a:cubicBezTo>
                <a:cubicBezTo>
                  <a:pt x="137" y="4"/>
                  <a:pt x="148" y="11"/>
                  <a:pt x="152" y="19"/>
                </a:cubicBezTo>
                <a:cubicBezTo>
                  <a:pt x="166" y="49"/>
                  <a:pt x="166" y="49"/>
                  <a:pt x="166" y="49"/>
                </a:cubicBezTo>
                <a:cubicBezTo>
                  <a:pt x="152" y="50"/>
                  <a:pt x="130" y="52"/>
                  <a:pt x="106" y="52"/>
                </a:cubicBezTo>
                <a:cubicBezTo>
                  <a:pt x="77" y="52"/>
                  <a:pt x="52" y="50"/>
                  <a:pt x="38" y="48"/>
                </a:cubicBezTo>
                <a:cubicBezTo>
                  <a:pt x="38" y="48"/>
                  <a:pt x="38" y="48"/>
                  <a:pt x="38" y="48"/>
                </a:cubicBezTo>
                <a:lnTo>
                  <a:pt x="52" y="19"/>
                </a:lnTo>
                <a:close/>
                <a:moveTo>
                  <a:pt x="35" y="103"/>
                </a:moveTo>
                <a:cubicBezTo>
                  <a:pt x="32" y="103"/>
                  <a:pt x="30" y="101"/>
                  <a:pt x="30" y="99"/>
                </a:cubicBezTo>
                <a:cubicBezTo>
                  <a:pt x="30" y="96"/>
                  <a:pt x="32" y="94"/>
                  <a:pt x="35" y="94"/>
                </a:cubicBezTo>
                <a:cubicBezTo>
                  <a:pt x="37" y="94"/>
                  <a:pt x="39" y="96"/>
                  <a:pt x="39" y="99"/>
                </a:cubicBezTo>
                <a:cubicBezTo>
                  <a:pt x="39" y="101"/>
                  <a:pt x="37" y="103"/>
                  <a:pt x="35" y="103"/>
                </a:cubicBezTo>
                <a:close/>
                <a:moveTo>
                  <a:pt x="50" y="91"/>
                </a:moveTo>
                <a:cubicBezTo>
                  <a:pt x="34" y="89"/>
                  <a:pt x="25" y="79"/>
                  <a:pt x="31" y="69"/>
                </a:cubicBezTo>
                <a:cubicBezTo>
                  <a:pt x="36" y="60"/>
                  <a:pt x="49" y="62"/>
                  <a:pt x="59" y="74"/>
                </a:cubicBezTo>
                <a:cubicBezTo>
                  <a:pt x="69" y="86"/>
                  <a:pt x="65" y="94"/>
                  <a:pt x="50" y="91"/>
                </a:cubicBezTo>
                <a:close/>
                <a:moveTo>
                  <a:pt x="102" y="114"/>
                </a:moveTo>
                <a:cubicBezTo>
                  <a:pt x="82" y="114"/>
                  <a:pt x="66" y="130"/>
                  <a:pt x="66" y="114"/>
                </a:cubicBezTo>
                <a:cubicBezTo>
                  <a:pt x="66" y="98"/>
                  <a:pt x="82" y="114"/>
                  <a:pt x="102" y="114"/>
                </a:cubicBezTo>
                <a:cubicBezTo>
                  <a:pt x="122" y="114"/>
                  <a:pt x="138" y="98"/>
                  <a:pt x="138" y="114"/>
                </a:cubicBezTo>
                <a:cubicBezTo>
                  <a:pt x="138" y="130"/>
                  <a:pt x="122" y="114"/>
                  <a:pt x="102" y="114"/>
                </a:cubicBezTo>
                <a:close/>
                <a:moveTo>
                  <a:pt x="167" y="103"/>
                </a:moveTo>
                <a:cubicBezTo>
                  <a:pt x="164" y="103"/>
                  <a:pt x="162" y="101"/>
                  <a:pt x="162" y="99"/>
                </a:cubicBezTo>
                <a:cubicBezTo>
                  <a:pt x="162" y="96"/>
                  <a:pt x="164" y="94"/>
                  <a:pt x="167" y="94"/>
                </a:cubicBezTo>
                <a:cubicBezTo>
                  <a:pt x="170" y="94"/>
                  <a:pt x="172" y="96"/>
                  <a:pt x="172" y="99"/>
                </a:cubicBezTo>
                <a:cubicBezTo>
                  <a:pt x="172" y="101"/>
                  <a:pt x="170" y="103"/>
                  <a:pt x="167" y="103"/>
                </a:cubicBezTo>
                <a:close/>
                <a:moveTo>
                  <a:pt x="154" y="91"/>
                </a:moveTo>
                <a:cubicBezTo>
                  <a:pt x="138" y="94"/>
                  <a:pt x="134" y="86"/>
                  <a:pt x="144" y="74"/>
                </a:cubicBezTo>
                <a:cubicBezTo>
                  <a:pt x="155" y="62"/>
                  <a:pt x="167" y="60"/>
                  <a:pt x="173" y="69"/>
                </a:cubicBezTo>
                <a:cubicBezTo>
                  <a:pt x="178" y="79"/>
                  <a:pt x="169" y="89"/>
                  <a:pt x="154" y="91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cs typeface="+mn-cs"/>
            </a:endParaRPr>
          </a:p>
        </p:txBody>
      </p:sp>
      <p:sp>
        <p:nvSpPr>
          <p:cNvPr id="228" name="Freeform 74"/>
          <p:cNvSpPr>
            <a:spLocks noEditPoints="1"/>
          </p:cNvSpPr>
          <p:nvPr/>
        </p:nvSpPr>
        <p:spPr bwMode="auto">
          <a:xfrm>
            <a:off x="2571138" y="3184586"/>
            <a:ext cx="176680" cy="230477"/>
          </a:xfrm>
          <a:custGeom>
            <a:avLst/>
            <a:gdLst>
              <a:gd name="T0" fmla="*/ 0 w 132"/>
              <a:gd name="T1" fmla="*/ 172 h 172"/>
              <a:gd name="T2" fmla="*/ 0 w 132"/>
              <a:gd name="T3" fmla="*/ 0 h 172"/>
              <a:gd name="T4" fmla="*/ 56 w 132"/>
              <a:gd name="T5" fmla="*/ 0 h 172"/>
              <a:gd name="T6" fmla="*/ 97 w 132"/>
              <a:gd name="T7" fmla="*/ 3 h 172"/>
              <a:gd name="T8" fmla="*/ 122 w 132"/>
              <a:gd name="T9" fmla="*/ 20 h 172"/>
              <a:gd name="T10" fmla="*/ 132 w 132"/>
              <a:gd name="T11" fmla="*/ 53 h 172"/>
              <a:gd name="T12" fmla="*/ 126 w 132"/>
              <a:gd name="T13" fmla="*/ 80 h 172"/>
              <a:gd name="T14" fmla="*/ 112 w 132"/>
              <a:gd name="T15" fmla="*/ 97 h 172"/>
              <a:gd name="T16" fmla="*/ 94 w 132"/>
              <a:gd name="T17" fmla="*/ 105 h 172"/>
              <a:gd name="T18" fmla="*/ 58 w 132"/>
              <a:gd name="T19" fmla="*/ 107 h 172"/>
              <a:gd name="T20" fmla="*/ 35 w 132"/>
              <a:gd name="T21" fmla="*/ 107 h 172"/>
              <a:gd name="T22" fmla="*/ 35 w 132"/>
              <a:gd name="T23" fmla="*/ 172 h 172"/>
              <a:gd name="T24" fmla="*/ 0 w 132"/>
              <a:gd name="T25" fmla="*/ 172 h 172"/>
              <a:gd name="T26" fmla="*/ 35 w 132"/>
              <a:gd name="T27" fmla="*/ 29 h 172"/>
              <a:gd name="T28" fmla="*/ 35 w 132"/>
              <a:gd name="T29" fmla="*/ 78 h 172"/>
              <a:gd name="T30" fmla="*/ 54 w 132"/>
              <a:gd name="T31" fmla="*/ 78 h 172"/>
              <a:gd name="T32" fmla="*/ 82 w 132"/>
              <a:gd name="T33" fmla="*/ 75 h 172"/>
              <a:gd name="T34" fmla="*/ 92 w 132"/>
              <a:gd name="T35" fmla="*/ 67 h 172"/>
              <a:gd name="T36" fmla="*/ 96 w 132"/>
              <a:gd name="T37" fmla="*/ 54 h 172"/>
              <a:gd name="T38" fmla="*/ 91 w 132"/>
              <a:gd name="T39" fmla="*/ 38 h 172"/>
              <a:gd name="T40" fmla="*/ 77 w 132"/>
              <a:gd name="T41" fmla="*/ 30 h 172"/>
              <a:gd name="T42" fmla="*/ 52 w 132"/>
              <a:gd name="T43" fmla="*/ 29 h 172"/>
              <a:gd name="T44" fmla="*/ 35 w 132"/>
              <a:gd name="T45" fmla="*/ 2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2" h="172">
                <a:moveTo>
                  <a:pt x="0" y="172"/>
                </a:moveTo>
                <a:cubicBezTo>
                  <a:pt x="0" y="0"/>
                  <a:pt x="0" y="0"/>
                  <a:pt x="0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77" y="0"/>
                  <a:pt x="91" y="1"/>
                  <a:pt x="97" y="3"/>
                </a:cubicBezTo>
                <a:cubicBezTo>
                  <a:pt x="107" y="5"/>
                  <a:pt x="115" y="11"/>
                  <a:pt x="122" y="20"/>
                </a:cubicBezTo>
                <a:cubicBezTo>
                  <a:pt x="129" y="28"/>
                  <a:pt x="132" y="39"/>
                  <a:pt x="132" y="53"/>
                </a:cubicBezTo>
                <a:cubicBezTo>
                  <a:pt x="132" y="64"/>
                  <a:pt x="130" y="72"/>
                  <a:pt x="126" y="80"/>
                </a:cubicBezTo>
                <a:cubicBezTo>
                  <a:pt x="122" y="87"/>
                  <a:pt x="118" y="92"/>
                  <a:pt x="112" y="97"/>
                </a:cubicBezTo>
                <a:cubicBezTo>
                  <a:pt x="106" y="101"/>
                  <a:pt x="100" y="103"/>
                  <a:pt x="94" y="105"/>
                </a:cubicBezTo>
                <a:cubicBezTo>
                  <a:pt x="85" y="106"/>
                  <a:pt x="73" y="107"/>
                  <a:pt x="58" y="107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5" y="172"/>
                  <a:pt x="35" y="172"/>
                  <a:pt x="35" y="172"/>
                </a:cubicBezTo>
                <a:lnTo>
                  <a:pt x="0" y="172"/>
                </a:lnTo>
                <a:close/>
                <a:moveTo>
                  <a:pt x="35" y="29"/>
                </a:moveTo>
                <a:cubicBezTo>
                  <a:pt x="35" y="78"/>
                  <a:pt x="35" y="78"/>
                  <a:pt x="35" y="78"/>
                </a:cubicBezTo>
                <a:cubicBezTo>
                  <a:pt x="54" y="78"/>
                  <a:pt x="54" y="78"/>
                  <a:pt x="54" y="78"/>
                </a:cubicBezTo>
                <a:cubicBezTo>
                  <a:pt x="68" y="78"/>
                  <a:pt x="77" y="77"/>
                  <a:pt x="82" y="75"/>
                </a:cubicBezTo>
                <a:cubicBezTo>
                  <a:pt x="86" y="74"/>
                  <a:pt x="90" y="71"/>
                  <a:pt x="92" y="67"/>
                </a:cubicBezTo>
                <a:cubicBezTo>
                  <a:pt x="95" y="63"/>
                  <a:pt x="96" y="59"/>
                  <a:pt x="96" y="54"/>
                </a:cubicBezTo>
                <a:cubicBezTo>
                  <a:pt x="96" y="47"/>
                  <a:pt x="94" y="42"/>
                  <a:pt x="91" y="38"/>
                </a:cubicBezTo>
                <a:cubicBezTo>
                  <a:pt x="87" y="34"/>
                  <a:pt x="82" y="31"/>
                  <a:pt x="77" y="30"/>
                </a:cubicBezTo>
                <a:cubicBezTo>
                  <a:pt x="73" y="30"/>
                  <a:pt x="64" y="29"/>
                  <a:pt x="52" y="29"/>
                </a:cubicBezTo>
                <a:lnTo>
                  <a:pt x="35" y="2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cs typeface="+mn-cs"/>
            </a:endParaRPr>
          </a:p>
        </p:txBody>
      </p:sp>
      <p:sp>
        <p:nvSpPr>
          <p:cNvPr id="231" name="Freeform 32"/>
          <p:cNvSpPr>
            <a:spLocks noEditPoints="1"/>
          </p:cNvSpPr>
          <p:nvPr/>
        </p:nvSpPr>
        <p:spPr bwMode="auto">
          <a:xfrm>
            <a:off x="2545996" y="5106944"/>
            <a:ext cx="226964" cy="226354"/>
          </a:xfrm>
          <a:custGeom>
            <a:avLst/>
            <a:gdLst>
              <a:gd name="T0" fmla="*/ 1119 w 1258"/>
              <a:gd name="T1" fmla="*/ 961 h 1255"/>
              <a:gd name="T2" fmla="*/ 1258 w 1258"/>
              <a:gd name="T3" fmla="*/ 961 h 1255"/>
              <a:gd name="T4" fmla="*/ 1058 w 1258"/>
              <a:gd name="T5" fmla="*/ 1169 h 1255"/>
              <a:gd name="T6" fmla="*/ 681 w 1258"/>
              <a:gd name="T7" fmla="*/ 1255 h 1255"/>
              <a:gd name="T8" fmla="*/ 309 w 1258"/>
              <a:gd name="T9" fmla="*/ 1182 h 1255"/>
              <a:gd name="T10" fmla="*/ 76 w 1258"/>
              <a:gd name="T11" fmla="*/ 967 h 1255"/>
              <a:gd name="T12" fmla="*/ 0 w 1258"/>
              <a:gd name="T13" fmla="*/ 658 h 1255"/>
              <a:gd name="T14" fmla="*/ 87 w 1258"/>
              <a:gd name="T15" fmla="*/ 317 h 1255"/>
              <a:gd name="T16" fmla="*/ 324 w 1258"/>
              <a:gd name="T17" fmla="*/ 79 h 1255"/>
              <a:gd name="T18" fmla="*/ 669 w 1258"/>
              <a:gd name="T19" fmla="*/ 0 h 1255"/>
              <a:gd name="T20" fmla="*/ 961 w 1258"/>
              <a:gd name="T21" fmla="*/ 64 h 1255"/>
              <a:gd name="T22" fmla="*/ 1156 w 1258"/>
              <a:gd name="T23" fmla="*/ 246 h 1255"/>
              <a:gd name="T24" fmla="*/ 1224 w 1258"/>
              <a:gd name="T25" fmla="*/ 503 h 1255"/>
              <a:gd name="T26" fmla="*/ 1121 w 1258"/>
              <a:gd name="T27" fmla="*/ 804 h 1255"/>
              <a:gd name="T28" fmla="*/ 792 w 1258"/>
              <a:gd name="T29" fmla="*/ 974 h 1255"/>
              <a:gd name="T30" fmla="*/ 710 w 1258"/>
              <a:gd name="T31" fmla="*/ 955 h 1255"/>
              <a:gd name="T32" fmla="*/ 674 w 1258"/>
              <a:gd name="T33" fmla="*/ 899 h 1255"/>
              <a:gd name="T34" fmla="*/ 496 w 1258"/>
              <a:gd name="T35" fmla="*/ 974 h 1255"/>
              <a:gd name="T36" fmla="*/ 317 w 1258"/>
              <a:gd name="T37" fmla="*/ 899 h 1255"/>
              <a:gd name="T38" fmla="*/ 245 w 1258"/>
              <a:gd name="T39" fmla="*/ 700 h 1255"/>
              <a:gd name="T40" fmla="*/ 331 w 1258"/>
              <a:gd name="T41" fmla="*/ 420 h 1255"/>
              <a:gd name="T42" fmla="*/ 599 w 1258"/>
              <a:gd name="T43" fmla="*/ 266 h 1255"/>
              <a:gd name="T44" fmla="*/ 770 w 1258"/>
              <a:gd name="T45" fmla="*/ 355 h 1255"/>
              <a:gd name="T46" fmla="*/ 787 w 1258"/>
              <a:gd name="T47" fmla="*/ 283 h 1255"/>
              <a:gd name="T48" fmla="*/ 959 w 1258"/>
              <a:gd name="T49" fmla="*/ 283 h 1255"/>
              <a:gd name="T50" fmla="*/ 860 w 1258"/>
              <a:gd name="T51" fmla="*/ 750 h 1255"/>
              <a:gd name="T52" fmla="*/ 851 w 1258"/>
              <a:gd name="T53" fmla="*/ 808 h 1255"/>
              <a:gd name="T54" fmla="*/ 859 w 1258"/>
              <a:gd name="T55" fmla="*/ 832 h 1255"/>
              <a:gd name="T56" fmla="*/ 877 w 1258"/>
              <a:gd name="T57" fmla="*/ 840 h 1255"/>
              <a:gd name="T58" fmla="*/ 958 w 1258"/>
              <a:gd name="T59" fmla="*/ 803 h 1255"/>
              <a:gd name="T60" fmla="*/ 1065 w 1258"/>
              <a:gd name="T61" fmla="*/ 670 h 1255"/>
              <a:gd name="T62" fmla="*/ 1106 w 1258"/>
              <a:gd name="T63" fmla="*/ 497 h 1255"/>
              <a:gd name="T64" fmla="*/ 990 w 1258"/>
              <a:gd name="T65" fmla="*/ 228 h 1255"/>
              <a:gd name="T66" fmla="*/ 666 w 1258"/>
              <a:gd name="T67" fmla="*/ 120 h 1255"/>
              <a:gd name="T68" fmla="*/ 366 w 1258"/>
              <a:gd name="T69" fmla="*/ 192 h 1255"/>
              <a:gd name="T70" fmla="*/ 181 w 1258"/>
              <a:gd name="T71" fmla="*/ 395 h 1255"/>
              <a:gd name="T72" fmla="*/ 119 w 1258"/>
              <a:gd name="T73" fmla="*/ 668 h 1255"/>
              <a:gd name="T74" fmla="*/ 188 w 1258"/>
              <a:gd name="T75" fmla="*/ 918 h 1255"/>
              <a:gd name="T76" fmla="*/ 383 w 1258"/>
              <a:gd name="T77" fmla="*/ 1083 h 1255"/>
              <a:gd name="T78" fmla="*/ 670 w 1258"/>
              <a:gd name="T79" fmla="*/ 1135 h 1255"/>
              <a:gd name="T80" fmla="*/ 939 w 1258"/>
              <a:gd name="T81" fmla="*/ 1091 h 1255"/>
              <a:gd name="T82" fmla="*/ 1119 w 1258"/>
              <a:gd name="T83" fmla="*/ 961 h 1255"/>
              <a:gd name="T84" fmla="*/ 414 w 1258"/>
              <a:gd name="T85" fmla="*/ 693 h 1255"/>
              <a:gd name="T86" fmla="*/ 448 w 1258"/>
              <a:gd name="T87" fmla="*/ 815 h 1255"/>
              <a:gd name="T88" fmla="*/ 531 w 1258"/>
              <a:gd name="T89" fmla="*/ 854 h 1255"/>
              <a:gd name="T90" fmla="*/ 601 w 1258"/>
              <a:gd name="T91" fmla="*/ 836 h 1255"/>
              <a:gd name="T92" fmla="*/ 650 w 1258"/>
              <a:gd name="T93" fmla="*/ 795 h 1255"/>
              <a:gd name="T94" fmla="*/ 709 w 1258"/>
              <a:gd name="T95" fmla="*/ 679 h 1255"/>
              <a:gd name="T96" fmla="*/ 734 w 1258"/>
              <a:gd name="T97" fmla="*/ 536 h 1255"/>
              <a:gd name="T98" fmla="*/ 700 w 1258"/>
              <a:gd name="T99" fmla="*/ 423 h 1255"/>
              <a:gd name="T100" fmla="*/ 614 w 1258"/>
              <a:gd name="T101" fmla="*/ 384 h 1255"/>
              <a:gd name="T102" fmla="*/ 510 w 1258"/>
              <a:gd name="T103" fmla="*/ 427 h 1255"/>
              <a:gd name="T104" fmla="*/ 438 w 1258"/>
              <a:gd name="T105" fmla="*/ 551 h 1255"/>
              <a:gd name="T106" fmla="*/ 414 w 1258"/>
              <a:gd name="T107" fmla="*/ 693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58" h="1255">
                <a:moveTo>
                  <a:pt x="1119" y="961"/>
                </a:moveTo>
                <a:cubicBezTo>
                  <a:pt x="1258" y="961"/>
                  <a:pt x="1258" y="961"/>
                  <a:pt x="1258" y="961"/>
                </a:cubicBezTo>
                <a:cubicBezTo>
                  <a:pt x="1215" y="1049"/>
                  <a:pt x="1148" y="1119"/>
                  <a:pt x="1058" y="1169"/>
                </a:cubicBezTo>
                <a:cubicBezTo>
                  <a:pt x="955" y="1226"/>
                  <a:pt x="829" y="1255"/>
                  <a:pt x="681" y="1255"/>
                </a:cubicBezTo>
                <a:cubicBezTo>
                  <a:pt x="537" y="1255"/>
                  <a:pt x="413" y="1231"/>
                  <a:pt x="309" y="1182"/>
                </a:cubicBezTo>
                <a:cubicBezTo>
                  <a:pt x="205" y="1134"/>
                  <a:pt x="127" y="1062"/>
                  <a:pt x="76" y="967"/>
                </a:cubicBezTo>
                <a:cubicBezTo>
                  <a:pt x="25" y="873"/>
                  <a:pt x="0" y="770"/>
                  <a:pt x="0" y="658"/>
                </a:cubicBezTo>
                <a:cubicBezTo>
                  <a:pt x="0" y="536"/>
                  <a:pt x="29" y="422"/>
                  <a:pt x="87" y="317"/>
                </a:cubicBezTo>
                <a:cubicBezTo>
                  <a:pt x="144" y="211"/>
                  <a:pt x="224" y="132"/>
                  <a:pt x="324" y="79"/>
                </a:cubicBezTo>
                <a:cubicBezTo>
                  <a:pt x="425" y="27"/>
                  <a:pt x="539" y="0"/>
                  <a:pt x="669" y="0"/>
                </a:cubicBezTo>
                <a:cubicBezTo>
                  <a:pt x="778" y="0"/>
                  <a:pt x="876" y="21"/>
                  <a:pt x="961" y="64"/>
                </a:cubicBezTo>
                <a:cubicBezTo>
                  <a:pt x="1046" y="107"/>
                  <a:pt x="1111" y="167"/>
                  <a:pt x="1156" y="246"/>
                </a:cubicBezTo>
                <a:cubicBezTo>
                  <a:pt x="1201" y="324"/>
                  <a:pt x="1224" y="410"/>
                  <a:pt x="1224" y="503"/>
                </a:cubicBezTo>
                <a:cubicBezTo>
                  <a:pt x="1224" y="614"/>
                  <a:pt x="1190" y="714"/>
                  <a:pt x="1121" y="804"/>
                </a:cubicBezTo>
                <a:cubicBezTo>
                  <a:pt x="1036" y="917"/>
                  <a:pt x="926" y="974"/>
                  <a:pt x="792" y="974"/>
                </a:cubicBezTo>
                <a:cubicBezTo>
                  <a:pt x="756" y="974"/>
                  <a:pt x="729" y="967"/>
                  <a:pt x="710" y="955"/>
                </a:cubicBezTo>
                <a:cubicBezTo>
                  <a:pt x="692" y="942"/>
                  <a:pt x="680" y="924"/>
                  <a:pt x="674" y="899"/>
                </a:cubicBezTo>
                <a:cubicBezTo>
                  <a:pt x="622" y="949"/>
                  <a:pt x="563" y="974"/>
                  <a:pt x="496" y="974"/>
                </a:cubicBezTo>
                <a:cubicBezTo>
                  <a:pt x="424" y="974"/>
                  <a:pt x="364" y="949"/>
                  <a:pt x="317" y="899"/>
                </a:cubicBezTo>
                <a:cubicBezTo>
                  <a:pt x="269" y="849"/>
                  <a:pt x="245" y="783"/>
                  <a:pt x="245" y="700"/>
                </a:cubicBezTo>
                <a:cubicBezTo>
                  <a:pt x="245" y="598"/>
                  <a:pt x="274" y="505"/>
                  <a:pt x="331" y="420"/>
                </a:cubicBezTo>
                <a:cubicBezTo>
                  <a:pt x="401" y="318"/>
                  <a:pt x="490" y="266"/>
                  <a:pt x="599" y="266"/>
                </a:cubicBezTo>
                <a:cubicBezTo>
                  <a:pt x="676" y="266"/>
                  <a:pt x="733" y="296"/>
                  <a:pt x="770" y="355"/>
                </a:cubicBezTo>
                <a:cubicBezTo>
                  <a:pt x="787" y="283"/>
                  <a:pt x="787" y="283"/>
                  <a:pt x="787" y="283"/>
                </a:cubicBezTo>
                <a:cubicBezTo>
                  <a:pt x="959" y="283"/>
                  <a:pt x="959" y="283"/>
                  <a:pt x="959" y="283"/>
                </a:cubicBezTo>
                <a:cubicBezTo>
                  <a:pt x="860" y="750"/>
                  <a:pt x="860" y="750"/>
                  <a:pt x="860" y="750"/>
                </a:cubicBezTo>
                <a:cubicBezTo>
                  <a:pt x="854" y="780"/>
                  <a:pt x="851" y="799"/>
                  <a:pt x="851" y="808"/>
                </a:cubicBezTo>
                <a:cubicBezTo>
                  <a:pt x="851" y="819"/>
                  <a:pt x="854" y="827"/>
                  <a:pt x="859" y="832"/>
                </a:cubicBezTo>
                <a:cubicBezTo>
                  <a:pt x="864" y="838"/>
                  <a:pt x="870" y="840"/>
                  <a:pt x="877" y="840"/>
                </a:cubicBezTo>
                <a:cubicBezTo>
                  <a:pt x="898" y="840"/>
                  <a:pt x="925" y="828"/>
                  <a:pt x="958" y="803"/>
                </a:cubicBezTo>
                <a:cubicBezTo>
                  <a:pt x="1002" y="770"/>
                  <a:pt x="1038" y="725"/>
                  <a:pt x="1065" y="670"/>
                </a:cubicBezTo>
                <a:cubicBezTo>
                  <a:pt x="1093" y="614"/>
                  <a:pt x="1106" y="556"/>
                  <a:pt x="1106" y="497"/>
                </a:cubicBezTo>
                <a:cubicBezTo>
                  <a:pt x="1106" y="390"/>
                  <a:pt x="1068" y="300"/>
                  <a:pt x="990" y="228"/>
                </a:cubicBezTo>
                <a:cubicBezTo>
                  <a:pt x="913" y="156"/>
                  <a:pt x="805" y="120"/>
                  <a:pt x="666" y="120"/>
                </a:cubicBezTo>
                <a:cubicBezTo>
                  <a:pt x="548" y="120"/>
                  <a:pt x="448" y="144"/>
                  <a:pt x="366" y="192"/>
                </a:cubicBezTo>
                <a:cubicBezTo>
                  <a:pt x="284" y="240"/>
                  <a:pt x="222" y="308"/>
                  <a:pt x="181" y="395"/>
                </a:cubicBezTo>
                <a:cubicBezTo>
                  <a:pt x="139" y="482"/>
                  <a:pt x="119" y="573"/>
                  <a:pt x="119" y="668"/>
                </a:cubicBezTo>
                <a:cubicBezTo>
                  <a:pt x="119" y="759"/>
                  <a:pt x="142" y="843"/>
                  <a:pt x="188" y="918"/>
                </a:cubicBezTo>
                <a:cubicBezTo>
                  <a:pt x="234" y="993"/>
                  <a:pt x="299" y="1048"/>
                  <a:pt x="383" y="1083"/>
                </a:cubicBezTo>
                <a:cubicBezTo>
                  <a:pt x="467" y="1117"/>
                  <a:pt x="563" y="1135"/>
                  <a:pt x="670" y="1135"/>
                </a:cubicBezTo>
                <a:cubicBezTo>
                  <a:pt x="774" y="1135"/>
                  <a:pt x="864" y="1120"/>
                  <a:pt x="939" y="1091"/>
                </a:cubicBezTo>
                <a:cubicBezTo>
                  <a:pt x="1013" y="1062"/>
                  <a:pt x="1074" y="1019"/>
                  <a:pt x="1119" y="961"/>
                </a:cubicBezTo>
                <a:close/>
                <a:moveTo>
                  <a:pt x="414" y="693"/>
                </a:moveTo>
                <a:cubicBezTo>
                  <a:pt x="414" y="748"/>
                  <a:pt x="425" y="789"/>
                  <a:pt x="448" y="815"/>
                </a:cubicBezTo>
                <a:cubicBezTo>
                  <a:pt x="470" y="841"/>
                  <a:pt x="498" y="854"/>
                  <a:pt x="531" y="854"/>
                </a:cubicBezTo>
                <a:cubicBezTo>
                  <a:pt x="556" y="854"/>
                  <a:pt x="579" y="848"/>
                  <a:pt x="601" y="836"/>
                </a:cubicBezTo>
                <a:cubicBezTo>
                  <a:pt x="617" y="827"/>
                  <a:pt x="634" y="814"/>
                  <a:pt x="650" y="795"/>
                </a:cubicBezTo>
                <a:cubicBezTo>
                  <a:pt x="673" y="768"/>
                  <a:pt x="693" y="730"/>
                  <a:pt x="709" y="679"/>
                </a:cubicBezTo>
                <a:cubicBezTo>
                  <a:pt x="726" y="628"/>
                  <a:pt x="734" y="580"/>
                  <a:pt x="734" y="536"/>
                </a:cubicBezTo>
                <a:cubicBezTo>
                  <a:pt x="734" y="487"/>
                  <a:pt x="723" y="450"/>
                  <a:pt x="700" y="423"/>
                </a:cubicBezTo>
                <a:cubicBezTo>
                  <a:pt x="677" y="397"/>
                  <a:pt x="649" y="384"/>
                  <a:pt x="614" y="384"/>
                </a:cubicBezTo>
                <a:cubicBezTo>
                  <a:pt x="576" y="384"/>
                  <a:pt x="542" y="398"/>
                  <a:pt x="510" y="427"/>
                </a:cubicBezTo>
                <a:cubicBezTo>
                  <a:pt x="478" y="456"/>
                  <a:pt x="454" y="497"/>
                  <a:pt x="438" y="551"/>
                </a:cubicBezTo>
                <a:cubicBezTo>
                  <a:pt x="422" y="604"/>
                  <a:pt x="414" y="652"/>
                  <a:pt x="414" y="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cs typeface="+mn-cs"/>
            </a:endParaRPr>
          </a:p>
        </p:txBody>
      </p:sp>
      <p:sp>
        <p:nvSpPr>
          <p:cNvPr id="234" name="Freeform 20"/>
          <p:cNvSpPr>
            <a:spLocks noEditPoints="1"/>
          </p:cNvSpPr>
          <p:nvPr/>
        </p:nvSpPr>
        <p:spPr bwMode="auto">
          <a:xfrm>
            <a:off x="2582728" y="4422581"/>
            <a:ext cx="153499" cy="286880"/>
          </a:xfrm>
          <a:custGeom>
            <a:avLst/>
            <a:gdLst/>
            <a:ahLst/>
            <a:cxnLst>
              <a:cxn ang="0">
                <a:pos x="31" y="0"/>
              </a:cxn>
              <a:cxn ang="0">
                <a:pos x="26" y="0"/>
              </a:cxn>
              <a:cxn ang="0">
                <a:pos x="14" y="5"/>
              </a:cxn>
              <a:cxn ang="0">
                <a:pos x="5" y="14"/>
              </a:cxn>
              <a:cxn ang="0">
                <a:pos x="1" y="26"/>
              </a:cxn>
              <a:cxn ang="0">
                <a:pos x="0" y="354"/>
              </a:cxn>
              <a:cxn ang="0">
                <a:pos x="1" y="359"/>
              </a:cxn>
              <a:cxn ang="0">
                <a:pos x="5" y="371"/>
              </a:cxn>
              <a:cxn ang="0">
                <a:pos x="14" y="380"/>
              </a:cxn>
              <a:cxn ang="0">
                <a:pos x="26" y="384"/>
              </a:cxn>
              <a:cxn ang="0">
                <a:pos x="173" y="385"/>
              </a:cxn>
              <a:cxn ang="0">
                <a:pos x="180" y="384"/>
              </a:cxn>
              <a:cxn ang="0">
                <a:pos x="192" y="380"/>
              </a:cxn>
              <a:cxn ang="0">
                <a:pos x="201" y="371"/>
              </a:cxn>
              <a:cxn ang="0">
                <a:pos x="205" y="359"/>
              </a:cxn>
              <a:cxn ang="0">
                <a:pos x="206" y="31"/>
              </a:cxn>
              <a:cxn ang="0">
                <a:pos x="205" y="26"/>
              </a:cxn>
              <a:cxn ang="0">
                <a:pos x="201" y="14"/>
              </a:cxn>
              <a:cxn ang="0">
                <a:pos x="192" y="5"/>
              </a:cxn>
              <a:cxn ang="0">
                <a:pos x="180" y="0"/>
              </a:cxn>
              <a:cxn ang="0">
                <a:pos x="83" y="26"/>
              </a:cxn>
              <a:cxn ang="0">
                <a:pos x="123" y="26"/>
              </a:cxn>
              <a:cxn ang="0">
                <a:pos x="127" y="27"/>
              </a:cxn>
              <a:cxn ang="0">
                <a:pos x="128" y="31"/>
              </a:cxn>
              <a:cxn ang="0">
                <a:pos x="128" y="34"/>
              </a:cxn>
              <a:cxn ang="0">
                <a:pos x="124" y="37"/>
              </a:cxn>
              <a:cxn ang="0">
                <a:pos x="83" y="39"/>
              </a:cxn>
              <a:cxn ang="0">
                <a:pos x="81" y="37"/>
              </a:cxn>
              <a:cxn ang="0">
                <a:pos x="78" y="34"/>
              </a:cxn>
              <a:cxn ang="0">
                <a:pos x="78" y="31"/>
              </a:cxn>
              <a:cxn ang="0">
                <a:pos x="79" y="27"/>
              </a:cxn>
              <a:cxn ang="0">
                <a:pos x="83" y="26"/>
              </a:cxn>
              <a:cxn ang="0">
                <a:pos x="102" y="372"/>
              </a:cxn>
              <a:cxn ang="0">
                <a:pos x="89" y="367"/>
              </a:cxn>
              <a:cxn ang="0">
                <a:pos x="83" y="354"/>
              </a:cxn>
              <a:cxn ang="0">
                <a:pos x="85" y="345"/>
              </a:cxn>
              <a:cxn ang="0">
                <a:pos x="95" y="335"/>
              </a:cxn>
              <a:cxn ang="0">
                <a:pos x="102" y="333"/>
              </a:cxn>
              <a:cxn ang="0">
                <a:pos x="117" y="339"/>
              </a:cxn>
              <a:cxn ang="0">
                <a:pos x="123" y="354"/>
              </a:cxn>
              <a:cxn ang="0">
                <a:pos x="121" y="361"/>
              </a:cxn>
              <a:cxn ang="0">
                <a:pos x="111" y="371"/>
              </a:cxn>
              <a:cxn ang="0">
                <a:pos x="193" y="320"/>
              </a:cxn>
              <a:cxn ang="0">
                <a:pos x="13" y="63"/>
              </a:cxn>
              <a:cxn ang="0">
                <a:pos x="193" y="320"/>
              </a:cxn>
            </a:cxnLst>
            <a:rect l="0" t="0" r="r" b="b"/>
            <a:pathLst>
              <a:path w="206" h="385">
                <a:moveTo>
                  <a:pt x="173" y="0"/>
                </a:moveTo>
                <a:lnTo>
                  <a:pt x="31" y="0"/>
                </a:lnTo>
                <a:lnTo>
                  <a:pt x="31" y="0"/>
                </a:lnTo>
                <a:lnTo>
                  <a:pt x="26" y="0"/>
                </a:lnTo>
                <a:lnTo>
                  <a:pt x="20" y="3"/>
                </a:lnTo>
                <a:lnTo>
                  <a:pt x="14" y="5"/>
                </a:lnTo>
                <a:lnTo>
                  <a:pt x="10" y="8"/>
                </a:lnTo>
                <a:lnTo>
                  <a:pt x="5" y="14"/>
                </a:lnTo>
                <a:lnTo>
                  <a:pt x="3" y="18"/>
                </a:lnTo>
                <a:lnTo>
                  <a:pt x="1" y="26"/>
                </a:lnTo>
                <a:lnTo>
                  <a:pt x="0" y="31"/>
                </a:lnTo>
                <a:lnTo>
                  <a:pt x="0" y="354"/>
                </a:lnTo>
                <a:lnTo>
                  <a:pt x="0" y="354"/>
                </a:lnTo>
                <a:lnTo>
                  <a:pt x="1" y="359"/>
                </a:lnTo>
                <a:lnTo>
                  <a:pt x="3" y="365"/>
                </a:lnTo>
                <a:lnTo>
                  <a:pt x="5" y="371"/>
                </a:lnTo>
                <a:lnTo>
                  <a:pt x="10" y="375"/>
                </a:lnTo>
                <a:lnTo>
                  <a:pt x="14" y="380"/>
                </a:lnTo>
                <a:lnTo>
                  <a:pt x="20" y="383"/>
                </a:lnTo>
                <a:lnTo>
                  <a:pt x="26" y="384"/>
                </a:lnTo>
                <a:lnTo>
                  <a:pt x="31" y="385"/>
                </a:lnTo>
                <a:lnTo>
                  <a:pt x="173" y="385"/>
                </a:lnTo>
                <a:lnTo>
                  <a:pt x="173" y="385"/>
                </a:lnTo>
                <a:lnTo>
                  <a:pt x="180" y="384"/>
                </a:lnTo>
                <a:lnTo>
                  <a:pt x="186" y="383"/>
                </a:lnTo>
                <a:lnTo>
                  <a:pt x="192" y="380"/>
                </a:lnTo>
                <a:lnTo>
                  <a:pt x="196" y="375"/>
                </a:lnTo>
                <a:lnTo>
                  <a:pt x="201" y="371"/>
                </a:lnTo>
                <a:lnTo>
                  <a:pt x="203" y="365"/>
                </a:lnTo>
                <a:lnTo>
                  <a:pt x="205" y="359"/>
                </a:lnTo>
                <a:lnTo>
                  <a:pt x="206" y="354"/>
                </a:lnTo>
                <a:lnTo>
                  <a:pt x="206" y="31"/>
                </a:lnTo>
                <a:lnTo>
                  <a:pt x="206" y="31"/>
                </a:lnTo>
                <a:lnTo>
                  <a:pt x="205" y="26"/>
                </a:lnTo>
                <a:lnTo>
                  <a:pt x="203" y="18"/>
                </a:lnTo>
                <a:lnTo>
                  <a:pt x="201" y="14"/>
                </a:lnTo>
                <a:lnTo>
                  <a:pt x="196" y="8"/>
                </a:lnTo>
                <a:lnTo>
                  <a:pt x="192" y="5"/>
                </a:lnTo>
                <a:lnTo>
                  <a:pt x="186" y="3"/>
                </a:lnTo>
                <a:lnTo>
                  <a:pt x="180" y="0"/>
                </a:lnTo>
                <a:lnTo>
                  <a:pt x="173" y="0"/>
                </a:lnTo>
                <a:close/>
                <a:moveTo>
                  <a:pt x="83" y="26"/>
                </a:moveTo>
                <a:lnTo>
                  <a:pt x="123" y="26"/>
                </a:lnTo>
                <a:lnTo>
                  <a:pt x="123" y="26"/>
                </a:lnTo>
                <a:lnTo>
                  <a:pt x="124" y="26"/>
                </a:lnTo>
                <a:lnTo>
                  <a:pt x="127" y="27"/>
                </a:lnTo>
                <a:lnTo>
                  <a:pt x="128" y="29"/>
                </a:lnTo>
                <a:lnTo>
                  <a:pt x="128" y="31"/>
                </a:lnTo>
                <a:lnTo>
                  <a:pt x="128" y="31"/>
                </a:lnTo>
                <a:lnTo>
                  <a:pt x="128" y="34"/>
                </a:lnTo>
                <a:lnTo>
                  <a:pt x="127" y="36"/>
                </a:lnTo>
                <a:lnTo>
                  <a:pt x="124" y="37"/>
                </a:lnTo>
                <a:lnTo>
                  <a:pt x="123" y="39"/>
                </a:lnTo>
                <a:lnTo>
                  <a:pt x="83" y="39"/>
                </a:lnTo>
                <a:lnTo>
                  <a:pt x="83" y="39"/>
                </a:lnTo>
                <a:lnTo>
                  <a:pt x="81" y="37"/>
                </a:lnTo>
                <a:lnTo>
                  <a:pt x="79" y="36"/>
                </a:lnTo>
                <a:lnTo>
                  <a:pt x="78" y="34"/>
                </a:lnTo>
                <a:lnTo>
                  <a:pt x="78" y="31"/>
                </a:lnTo>
                <a:lnTo>
                  <a:pt x="78" y="31"/>
                </a:lnTo>
                <a:lnTo>
                  <a:pt x="78" y="29"/>
                </a:lnTo>
                <a:lnTo>
                  <a:pt x="79" y="27"/>
                </a:lnTo>
                <a:lnTo>
                  <a:pt x="81" y="26"/>
                </a:lnTo>
                <a:lnTo>
                  <a:pt x="83" y="26"/>
                </a:lnTo>
                <a:close/>
                <a:moveTo>
                  <a:pt x="102" y="372"/>
                </a:moveTo>
                <a:lnTo>
                  <a:pt x="102" y="372"/>
                </a:lnTo>
                <a:lnTo>
                  <a:pt x="95" y="371"/>
                </a:lnTo>
                <a:lnTo>
                  <a:pt x="89" y="367"/>
                </a:lnTo>
                <a:lnTo>
                  <a:pt x="85" y="361"/>
                </a:lnTo>
                <a:lnTo>
                  <a:pt x="83" y="354"/>
                </a:lnTo>
                <a:lnTo>
                  <a:pt x="83" y="354"/>
                </a:lnTo>
                <a:lnTo>
                  <a:pt x="85" y="345"/>
                </a:lnTo>
                <a:lnTo>
                  <a:pt x="89" y="339"/>
                </a:lnTo>
                <a:lnTo>
                  <a:pt x="95" y="335"/>
                </a:lnTo>
                <a:lnTo>
                  <a:pt x="102" y="333"/>
                </a:lnTo>
                <a:lnTo>
                  <a:pt x="102" y="333"/>
                </a:lnTo>
                <a:lnTo>
                  <a:pt x="111" y="335"/>
                </a:lnTo>
                <a:lnTo>
                  <a:pt x="117" y="339"/>
                </a:lnTo>
                <a:lnTo>
                  <a:pt x="121" y="345"/>
                </a:lnTo>
                <a:lnTo>
                  <a:pt x="123" y="354"/>
                </a:lnTo>
                <a:lnTo>
                  <a:pt x="123" y="354"/>
                </a:lnTo>
                <a:lnTo>
                  <a:pt x="121" y="361"/>
                </a:lnTo>
                <a:lnTo>
                  <a:pt x="117" y="367"/>
                </a:lnTo>
                <a:lnTo>
                  <a:pt x="111" y="371"/>
                </a:lnTo>
                <a:lnTo>
                  <a:pt x="102" y="372"/>
                </a:lnTo>
                <a:close/>
                <a:moveTo>
                  <a:pt x="193" y="320"/>
                </a:moveTo>
                <a:lnTo>
                  <a:pt x="13" y="320"/>
                </a:lnTo>
                <a:lnTo>
                  <a:pt x="13" y="63"/>
                </a:lnTo>
                <a:lnTo>
                  <a:pt x="193" y="63"/>
                </a:lnTo>
                <a:lnTo>
                  <a:pt x="193" y="32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cs typeface="+mn-cs"/>
            </a:endParaRPr>
          </a:p>
        </p:txBody>
      </p:sp>
      <p:grpSp>
        <p:nvGrpSpPr>
          <p:cNvPr id="235" name="Group 234"/>
          <p:cNvGrpSpPr/>
          <p:nvPr/>
        </p:nvGrpSpPr>
        <p:grpSpPr>
          <a:xfrm rot="8088521">
            <a:off x="1319212" y="3273425"/>
            <a:ext cx="874024" cy="990629"/>
            <a:chOff x="1387859" y="4184169"/>
            <a:chExt cx="1273934" cy="1443891"/>
          </a:xfrm>
        </p:grpSpPr>
        <p:sp>
          <p:nvSpPr>
            <p:cNvPr id="236" name="Freeform 115"/>
            <p:cNvSpPr>
              <a:spLocks/>
            </p:cNvSpPr>
            <p:nvPr/>
          </p:nvSpPr>
          <p:spPr bwMode="auto">
            <a:xfrm>
              <a:off x="1848100" y="4641401"/>
              <a:ext cx="485810" cy="528675"/>
            </a:xfrm>
            <a:custGeom>
              <a:avLst/>
              <a:gdLst>
                <a:gd name="T0" fmla="*/ 528 w 528"/>
                <a:gd name="T1" fmla="*/ 145 h 575"/>
                <a:gd name="T2" fmla="*/ 520 w 528"/>
                <a:gd name="T3" fmla="*/ 132 h 575"/>
                <a:gd name="T4" fmla="*/ 509 w 528"/>
                <a:gd name="T5" fmla="*/ 117 h 575"/>
                <a:gd name="T6" fmla="*/ 502 w 528"/>
                <a:gd name="T7" fmla="*/ 109 h 575"/>
                <a:gd name="T8" fmla="*/ 493 w 528"/>
                <a:gd name="T9" fmla="*/ 99 h 575"/>
                <a:gd name="T10" fmla="*/ 442 w 528"/>
                <a:gd name="T11" fmla="*/ 55 h 575"/>
                <a:gd name="T12" fmla="*/ 362 w 528"/>
                <a:gd name="T13" fmla="*/ 19 h 575"/>
                <a:gd name="T14" fmla="*/ 255 w 528"/>
                <a:gd name="T15" fmla="*/ 11 h 575"/>
                <a:gd name="T16" fmla="*/ 141 w 528"/>
                <a:gd name="T17" fmla="*/ 52 h 575"/>
                <a:gd name="T18" fmla="*/ 48 w 528"/>
                <a:gd name="T19" fmla="*/ 149 h 575"/>
                <a:gd name="T20" fmla="*/ 11 w 528"/>
                <a:gd name="T21" fmla="*/ 287 h 575"/>
                <a:gd name="T22" fmla="*/ 47 w 528"/>
                <a:gd name="T23" fmla="*/ 426 h 575"/>
                <a:gd name="T24" fmla="*/ 140 w 528"/>
                <a:gd name="T25" fmla="*/ 523 h 575"/>
                <a:gd name="T26" fmla="*/ 254 w 528"/>
                <a:gd name="T27" fmla="*/ 564 h 575"/>
                <a:gd name="T28" fmla="*/ 361 w 528"/>
                <a:gd name="T29" fmla="*/ 557 h 575"/>
                <a:gd name="T30" fmla="*/ 442 w 528"/>
                <a:gd name="T31" fmla="*/ 520 h 575"/>
                <a:gd name="T32" fmla="*/ 493 w 528"/>
                <a:gd name="T33" fmla="*/ 477 h 575"/>
                <a:gd name="T34" fmla="*/ 502 w 528"/>
                <a:gd name="T35" fmla="*/ 467 h 575"/>
                <a:gd name="T36" fmla="*/ 509 w 528"/>
                <a:gd name="T37" fmla="*/ 458 h 575"/>
                <a:gd name="T38" fmla="*/ 519 w 528"/>
                <a:gd name="T39" fmla="*/ 444 h 575"/>
                <a:gd name="T40" fmla="*/ 528 w 528"/>
                <a:gd name="T41" fmla="*/ 431 h 575"/>
                <a:gd name="T42" fmla="*/ 520 w 528"/>
                <a:gd name="T43" fmla="*/ 444 h 575"/>
                <a:gd name="T44" fmla="*/ 510 w 528"/>
                <a:gd name="T45" fmla="*/ 459 h 575"/>
                <a:gd name="T46" fmla="*/ 503 w 528"/>
                <a:gd name="T47" fmla="*/ 468 h 575"/>
                <a:gd name="T48" fmla="*/ 494 w 528"/>
                <a:gd name="T49" fmla="*/ 478 h 575"/>
                <a:gd name="T50" fmla="*/ 444 w 528"/>
                <a:gd name="T51" fmla="*/ 523 h 575"/>
                <a:gd name="T52" fmla="*/ 362 w 528"/>
                <a:gd name="T53" fmla="*/ 562 h 575"/>
                <a:gd name="T54" fmla="*/ 254 w 528"/>
                <a:gd name="T55" fmla="*/ 571 h 575"/>
                <a:gd name="T56" fmla="*/ 135 w 528"/>
                <a:gd name="T57" fmla="*/ 530 h 575"/>
                <a:gd name="T58" fmla="*/ 38 w 528"/>
                <a:gd name="T59" fmla="*/ 431 h 575"/>
                <a:gd name="T60" fmla="*/ 0 w 528"/>
                <a:gd name="T61" fmla="*/ 287 h 575"/>
                <a:gd name="T62" fmla="*/ 39 w 528"/>
                <a:gd name="T63" fmla="*/ 143 h 575"/>
                <a:gd name="T64" fmla="*/ 136 w 528"/>
                <a:gd name="T65" fmla="*/ 44 h 575"/>
                <a:gd name="T66" fmla="*/ 254 w 528"/>
                <a:gd name="T67" fmla="*/ 4 h 575"/>
                <a:gd name="T68" fmla="*/ 363 w 528"/>
                <a:gd name="T69" fmla="*/ 13 h 575"/>
                <a:gd name="T70" fmla="*/ 444 w 528"/>
                <a:gd name="T71" fmla="*/ 52 h 575"/>
                <a:gd name="T72" fmla="*/ 495 w 528"/>
                <a:gd name="T73" fmla="*/ 98 h 575"/>
                <a:gd name="T74" fmla="*/ 503 w 528"/>
                <a:gd name="T75" fmla="*/ 108 h 575"/>
                <a:gd name="T76" fmla="*/ 510 w 528"/>
                <a:gd name="T77" fmla="*/ 117 h 575"/>
                <a:gd name="T78" fmla="*/ 520 w 528"/>
                <a:gd name="T79" fmla="*/ 132 h 575"/>
                <a:gd name="T80" fmla="*/ 528 w 528"/>
                <a:gd name="T81" fmla="*/ 1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8" h="575">
                  <a:moveTo>
                    <a:pt x="528" y="145"/>
                  </a:moveTo>
                  <a:cubicBezTo>
                    <a:pt x="528" y="145"/>
                    <a:pt x="525" y="140"/>
                    <a:pt x="520" y="132"/>
                  </a:cubicBezTo>
                  <a:cubicBezTo>
                    <a:pt x="517" y="128"/>
                    <a:pt x="514" y="123"/>
                    <a:pt x="509" y="117"/>
                  </a:cubicBezTo>
                  <a:cubicBezTo>
                    <a:pt x="507" y="115"/>
                    <a:pt x="505" y="112"/>
                    <a:pt x="502" y="109"/>
                  </a:cubicBezTo>
                  <a:cubicBezTo>
                    <a:pt x="499" y="105"/>
                    <a:pt x="497" y="102"/>
                    <a:pt x="493" y="99"/>
                  </a:cubicBezTo>
                  <a:cubicBezTo>
                    <a:pt x="481" y="85"/>
                    <a:pt x="464" y="70"/>
                    <a:pt x="442" y="55"/>
                  </a:cubicBezTo>
                  <a:cubicBezTo>
                    <a:pt x="421" y="41"/>
                    <a:pt x="393" y="27"/>
                    <a:pt x="362" y="19"/>
                  </a:cubicBezTo>
                  <a:cubicBezTo>
                    <a:pt x="330" y="10"/>
                    <a:pt x="294" y="6"/>
                    <a:pt x="255" y="11"/>
                  </a:cubicBezTo>
                  <a:cubicBezTo>
                    <a:pt x="217" y="16"/>
                    <a:pt x="177" y="29"/>
                    <a:pt x="141" y="52"/>
                  </a:cubicBezTo>
                  <a:cubicBezTo>
                    <a:pt x="104" y="75"/>
                    <a:pt x="71" y="108"/>
                    <a:pt x="48" y="149"/>
                  </a:cubicBezTo>
                  <a:cubicBezTo>
                    <a:pt x="24" y="189"/>
                    <a:pt x="11" y="237"/>
                    <a:pt x="11" y="287"/>
                  </a:cubicBezTo>
                  <a:cubicBezTo>
                    <a:pt x="11" y="337"/>
                    <a:pt x="24" y="385"/>
                    <a:pt x="47" y="426"/>
                  </a:cubicBezTo>
                  <a:cubicBezTo>
                    <a:pt x="71" y="466"/>
                    <a:pt x="103" y="499"/>
                    <a:pt x="140" y="523"/>
                  </a:cubicBezTo>
                  <a:cubicBezTo>
                    <a:pt x="176" y="546"/>
                    <a:pt x="216" y="559"/>
                    <a:pt x="254" y="564"/>
                  </a:cubicBezTo>
                  <a:cubicBezTo>
                    <a:pt x="293" y="569"/>
                    <a:pt x="329" y="565"/>
                    <a:pt x="361" y="557"/>
                  </a:cubicBezTo>
                  <a:cubicBezTo>
                    <a:pt x="393" y="548"/>
                    <a:pt x="420" y="535"/>
                    <a:pt x="442" y="520"/>
                  </a:cubicBezTo>
                  <a:cubicBezTo>
                    <a:pt x="464" y="506"/>
                    <a:pt x="480" y="491"/>
                    <a:pt x="493" y="477"/>
                  </a:cubicBezTo>
                  <a:cubicBezTo>
                    <a:pt x="496" y="474"/>
                    <a:pt x="499" y="470"/>
                    <a:pt x="502" y="467"/>
                  </a:cubicBezTo>
                  <a:cubicBezTo>
                    <a:pt x="504" y="464"/>
                    <a:pt x="507" y="461"/>
                    <a:pt x="509" y="458"/>
                  </a:cubicBezTo>
                  <a:cubicBezTo>
                    <a:pt x="513" y="453"/>
                    <a:pt x="517" y="448"/>
                    <a:pt x="519" y="444"/>
                  </a:cubicBezTo>
                  <a:cubicBezTo>
                    <a:pt x="525" y="435"/>
                    <a:pt x="528" y="431"/>
                    <a:pt x="528" y="431"/>
                  </a:cubicBezTo>
                  <a:cubicBezTo>
                    <a:pt x="528" y="431"/>
                    <a:pt x="525" y="436"/>
                    <a:pt x="520" y="444"/>
                  </a:cubicBezTo>
                  <a:cubicBezTo>
                    <a:pt x="517" y="448"/>
                    <a:pt x="514" y="453"/>
                    <a:pt x="510" y="459"/>
                  </a:cubicBezTo>
                  <a:cubicBezTo>
                    <a:pt x="508" y="462"/>
                    <a:pt x="505" y="465"/>
                    <a:pt x="503" y="468"/>
                  </a:cubicBezTo>
                  <a:cubicBezTo>
                    <a:pt x="500" y="471"/>
                    <a:pt x="497" y="475"/>
                    <a:pt x="494" y="478"/>
                  </a:cubicBezTo>
                  <a:cubicBezTo>
                    <a:pt x="482" y="492"/>
                    <a:pt x="465" y="508"/>
                    <a:pt x="444" y="523"/>
                  </a:cubicBezTo>
                  <a:cubicBezTo>
                    <a:pt x="422" y="538"/>
                    <a:pt x="395" y="552"/>
                    <a:pt x="362" y="562"/>
                  </a:cubicBezTo>
                  <a:cubicBezTo>
                    <a:pt x="330" y="571"/>
                    <a:pt x="293" y="575"/>
                    <a:pt x="254" y="571"/>
                  </a:cubicBezTo>
                  <a:cubicBezTo>
                    <a:pt x="214" y="567"/>
                    <a:pt x="173" y="554"/>
                    <a:pt x="135" y="530"/>
                  </a:cubicBezTo>
                  <a:cubicBezTo>
                    <a:pt x="97" y="507"/>
                    <a:pt x="63" y="473"/>
                    <a:pt x="38" y="431"/>
                  </a:cubicBezTo>
                  <a:cubicBezTo>
                    <a:pt x="14" y="389"/>
                    <a:pt x="0" y="339"/>
                    <a:pt x="0" y="287"/>
                  </a:cubicBezTo>
                  <a:cubicBezTo>
                    <a:pt x="0" y="235"/>
                    <a:pt x="14" y="185"/>
                    <a:pt x="39" y="143"/>
                  </a:cubicBezTo>
                  <a:cubicBezTo>
                    <a:pt x="63" y="101"/>
                    <a:pt x="98" y="68"/>
                    <a:pt x="136" y="44"/>
                  </a:cubicBezTo>
                  <a:cubicBezTo>
                    <a:pt x="174" y="21"/>
                    <a:pt x="215" y="8"/>
                    <a:pt x="254" y="4"/>
                  </a:cubicBezTo>
                  <a:cubicBezTo>
                    <a:pt x="294" y="0"/>
                    <a:pt x="331" y="4"/>
                    <a:pt x="363" y="13"/>
                  </a:cubicBezTo>
                  <a:cubicBezTo>
                    <a:pt x="395" y="23"/>
                    <a:pt x="423" y="37"/>
                    <a:pt x="444" y="52"/>
                  </a:cubicBezTo>
                  <a:cubicBezTo>
                    <a:pt x="466" y="67"/>
                    <a:pt x="483" y="83"/>
                    <a:pt x="495" y="98"/>
                  </a:cubicBezTo>
                  <a:cubicBezTo>
                    <a:pt x="498" y="101"/>
                    <a:pt x="501" y="105"/>
                    <a:pt x="503" y="108"/>
                  </a:cubicBezTo>
                  <a:cubicBezTo>
                    <a:pt x="506" y="111"/>
                    <a:pt x="508" y="114"/>
                    <a:pt x="510" y="117"/>
                  </a:cubicBezTo>
                  <a:cubicBezTo>
                    <a:pt x="514" y="123"/>
                    <a:pt x="518" y="128"/>
                    <a:pt x="520" y="132"/>
                  </a:cubicBezTo>
                  <a:cubicBezTo>
                    <a:pt x="525" y="140"/>
                    <a:pt x="528" y="145"/>
                    <a:pt x="528" y="145"/>
                  </a:cubicBezTo>
                  <a:close/>
                </a:path>
              </a:pathLst>
            </a:custGeom>
            <a:solidFill>
              <a:srgbClr val="DFD6CF"/>
            </a:solidFill>
            <a:ln w="19050">
              <a:solidFill>
                <a:srgbClr val="DFD6C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  <p:sp>
          <p:nvSpPr>
            <p:cNvPr id="237" name="Freeform 117"/>
            <p:cNvSpPr>
              <a:spLocks/>
            </p:cNvSpPr>
            <p:nvPr/>
          </p:nvSpPr>
          <p:spPr bwMode="auto">
            <a:xfrm>
              <a:off x="1733791" y="4528597"/>
              <a:ext cx="681337" cy="755035"/>
            </a:xfrm>
            <a:custGeom>
              <a:avLst/>
              <a:gdLst>
                <a:gd name="T0" fmla="*/ 730 w 742"/>
                <a:gd name="T1" fmla="*/ 161 h 821"/>
                <a:gd name="T2" fmla="*/ 703 w 742"/>
                <a:gd name="T3" fmla="*/ 130 h 821"/>
                <a:gd name="T4" fmla="*/ 690 w 742"/>
                <a:gd name="T5" fmla="*/ 117 h 821"/>
                <a:gd name="T6" fmla="*/ 498 w 742"/>
                <a:gd name="T7" fmla="*/ 16 h 821"/>
                <a:gd name="T8" fmla="*/ 445 w 742"/>
                <a:gd name="T9" fmla="*/ 8 h 821"/>
                <a:gd name="T10" fmla="*/ 427 w 742"/>
                <a:gd name="T11" fmla="*/ 7 h 821"/>
                <a:gd name="T12" fmla="*/ 189 w 742"/>
                <a:gd name="T13" fmla="*/ 75 h 821"/>
                <a:gd name="T14" fmla="*/ 55 w 742"/>
                <a:gd name="T15" fmla="*/ 225 h 821"/>
                <a:gd name="T16" fmla="*/ 45 w 742"/>
                <a:gd name="T17" fmla="*/ 248 h 821"/>
                <a:gd name="T18" fmla="*/ 35 w 742"/>
                <a:gd name="T19" fmla="*/ 271 h 821"/>
                <a:gd name="T20" fmla="*/ 24 w 742"/>
                <a:gd name="T21" fmla="*/ 308 h 821"/>
                <a:gd name="T22" fmla="*/ 24 w 742"/>
                <a:gd name="T23" fmla="*/ 513 h 821"/>
                <a:gd name="T24" fmla="*/ 188 w 742"/>
                <a:gd name="T25" fmla="*/ 745 h 821"/>
                <a:gd name="T26" fmla="*/ 426 w 742"/>
                <a:gd name="T27" fmla="*/ 814 h 821"/>
                <a:gd name="T28" fmla="*/ 498 w 742"/>
                <a:gd name="T29" fmla="*/ 805 h 821"/>
                <a:gd name="T30" fmla="*/ 689 w 742"/>
                <a:gd name="T31" fmla="*/ 705 h 821"/>
                <a:gd name="T32" fmla="*/ 702 w 742"/>
                <a:gd name="T33" fmla="*/ 692 h 821"/>
                <a:gd name="T34" fmla="*/ 729 w 742"/>
                <a:gd name="T35" fmla="*/ 661 h 821"/>
                <a:gd name="T36" fmla="*/ 730 w 742"/>
                <a:gd name="T37" fmla="*/ 661 h 821"/>
                <a:gd name="T38" fmla="*/ 703 w 742"/>
                <a:gd name="T39" fmla="*/ 693 h 821"/>
                <a:gd name="T40" fmla="*/ 690 w 742"/>
                <a:gd name="T41" fmla="*/ 706 h 821"/>
                <a:gd name="T42" fmla="*/ 499 w 742"/>
                <a:gd name="T43" fmla="*/ 811 h 821"/>
                <a:gd name="T44" fmla="*/ 426 w 742"/>
                <a:gd name="T45" fmla="*/ 820 h 821"/>
                <a:gd name="T46" fmla="*/ 183 w 742"/>
                <a:gd name="T47" fmla="*/ 753 h 821"/>
                <a:gd name="T48" fmla="*/ 13 w 742"/>
                <a:gd name="T49" fmla="*/ 515 h 821"/>
                <a:gd name="T50" fmla="*/ 13 w 742"/>
                <a:gd name="T51" fmla="*/ 305 h 821"/>
                <a:gd name="T52" fmla="*/ 25 w 742"/>
                <a:gd name="T53" fmla="*/ 268 h 821"/>
                <a:gd name="T54" fmla="*/ 35 w 742"/>
                <a:gd name="T55" fmla="*/ 244 h 821"/>
                <a:gd name="T56" fmla="*/ 46 w 742"/>
                <a:gd name="T57" fmla="*/ 221 h 821"/>
                <a:gd name="T58" fmla="*/ 184 w 742"/>
                <a:gd name="T59" fmla="*/ 68 h 821"/>
                <a:gd name="T60" fmla="*/ 427 w 742"/>
                <a:gd name="T61" fmla="*/ 1 h 821"/>
                <a:gd name="T62" fmla="*/ 446 w 742"/>
                <a:gd name="T63" fmla="*/ 2 h 821"/>
                <a:gd name="T64" fmla="*/ 500 w 742"/>
                <a:gd name="T65" fmla="*/ 11 h 821"/>
                <a:gd name="T66" fmla="*/ 691 w 742"/>
                <a:gd name="T67" fmla="*/ 116 h 821"/>
                <a:gd name="T68" fmla="*/ 704 w 742"/>
                <a:gd name="T69" fmla="*/ 129 h 821"/>
                <a:gd name="T70" fmla="*/ 730 w 742"/>
                <a:gd name="T71" fmla="*/ 161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2" h="821">
                  <a:moveTo>
                    <a:pt x="742" y="178"/>
                  </a:moveTo>
                  <a:cubicBezTo>
                    <a:pt x="742" y="178"/>
                    <a:pt x="738" y="172"/>
                    <a:pt x="730" y="161"/>
                  </a:cubicBezTo>
                  <a:cubicBezTo>
                    <a:pt x="726" y="156"/>
                    <a:pt x="720" y="149"/>
                    <a:pt x="714" y="142"/>
                  </a:cubicBezTo>
                  <a:cubicBezTo>
                    <a:pt x="710" y="138"/>
                    <a:pt x="707" y="134"/>
                    <a:pt x="703" y="130"/>
                  </a:cubicBezTo>
                  <a:cubicBezTo>
                    <a:pt x="701" y="128"/>
                    <a:pt x="699" y="126"/>
                    <a:pt x="697" y="123"/>
                  </a:cubicBezTo>
                  <a:cubicBezTo>
                    <a:pt x="694" y="121"/>
                    <a:pt x="692" y="119"/>
                    <a:pt x="690" y="117"/>
                  </a:cubicBezTo>
                  <a:cubicBezTo>
                    <a:pt x="671" y="99"/>
                    <a:pt x="646" y="79"/>
                    <a:pt x="614" y="60"/>
                  </a:cubicBezTo>
                  <a:cubicBezTo>
                    <a:pt x="582" y="42"/>
                    <a:pt x="544" y="25"/>
                    <a:pt x="498" y="16"/>
                  </a:cubicBezTo>
                  <a:cubicBezTo>
                    <a:pt x="487" y="13"/>
                    <a:pt x="475" y="12"/>
                    <a:pt x="463" y="10"/>
                  </a:cubicBezTo>
                  <a:cubicBezTo>
                    <a:pt x="457" y="9"/>
                    <a:pt x="451" y="9"/>
                    <a:pt x="445" y="8"/>
                  </a:cubicBezTo>
                  <a:cubicBezTo>
                    <a:pt x="442" y="8"/>
                    <a:pt x="439" y="8"/>
                    <a:pt x="436" y="7"/>
                  </a:cubicBezTo>
                  <a:cubicBezTo>
                    <a:pt x="433" y="7"/>
                    <a:pt x="430" y="7"/>
                    <a:pt x="427" y="7"/>
                  </a:cubicBezTo>
                  <a:cubicBezTo>
                    <a:pt x="401" y="6"/>
                    <a:pt x="375" y="8"/>
                    <a:pt x="348" y="12"/>
                  </a:cubicBezTo>
                  <a:cubicBezTo>
                    <a:pt x="295" y="21"/>
                    <a:pt x="240" y="42"/>
                    <a:pt x="189" y="75"/>
                  </a:cubicBezTo>
                  <a:cubicBezTo>
                    <a:pt x="139" y="109"/>
                    <a:pt x="93" y="157"/>
                    <a:pt x="61" y="214"/>
                  </a:cubicBezTo>
                  <a:cubicBezTo>
                    <a:pt x="59" y="218"/>
                    <a:pt x="57" y="222"/>
                    <a:pt x="55" y="225"/>
                  </a:cubicBezTo>
                  <a:cubicBezTo>
                    <a:pt x="54" y="229"/>
                    <a:pt x="52" y="233"/>
                    <a:pt x="50" y="236"/>
                  </a:cubicBezTo>
                  <a:cubicBezTo>
                    <a:pt x="48" y="240"/>
                    <a:pt x="46" y="244"/>
                    <a:pt x="45" y="248"/>
                  </a:cubicBezTo>
                  <a:cubicBezTo>
                    <a:pt x="43" y="252"/>
                    <a:pt x="41" y="256"/>
                    <a:pt x="40" y="259"/>
                  </a:cubicBezTo>
                  <a:cubicBezTo>
                    <a:pt x="38" y="263"/>
                    <a:pt x="37" y="267"/>
                    <a:pt x="35" y="271"/>
                  </a:cubicBezTo>
                  <a:cubicBezTo>
                    <a:pt x="34" y="275"/>
                    <a:pt x="32" y="279"/>
                    <a:pt x="31" y="283"/>
                  </a:cubicBezTo>
                  <a:cubicBezTo>
                    <a:pt x="28" y="291"/>
                    <a:pt x="26" y="299"/>
                    <a:pt x="24" y="308"/>
                  </a:cubicBezTo>
                  <a:cubicBezTo>
                    <a:pt x="15" y="341"/>
                    <a:pt x="11" y="375"/>
                    <a:pt x="10" y="410"/>
                  </a:cubicBezTo>
                  <a:cubicBezTo>
                    <a:pt x="11" y="445"/>
                    <a:pt x="15" y="480"/>
                    <a:pt x="24" y="513"/>
                  </a:cubicBezTo>
                  <a:cubicBezTo>
                    <a:pt x="32" y="546"/>
                    <a:pt x="45" y="577"/>
                    <a:pt x="61" y="606"/>
                  </a:cubicBezTo>
                  <a:cubicBezTo>
                    <a:pt x="93" y="664"/>
                    <a:pt x="138" y="711"/>
                    <a:pt x="188" y="745"/>
                  </a:cubicBezTo>
                  <a:cubicBezTo>
                    <a:pt x="239" y="779"/>
                    <a:pt x="294" y="800"/>
                    <a:pt x="348" y="809"/>
                  </a:cubicBezTo>
                  <a:cubicBezTo>
                    <a:pt x="374" y="813"/>
                    <a:pt x="401" y="815"/>
                    <a:pt x="426" y="814"/>
                  </a:cubicBezTo>
                  <a:cubicBezTo>
                    <a:pt x="438" y="814"/>
                    <a:pt x="451" y="812"/>
                    <a:pt x="463" y="811"/>
                  </a:cubicBezTo>
                  <a:cubicBezTo>
                    <a:pt x="475" y="809"/>
                    <a:pt x="486" y="808"/>
                    <a:pt x="498" y="805"/>
                  </a:cubicBezTo>
                  <a:cubicBezTo>
                    <a:pt x="543" y="796"/>
                    <a:pt x="582" y="779"/>
                    <a:pt x="614" y="761"/>
                  </a:cubicBezTo>
                  <a:cubicBezTo>
                    <a:pt x="645" y="743"/>
                    <a:pt x="670" y="723"/>
                    <a:pt x="689" y="705"/>
                  </a:cubicBezTo>
                  <a:cubicBezTo>
                    <a:pt x="691" y="703"/>
                    <a:pt x="694" y="700"/>
                    <a:pt x="696" y="698"/>
                  </a:cubicBezTo>
                  <a:cubicBezTo>
                    <a:pt x="698" y="696"/>
                    <a:pt x="700" y="694"/>
                    <a:pt x="702" y="692"/>
                  </a:cubicBezTo>
                  <a:cubicBezTo>
                    <a:pt x="706" y="688"/>
                    <a:pt x="710" y="684"/>
                    <a:pt x="713" y="680"/>
                  </a:cubicBezTo>
                  <a:cubicBezTo>
                    <a:pt x="720" y="672"/>
                    <a:pt x="725" y="666"/>
                    <a:pt x="729" y="661"/>
                  </a:cubicBezTo>
                  <a:cubicBezTo>
                    <a:pt x="738" y="650"/>
                    <a:pt x="742" y="644"/>
                    <a:pt x="742" y="644"/>
                  </a:cubicBezTo>
                  <a:cubicBezTo>
                    <a:pt x="742" y="644"/>
                    <a:pt x="738" y="650"/>
                    <a:pt x="730" y="661"/>
                  </a:cubicBezTo>
                  <a:cubicBezTo>
                    <a:pt x="726" y="666"/>
                    <a:pt x="720" y="673"/>
                    <a:pt x="714" y="681"/>
                  </a:cubicBezTo>
                  <a:cubicBezTo>
                    <a:pt x="711" y="685"/>
                    <a:pt x="707" y="688"/>
                    <a:pt x="703" y="693"/>
                  </a:cubicBezTo>
                  <a:cubicBezTo>
                    <a:pt x="701" y="695"/>
                    <a:pt x="699" y="697"/>
                    <a:pt x="697" y="699"/>
                  </a:cubicBezTo>
                  <a:cubicBezTo>
                    <a:pt x="695" y="701"/>
                    <a:pt x="693" y="704"/>
                    <a:pt x="690" y="706"/>
                  </a:cubicBezTo>
                  <a:cubicBezTo>
                    <a:pt x="672" y="724"/>
                    <a:pt x="647" y="745"/>
                    <a:pt x="615" y="764"/>
                  </a:cubicBezTo>
                  <a:cubicBezTo>
                    <a:pt x="584" y="783"/>
                    <a:pt x="544" y="801"/>
                    <a:pt x="499" y="811"/>
                  </a:cubicBezTo>
                  <a:cubicBezTo>
                    <a:pt x="487" y="814"/>
                    <a:pt x="475" y="815"/>
                    <a:pt x="463" y="817"/>
                  </a:cubicBezTo>
                  <a:cubicBezTo>
                    <a:pt x="451" y="818"/>
                    <a:pt x="439" y="820"/>
                    <a:pt x="426" y="820"/>
                  </a:cubicBezTo>
                  <a:cubicBezTo>
                    <a:pt x="400" y="821"/>
                    <a:pt x="374" y="820"/>
                    <a:pt x="346" y="816"/>
                  </a:cubicBezTo>
                  <a:cubicBezTo>
                    <a:pt x="292" y="808"/>
                    <a:pt x="235" y="787"/>
                    <a:pt x="183" y="753"/>
                  </a:cubicBezTo>
                  <a:cubicBezTo>
                    <a:pt x="132" y="718"/>
                    <a:pt x="85" y="670"/>
                    <a:pt x="52" y="611"/>
                  </a:cubicBezTo>
                  <a:cubicBezTo>
                    <a:pt x="35" y="581"/>
                    <a:pt x="22" y="549"/>
                    <a:pt x="13" y="515"/>
                  </a:cubicBezTo>
                  <a:cubicBezTo>
                    <a:pt x="4" y="482"/>
                    <a:pt x="0" y="446"/>
                    <a:pt x="0" y="410"/>
                  </a:cubicBezTo>
                  <a:cubicBezTo>
                    <a:pt x="0" y="374"/>
                    <a:pt x="4" y="339"/>
                    <a:pt x="13" y="305"/>
                  </a:cubicBezTo>
                  <a:cubicBezTo>
                    <a:pt x="16" y="296"/>
                    <a:pt x="18" y="288"/>
                    <a:pt x="21" y="280"/>
                  </a:cubicBezTo>
                  <a:cubicBezTo>
                    <a:pt x="22" y="276"/>
                    <a:pt x="24" y="272"/>
                    <a:pt x="25" y="268"/>
                  </a:cubicBezTo>
                  <a:cubicBezTo>
                    <a:pt x="27" y="264"/>
                    <a:pt x="28" y="259"/>
                    <a:pt x="30" y="255"/>
                  </a:cubicBezTo>
                  <a:cubicBezTo>
                    <a:pt x="32" y="251"/>
                    <a:pt x="33" y="248"/>
                    <a:pt x="35" y="244"/>
                  </a:cubicBezTo>
                  <a:cubicBezTo>
                    <a:pt x="37" y="240"/>
                    <a:pt x="39" y="236"/>
                    <a:pt x="40" y="232"/>
                  </a:cubicBezTo>
                  <a:cubicBezTo>
                    <a:pt x="42" y="228"/>
                    <a:pt x="44" y="224"/>
                    <a:pt x="46" y="221"/>
                  </a:cubicBezTo>
                  <a:cubicBezTo>
                    <a:pt x="48" y="217"/>
                    <a:pt x="50" y="213"/>
                    <a:pt x="52" y="209"/>
                  </a:cubicBezTo>
                  <a:cubicBezTo>
                    <a:pt x="85" y="150"/>
                    <a:pt x="132" y="102"/>
                    <a:pt x="184" y="68"/>
                  </a:cubicBezTo>
                  <a:cubicBezTo>
                    <a:pt x="236" y="34"/>
                    <a:pt x="293" y="13"/>
                    <a:pt x="347" y="5"/>
                  </a:cubicBezTo>
                  <a:cubicBezTo>
                    <a:pt x="375" y="1"/>
                    <a:pt x="401" y="0"/>
                    <a:pt x="427" y="1"/>
                  </a:cubicBezTo>
                  <a:cubicBezTo>
                    <a:pt x="430" y="1"/>
                    <a:pt x="433" y="1"/>
                    <a:pt x="436" y="1"/>
                  </a:cubicBezTo>
                  <a:cubicBezTo>
                    <a:pt x="440" y="1"/>
                    <a:pt x="443" y="2"/>
                    <a:pt x="446" y="2"/>
                  </a:cubicBezTo>
                  <a:cubicBezTo>
                    <a:pt x="452" y="3"/>
                    <a:pt x="458" y="3"/>
                    <a:pt x="464" y="4"/>
                  </a:cubicBezTo>
                  <a:cubicBezTo>
                    <a:pt x="476" y="6"/>
                    <a:pt x="488" y="8"/>
                    <a:pt x="500" y="11"/>
                  </a:cubicBezTo>
                  <a:cubicBezTo>
                    <a:pt x="545" y="21"/>
                    <a:pt x="584" y="39"/>
                    <a:pt x="616" y="58"/>
                  </a:cubicBezTo>
                  <a:cubicBezTo>
                    <a:pt x="648" y="77"/>
                    <a:pt x="672" y="97"/>
                    <a:pt x="691" y="116"/>
                  </a:cubicBezTo>
                  <a:cubicBezTo>
                    <a:pt x="693" y="118"/>
                    <a:pt x="695" y="120"/>
                    <a:pt x="698" y="122"/>
                  </a:cubicBezTo>
                  <a:cubicBezTo>
                    <a:pt x="700" y="125"/>
                    <a:pt x="702" y="127"/>
                    <a:pt x="704" y="129"/>
                  </a:cubicBezTo>
                  <a:cubicBezTo>
                    <a:pt x="708" y="133"/>
                    <a:pt x="711" y="137"/>
                    <a:pt x="714" y="141"/>
                  </a:cubicBezTo>
                  <a:cubicBezTo>
                    <a:pt x="721" y="149"/>
                    <a:pt x="726" y="155"/>
                    <a:pt x="730" y="161"/>
                  </a:cubicBezTo>
                  <a:cubicBezTo>
                    <a:pt x="738" y="172"/>
                    <a:pt x="742" y="178"/>
                    <a:pt x="742" y="178"/>
                  </a:cubicBezTo>
                  <a:close/>
                </a:path>
              </a:pathLst>
            </a:custGeom>
            <a:solidFill>
              <a:srgbClr val="DFD6CF"/>
            </a:solidFill>
            <a:ln w="19050">
              <a:solidFill>
                <a:srgbClr val="DFD6C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  <p:sp>
          <p:nvSpPr>
            <p:cNvPr id="238" name="Freeform 119"/>
            <p:cNvSpPr>
              <a:spLocks/>
            </p:cNvSpPr>
            <p:nvPr/>
          </p:nvSpPr>
          <p:spPr bwMode="auto">
            <a:xfrm>
              <a:off x="1618732" y="4413537"/>
              <a:ext cx="879120" cy="984403"/>
            </a:xfrm>
            <a:custGeom>
              <a:avLst/>
              <a:gdLst>
                <a:gd name="T0" fmla="*/ 940 w 957"/>
                <a:gd name="T1" fmla="*/ 192 h 1071"/>
                <a:gd name="T2" fmla="*/ 903 w 957"/>
                <a:gd name="T3" fmla="*/ 153 h 1071"/>
                <a:gd name="T4" fmla="*/ 886 w 957"/>
                <a:gd name="T5" fmla="*/ 137 h 1071"/>
                <a:gd name="T6" fmla="*/ 717 w 957"/>
                <a:gd name="T7" fmla="*/ 38 h 1071"/>
                <a:gd name="T8" fmla="*/ 667 w 957"/>
                <a:gd name="T9" fmla="*/ 22 h 1071"/>
                <a:gd name="T10" fmla="*/ 635 w 957"/>
                <a:gd name="T11" fmla="*/ 15 h 1071"/>
                <a:gd name="T12" fmla="*/ 613 w 957"/>
                <a:gd name="T13" fmla="*/ 12 h 1071"/>
                <a:gd name="T14" fmla="*/ 590 w 957"/>
                <a:gd name="T15" fmla="*/ 9 h 1071"/>
                <a:gd name="T16" fmla="*/ 542 w 957"/>
                <a:gd name="T17" fmla="*/ 7 h 1071"/>
                <a:gd name="T18" fmla="*/ 238 w 957"/>
                <a:gd name="T19" fmla="*/ 101 h 1071"/>
                <a:gd name="T20" fmla="*/ 75 w 957"/>
                <a:gd name="T21" fmla="*/ 282 h 1071"/>
                <a:gd name="T22" fmla="*/ 10 w 957"/>
                <a:gd name="T23" fmla="*/ 535 h 1071"/>
                <a:gd name="T24" fmla="*/ 75 w 957"/>
                <a:gd name="T25" fmla="*/ 788 h 1071"/>
                <a:gd name="T26" fmla="*/ 237 w 957"/>
                <a:gd name="T27" fmla="*/ 969 h 1071"/>
                <a:gd name="T28" fmla="*/ 542 w 957"/>
                <a:gd name="T29" fmla="*/ 1064 h 1071"/>
                <a:gd name="T30" fmla="*/ 589 w 957"/>
                <a:gd name="T31" fmla="*/ 1062 h 1071"/>
                <a:gd name="T32" fmla="*/ 612 w 957"/>
                <a:gd name="T33" fmla="*/ 1059 h 1071"/>
                <a:gd name="T34" fmla="*/ 656 w 957"/>
                <a:gd name="T35" fmla="*/ 1051 h 1071"/>
                <a:gd name="T36" fmla="*/ 666 w 957"/>
                <a:gd name="T37" fmla="*/ 1049 h 1071"/>
                <a:gd name="T38" fmla="*/ 716 w 957"/>
                <a:gd name="T39" fmla="*/ 1034 h 1071"/>
                <a:gd name="T40" fmla="*/ 753 w 957"/>
                <a:gd name="T41" fmla="*/ 1019 h 1071"/>
                <a:gd name="T42" fmla="*/ 885 w 957"/>
                <a:gd name="T43" fmla="*/ 934 h 1071"/>
                <a:gd name="T44" fmla="*/ 918 w 957"/>
                <a:gd name="T45" fmla="*/ 904 h 1071"/>
                <a:gd name="T46" fmla="*/ 956 w 957"/>
                <a:gd name="T47" fmla="*/ 859 h 1071"/>
                <a:gd name="T48" fmla="*/ 918 w 957"/>
                <a:gd name="T49" fmla="*/ 904 h 1071"/>
                <a:gd name="T50" fmla="*/ 886 w 957"/>
                <a:gd name="T51" fmla="*/ 935 h 1071"/>
                <a:gd name="T52" fmla="*/ 754 w 957"/>
                <a:gd name="T53" fmla="*/ 1023 h 1071"/>
                <a:gd name="T54" fmla="*/ 718 w 957"/>
                <a:gd name="T55" fmla="*/ 1038 h 1071"/>
                <a:gd name="T56" fmla="*/ 668 w 957"/>
                <a:gd name="T57" fmla="*/ 1054 h 1071"/>
                <a:gd name="T58" fmla="*/ 657 w 957"/>
                <a:gd name="T59" fmla="*/ 1056 h 1071"/>
                <a:gd name="T60" fmla="*/ 613 w 957"/>
                <a:gd name="T61" fmla="*/ 1065 h 1071"/>
                <a:gd name="T62" fmla="*/ 590 w 957"/>
                <a:gd name="T63" fmla="*/ 1068 h 1071"/>
                <a:gd name="T64" fmla="*/ 542 w 957"/>
                <a:gd name="T65" fmla="*/ 1071 h 1071"/>
                <a:gd name="T66" fmla="*/ 232 w 957"/>
                <a:gd name="T67" fmla="*/ 977 h 1071"/>
                <a:gd name="T68" fmla="*/ 65 w 957"/>
                <a:gd name="T69" fmla="*/ 793 h 1071"/>
                <a:gd name="T70" fmla="*/ 0 w 957"/>
                <a:gd name="T71" fmla="*/ 535 h 1071"/>
                <a:gd name="T72" fmla="*/ 66 w 957"/>
                <a:gd name="T73" fmla="*/ 277 h 1071"/>
                <a:gd name="T74" fmla="*/ 233 w 957"/>
                <a:gd name="T75" fmla="*/ 94 h 1071"/>
                <a:gd name="T76" fmla="*/ 542 w 957"/>
                <a:gd name="T77" fmla="*/ 0 h 1071"/>
                <a:gd name="T78" fmla="*/ 591 w 957"/>
                <a:gd name="T79" fmla="*/ 3 h 1071"/>
                <a:gd name="T80" fmla="*/ 614 w 957"/>
                <a:gd name="T81" fmla="*/ 6 h 1071"/>
                <a:gd name="T82" fmla="*/ 636 w 957"/>
                <a:gd name="T83" fmla="*/ 10 h 1071"/>
                <a:gd name="T84" fmla="*/ 668 w 957"/>
                <a:gd name="T85" fmla="*/ 18 h 1071"/>
                <a:gd name="T86" fmla="*/ 719 w 957"/>
                <a:gd name="T87" fmla="*/ 33 h 1071"/>
                <a:gd name="T88" fmla="*/ 887 w 957"/>
                <a:gd name="T89" fmla="*/ 136 h 1071"/>
                <a:gd name="T90" fmla="*/ 904 w 957"/>
                <a:gd name="T91" fmla="*/ 152 h 1071"/>
                <a:gd name="T92" fmla="*/ 940 w 957"/>
                <a:gd name="T93" fmla="*/ 192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7" h="1071">
                  <a:moveTo>
                    <a:pt x="957" y="213"/>
                  </a:moveTo>
                  <a:cubicBezTo>
                    <a:pt x="957" y="213"/>
                    <a:pt x="951" y="206"/>
                    <a:pt x="940" y="192"/>
                  </a:cubicBezTo>
                  <a:cubicBezTo>
                    <a:pt x="934" y="185"/>
                    <a:pt x="927" y="178"/>
                    <a:pt x="918" y="168"/>
                  </a:cubicBezTo>
                  <a:cubicBezTo>
                    <a:pt x="913" y="163"/>
                    <a:pt x="909" y="159"/>
                    <a:pt x="903" y="153"/>
                  </a:cubicBezTo>
                  <a:cubicBezTo>
                    <a:pt x="901" y="151"/>
                    <a:pt x="898" y="148"/>
                    <a:pt x="895" y="145"/>
                  </a:cubicBezTo>
                  <a:cubicBezTo>
                    <a:pt x="892" y="143"/>
                    <a:pt x="889" y="140"/>
                    <a:pt x="886" y="137"/>
                  </a:cubicBezTo>
                  <a:cubicBezTo>
                    <a:pt x="861" y="115"/>
                    <a:pt x="828" y="91"/>
                    <a:pt x="786" y="68"/>
                  </a:cubicBezTo>
                  <a:cubicBezTo>
                    <a:pt x="765" y="57"/>
                    <a:pt x="742" y="47"/>
                    <a:pt x="717" y="38"/>
                  </a:cubicBezTo>
                  <a:cubicBezTo>
                    <a:pt x="704" y="33"/>
                    <a:pt x="691" y="29"/>
                    <a:pt x="678" y="25"/>
                  </a:cubicBezTo>
                  <a:cubicBezTo>
                    <a:pt x="674" y="24"/>
                    <a:pt x="671" y="23"/>
                    <a:pt x="667" y="22"/>
                  </a:cubicBezTo>
                  <a:cubicBezTo>
                    <a:pt x="664" y="22"/>
                    <a:pt x="660" y="21"/>
                    <a:pt x="657" y="20"/>
                  </a:cubicBezTo>
                  <a:cubicBezTo>
                    <a:pt x="650" y="18"/>
                    <a:pt x="642" y="17"/>
                    <a:pt x="635" y="15"/>
                  </a:cubicBezTo>
                  <a:cubicBezTo>
                    <a:pt x="632" y="15"/>
                    <a:pt x="628" y="14"/>
                    <a:pt x="624" y="14"/>
                  </a:cubicBezTo>
                  <a:cubicBezTo>
                    <a:pt x="620" y="13"/>
                    <a:pt x="617" y="13"/>
                    <a:pt x="613" y="12"/>
                  </a:cubicBezTo>
                  <a:cubicBezTo>
                    <a:pt x="609" y="11"/>
                    <a:pt x="605" y="11"/>
                    <a:pt x="601" y="10"/>
                  </a:cubicBezTo>
                  <a:cubicBezTo>
                    <a:pt x="598" y="10"/>
                    <a:pt x="594" y="10"/>
                    <a:pt x="590" y="9"/>
                  </a:cubicBezTo>
                  <a:cubicBezTo>
                    <a:pt x="582" y="9"/>
                    <a:pt x="574" y="8"/>
                    <a:pt x="566" y="7"/>
                  </a:cubicBezTo>
                  <a:cubicBezTo>
                    <a:pt x="558" y="7"/>
                    <a:pt x="550" y="7"/>
                    <a:pt x="542" y="7"/>
                  </a:cubicBezTo>
                  <a:cubicBezTo>
                    <a:pt x="510" y="7"/>
                    <a:pt x="476" y="9"/>
                    <a:pt x="442" y="16"/>
                  </a:cubicBezTo>
                  <a:cubicBezTo>
                    <a:pt x="373" y="29"/>
                    <a:pt x="302" y="56"/>
                    <a:pt x="238" y="101"/>
                  </a:cubicBezTo>
                  <a:cubicBezTo>
                    <a:pt x="206" y="124"/>
                    <a:pt x="175" y="150"/>
                    <a:pt x="148" y="180"/>
                  </a:cubicBezTo>
                  <a:cubicBezTo>
                    <a:pt x="120" y="211"/>
                    <a:pt x="96" y="245"/>
                    <a:pt x="75" y="282"/>
                  </a:cubicBezTo>
                  <a:cubicBezTo>
                    <a:pt x="54" y="320"/>
                    <a:pt x="38" y="360"/>
                    <a:pt x="27" y="403"/>
                  </a:cubicBezTo>
                  <a:cubicBezTo>
                    <a:pt x="16" y="445"/>
                    <a:pt x="11" y="490"/>
                    <a:pt x="10" y="535"/>
                  </a:cubicBezTo>
                  <a:cubicBezTo>
                    <a:pt x="11" y="580"/>
                    <a:pt x="16" y="625"/>
                    <a:pt x="27" y="667"/>
                  </a:cubicBezTo>
                  <a:cubicBezTo>
                    <a:pt x="38" y="710"/>
                    <a:pt x="54" y="751"/>
                    <a:pt x="75" y="788"/>
                  </a:cubicBezTo>
                  <a:cubicBezTo>
                    <a:pt x="95" y="825"/>
                    <a:pt x="120" y="860"/>
                    <a:pt x="147" y="890"/>
                  </a:cubicBezTo>
                  <a:cubicBezTo>
                    <a:pt x="175" y="920"/>
                    <a:pt x="205" y="947"/>
                    <a:pt x="237" y="969"/>
                  </a:cubicBezTo>
                  <a:cubicBezTo>
                    <a:pt x="301" y="1015"/>
                    <a:pt x="373" y="1042"/>
                    <a:pt x="441" y="1055"/>
                  </a:cubicBezTo>
                  <a:cubicBezTo>
                    <a:pt x="475" y="1061"/>
                    <a:pt x="509" y="1064"/>
                    <a:pt x="542" y="1064"/>
                  </a:cubicBezTo>
                  <a:cubicBezTo>
                    <a:pt x="550" y="1064"/>
                    <a:pt x="558" y="1064"/>
                    <a:pt x="566" y="1064"/>
                  </a:cubicBezTo>
                  <a:cubicBezTo>
                    <a:pt x="574" y="1063"/>
                    <a:pt x="581" y="1062"/>
                    <a:pt x="589" y="1062"/>
                  </a:cubicBezTo>
                  <a:cubicBezTo>
                    <a:pt x="593" y="1061"/>
                    <a:pt x="597" y="1061"/>
                    <a:pt x="601" y="1061"/>
                  </a:cubicBezTo>
                  <a:cubicBezTo>
                    <a:pt x="604" y="1060"/>
                    <a:pt x="608" y="1060"/>
                    <a:pt x="612" y="1059"/>
                  </a:cubicBezTo>
                  <a:cubicBezTo>
                    <a:pt x="620" y="1058"/>
                    <a:pt x="627" y="1057"/>
                    <a:pt x="634" y="1056"/>
                  </a:cubicBezTo>
                  <a:cubicBezTo>
                    <a:pt x="642" y="1054"/>
                    <a:pt x="649" y="1053"/>
                    <a:pt x="656" y="1051"/>
                  </a:cubicBezTo>
                  <a:cubicBezTo>
                    <a:pt x="661" y="1050"/>
                    <a:pt x="661" y="1050"/>
                    <a:pt x="661" y="1050"/>
                  </a:cubicBezTo>
                  <a:cubicBezTo>
                    <a:pt x="666" y="1049"/>
                    <a:pt x="666" y="1049"/>
                    <a:pt x="666" y="1049"/>
                  </a:cubicBezTo>
                  <a:cubicBezTo>
                    <a:pt x="670" y="1048"/>
                    <a:pt x="673" y="1047"/>
                    <a:pt x="677" y="1046"/>
                  </a:cubicBezTo>
                  <a:cubicBezTo>
                    <a:pt x="691" y="1043"/>
                    <a:pt x="704" y="1038"/>
                    <a:pt x="716" y="1034"/>
                  </a:cubicBezTo>
                  <a:cubicBezTo>
                    <a:pt x="723" y="1032"/>
                    <a:pt x="729" y="1029"/>
                    <a:pt x="735" y="1027"/>
                  </a:cubicBezTo>
                  <a:cubicBezTo>
                    <a:pt x="741" y="1024"/>
                    <a:pt x="747" y="1022"/>
                    <a:pt x="753" y="1019"/>
                  </a:cubicBezTo>
                  <a:cubicBezTo>
                    <a:pt x="764" y="1014"/>
                    <a:pt x="775" y="1009"/>
                    <a:pt x="785" y="1003"/>
                  </a:cubicBezTo>
                  <a:cubicBezTo>
                    <a:pt x="827" y="981"/>
                    <a:pt x="860" y="956"/>
                    <a:pt x="885" y="934"/>
                  </a:cubicBezTo>
                  <a:cubicBezTo>
                    <a:pt x="892" y="929"/>
                    <a:pt x="898" y="924"/>
                    <a:pt x="903" y="918"/>
                  </a:cubicBezTo>
                  <a:cubicBezTo>
                    <a:pt x="908" y="913"/>
                    <a:pt x="913" y="908"/>
                    <a:pt x="918" y="904"/>
                  </a:cubicBezTo>
                  <a:cubicBezTo>
                    <a:pt x="926" y="894"/>
                    <a:pt x="934" y="886"/>
                    <a:pt x="939" y="880"/>
                  </a:cubicBezTo>
                  <a:cubicBezTo>
                    <a:pt x="950" y="866"/>
                    <a:pt x="956" y="859"/>
                    <a:pt x="956" y="859"/>
                  </a:cubicBezTo>
                  <a:cubicBezTo>
                    <a:pt x="956" y="859"/>
                    <a:pt x="951" y="866"/>
                    <a:pt x="940" y="880"/>
                  </a:cubicBezTo>
                  <a:cubicBezTo>
                    <a:pt x="934" y="887"/>
                    <a:pt x="927" y="895"/>
                    <a:pt x="918" y="904"/>
                  </a:cubicBezTo>
                  <a:cubicBezTo>
                    <a:pt x="914" y="909"/>
                    <a:pt x="909" y="914"/>
                    <a:pt x="904" y="919"/>
                  </a:cubicBezTo>
                  <a:cubicBezTo>
                    <a:pt x="899" y="925"/>
                    <a:pt x="893" y="930"/>
                    <a:pt x="886" y="935"/>
                  </a:cubicBezTo>
                  <a:cubicBezTo>
                    <a:pt x="862" y="958"/>
                    <a:pt x="829" y="983"/>
                    <a:pt x="787" y="1006"/>
                  </a:cubicBezTo>
                  <a:cubicBezTo>
                    <a:pt x="777" y="1012"/>
                    <a:pt x="766" y="1017"/>
                    <a:pt x="754" y="1023"/>
                  </a:cubicBezTo>
                  <a:cubicBezTo>
                    <a:pt x="748" y="1026"/>
                    <a:pt x="742" y="1028"/>
                    <a:pt x="736" y="1030"/>
                  </a:cubicBezTo>
                  <a:cubicBezTo>
                    <a:pt x="730" y="1033"/>
                    <a:pt x="724" y="1036"/>
                    <a:pt x="718" y="1038"/>
                  </a:cubicBezTo>
                  <a:cubicBezTo>
                    <a:pt x="705" y="1042"/>
                    <a:pt x="692" y="1047"/>
                    <a:pt x="678" y="1051"/>
                  </a:cubicBezTo>
                  <a:cubicBezTo>
                    <a:pt x="675" y="1052"/>
                    <a:pt x="671" y="1053"/>
                    <a:pt x="668" y="1054"/>
                  </a:cubicBezTo>
                  <a:cubicBezTo>
                    <a:pt x="662" y="1055"/>
                    <a:pt x="662" y="1055"/>
                    <a:pt x="662" y="1055"/>
                  </a:cubicBezTo>
                  <a:cubicBezTo>
                    <a:pt x="657" y="1056"/>
                    <a:pt x="657" y="1056"/>
                    <a:pt x="657" y="1056"/>
                  </a:cubicBezTo>
                  <a:cubicBezTo>
                    <a:pt x="650" y="1058"/>
                    <a:pt x="643" y="1059"/>
                    <a:pt x="635" y="1061"/>
                  </a:cubicBezTo>
                  <a:cubicBezTo>
                    <a:pt x="628" y="1063"/>
                    <a:pt x="620" y="1063"/>
                    <a:pt x="613" y="1065"/>
                  </a:cubicBezTo>
                  <a:cubicBezTo>
                    <a:pt x="609" y="1065"/>
                    <a:pt x="605" y="1066"/>
                    <a:pt x="601" y="1067"/>
                  </a:cubicBezTo>
                  <a:cubicBezTo>
                    <a:pt x="598" y="1067"/>
                    <a:pt x="594" y="1067"/>
                    <a:pt x="590" y="1068"/>
                  </a:cubicBezTo>
                  <a:cubicBezTo>
                    <a:pt x="582" y="1068"/>
                    <a:pt x="574" y="1069"/>
                    <a:pt x="566" y="1070"/>
                  </a:cubicBezTo>
                  <a:cubicBezTo>
                    <a:pt x="558" y="1070"/>
                    <a:pt x="550" y="1070"/>
                    <a:pt x="542" y="1071"/>
                  </a:cubicBezTo>
                  <a:cubicBezTo>
                    <a:pt x="509" y="1071"/>
                    <a:pt x="475" y="1069"/>
                    <a:pt x="440" y="1062"/>
                  </a:cubicBezTo>
                  <a:cubicBezTo>
                    <a:pt x="370" y="1050"/>
                    <a:pt x="298" y="1022"/>
                    <a:pt x="232" y="977"/>
                  </a:cubicBezTo>
                  <a:cubicBezTo>
                    <a:pt x="199" y="954"/>
                    <a:pt x="168" y="927"/>
                    <a:pt x="140" y="897"/>
                  </a:cubicBezTo>
                  <a:cubicBezTo>
                    <a:pt x="112" y="866"/>
                    <a:pt x="87" y="831"/>
                    <a:pt x="65" y="793"/>
                  </a:cubicBezTo>
                  <a:cubicBezTo>
                    <a:pt x="45" y="755"/>
                    <a:pt x="28" y="714"/>
                    <a:pt x="17" y="670"/>
                  </a:cubicBezTo>
                  <a:cubicBezTo>
                    <a:pt x="6" y="627"/>
                    <a:pt x="0" y="581"/>
                    <a:pt x="0" y="535"/>
                  </a:cubicBezTo>
                  <a:cubicBezTo>
                    <a:pt x="0" y="489"/>
                    <a:pt x="6" y="444"/>
                    <a:pt x="17" y="400"/>
                  </a:cubicBezTo>
                  <a:cubicBezTo>
                    <a:pt x="28" y="357"/>
                    <a:pt x="45" y="315"/>
                    <a:pt x="66" y="277"/>
                  </a:cubicBezTo>
                  <a:cubicBezTo>
                    <a:pt x="87" y="239"/>
                    <a:pt x="112" y="205"/>
                    <a:pt x="140" y="174"/>
                  </a:cubicBezTo>
                  <a:cubicBezTo>
                    <a:pt x="169" y="143"/>
                    <a:pt x="200" y="116"/>
                    <a:pt x="233" y="94"/>
                  </a:cubicBezTo>
                  <a:cubicBezTo>
                    <a:pt x="298" y="48"/>
                    <a:pt x="371" y="21"/>
                    <a:pt x="440" y="9"/>
                  </a:cubicBezTo>
                  <a:cubicBezTo>
                    <a:pt x="475" y="2"/>
                    <a:pt x="510" y="0"/>
                    <a:pt x="542" y="0"/>
                  </a:cubicBezTo>
                  <a:cubicBezTo>
                    <a:pt x="551" y="1"/>
                    <a:pt x="559" y="1"/>
                    <a:pt x="567" y="1"/>
                  </a:cubicBezTo>
                  <a:cubicBezTo>
                    <a:pt x="575" y="2"/>
                    <a:pt x="583" y="3"/>
                    <a:pt x="591" y="3"/>
                  </a:cubicBezTo>
                  <a:cubicBezTo>
                    <a:pt x="594" y="4"/>
                    <a:pt x="598" y="4"/>
                    <a:pt x="602" y="5"/>
                  </a:cubicBezTo>
                  <a:cubicBezTo>
                    <a:pt x="606" y="5"/>
                    <a:pt x="610" y="6"/>
                    <a:pt x="614" y="6"/>
                  </a:cubicBezTo>
                  <a:cubicBezTo>
                    <a:pt x="617" y="7"/>
                    <a:pt x="621" y="8"/>
                    <a:pt x="625" y="8"/>
                  </a:cubicBezTo>
                  <a:cubicBezTo>
                    <a:pt x="629" y="9"/>
                    <a:pt x="632" y="9"/>
                    <a:pt x="636" y="10"/>
                  </a:cubicBezTo>
                  <a:cubicBezTo>
                    <a:pt x="643" y="12"/>
                    <a:pt x="651" y="13"/>
                    <a:pt x="658" y="15"/>
                  </a:cubicBezTo>
                  <a:cubicBezTo>
                    <a:pt x="661" y="16"/>
                    <a:pt x="665" y="17"/>
                    <a:pt x="668" y="18"/>
                  </a:cubicBezTo>
                  <a:cubicBezTo>
                    <a:pt x="672" y="19"/>
                    <a:pt x="675" y="20"/>
                    <a:pt x="679" y="21"/>
                  </a:cubicBezTo>
                  <a:cubicBezTo>
                    <a:pt x="693" y="24"/>
                    <a:pt x="706" y="29"/>
                    <a:pt x="719" y="33"/>
                  </a:cubicBezTo>
                  <a:cubicBezTo>
                    <a:pt x="744" y="43"/>
                    <a:pt x="767" y="54"/>
                    <a:pt x="788" y="65"/>
                  </a:cubicBezTo>
                  <a:cubicBezTo>
                    <a:pt x="830" y="88"/>
                    <a:pt x="862" y="114"/>
                    <a:pt x="887" y="136"/>
                  </a:cubicBezTo>
                  <a:cubicBezTo>
                    <a:pt x="890" y="139"/>
                    <a:pt x="893" y="142"/>
                    <a:pt x="896" y="144"/>
                  </a:cubicBezTo>
                  <a:cubicBezTo>
                    <a:pt x="899" y="147"/>
                    <a:pt x="902" y="150"/>
                    <a:pt x="904" y="152"/>
                  </a:cubicBezTo>
                  <a:cubicBezTo>
                    <a:pt x="909" y="158"/>
                    <a:pt x="914" y="163"/>
                    <a:pt x="919" y="167"/>
                  </a:cubicBezTo>
                  <a:cubicBezTo>
                    <a:pt x="927" y="177"/>
                    <a:pt x="935" y="185"/>
                    <a:pt x="940" y="192"/>
                  </a:cubicBezTo>
                  <a:cubicBezTo>
                    <a:pt x="951" y="206"/>
                    <a:pt x="957" y="213"/>
                    <a:pt x="957" y="213"/>
                  </a:cubicBezTo>
                  <a:close/>
                </a:path>
              </a:pathLst>
            </a:custGeom>
            <a:solidFill>
              <a:srgbClr val="DFD6CF"/>
            </a:solidFill>
            <a:ln w="19050">
              <a:solidFill>
                <a:srgbClr val="DFD6C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  <p:sp>
          <p:nvSpPr>
            <p:cNvPr id="239" name="Freeform 121"/>
            <p:cNvSpPr>
              <a:spLocks/>
            </p:cNvSpPr>
            <p:nvPr/>
          </p:nvSpPr>
          <p:spPr bwMode="auto">
            <a:xfrm>
              <a:off x="1502919" y="4298477"/>
              <a:ext cx="1076903" cy="1214523"/>
            </a:xfrm>
            <a:custGeom>
              <a:avLst/>
              <a:gdLst>
                <a:gd name="T0" fmla="*/ 1151 w 1172"/>
                <a:gd name="T1" fmla="*/ 223 h 1321"/>
                <a:gd name="T2" fmla="*/ 1083 w 1172"/>
                <a:gd name="T3" fmla="*/ 158 h 1321"/>
                <a:gd name="T4" fmla="*/ 949 w 1172"/>
                <a:gd name="T5" fmla="*/ 71 h 1321"/>
                <a:gd name="T6" fmla="*/ 918 w 1172"/>
                <a:gd name="T7" fmla="*/ 57 h 1321"/>
                <a:gd name="T8" fmla="*/ 874 w 1172"/>
                <a:gd name="T9" fmla="*/ 41 h 1321"/>
                <a:gd name="T10" fmla="*/ 825 w 1172"/>
                <a:gd name="T11" fmla="*/ 26 h 1321"/>
                <a:gd name="T12" fmla="*/ 799 w 1172"/>
                <a:gd name="T13" fmla="*/ 21 h 1321"/>
                <a:gd name="T14" fmla="*/ 659 w 1172"/>
                <a:gd name="T15" fmla="*/ 7 h 1321"/>
                <a:gd name="T16" fmla="*/ 410 w 1172"/>
                <a:gd name="T17" fmla="*/ 58 h 1321"/>
                <a:gd name="T18" fmla="*/ 178 w 1172"/>
                <a:gd name="T19" fmla="*/ 225 h 1321"/>
                <a:gd name="T20" fmla="*/ 32 w 1172"/>
                <a:gd name="T21" fmla="*/ 498 h 1321"/>
                <a:gd name="T22" fmla="*/ 31 w 1172"/>
                <a:gd name="T23" fmla="*/ 822 h 1321"/>
                <a:gd name="T24" fmla="*/ 177 w 1172"/>
                <a:gd name="T25" fmla="*/ 1096 h 1321"/>
                <a:gd name="T26" fmla="*/ 409 w 1172"/>
                <a:gd name="T27" fmla="*/ 1262 h 1321"/>
                <a:gd name="T28" fmla="*/ 658 w 1172"/>
                <a:gd name="T29" fmla="*/ 1314 h 1321"/>
                <a:gd name="T30" fmla="*/ 799 w 1172"/>
                <a:gd name="T31" fmla="*/ 1301 h 1321"/>
                <a:gd name="T32" fmla="*/ 824 w 1172"/>
                <a:gd name="T33" fmla="*/ 1295 h 1321"/>
                <a:gd name="T34" fmla="*/ 873 w 1172"/>
                <a:gd name="T35" fmla="*/ 1281 h 1321"/>
                <a:gd name="T36" fmla="*/ 896 w 1172"/>
                <a:gd name="T37" fmla="*/ 1272 h 1321"/>
                <a:gd name="T38" fmla="*/ 938 w 1172"/>
                <a:gd name="T39" fmla="*/ 1254 h 1321"/>
                <a:gd name="T40" fmla="*/ 958 w 1172"/>
                <a:gd name="T41" fmla="*/ 1245 h 1321"/>
                <a:gd name="T42" fmla="*/ 1123 w 1172"/>
                <a:gd name="T43" fmla="*/ 1127 h 1321"/>
                <a:gd name="T44" fmla="*/ 1172 w 1172"/>
                <a:gd name="T45" fmla="*/ 1073 h 1321"/>
                <a:gd name="T46" fmla="*/ 1123 w 1172"/>
                <a:gd name="T47" fmla="*/ 1128 h 1321"/>
                <a:gd name="T48" fmla="*/ 960 w 1172"/>
                <a:gd name="T49" fmla="*/ 1248 h 1321"/>
                <a:gd name="T50" fmla="*/ 940 w 1172"/>
                <a:gd name="T51" fmla="*/ 1258 h 1321"/>
                <a:gd name="T52" fmla="*/ 897 w 1172"/>
                <a:gd name="T53" fmla="*/ 1276 h 1321"/>
                <a:gd name="T54" fmla="*/ 874 w 1172"/>
                <a:gd name="T55" fmla="*/ 1285 h 1321"/>
                <a:gd name="T56" fmla="*/ 826 w 1172"/>
                <a:gd name="T57" fmla="*/ 1300 h 1321"/>
                <a:gd name="T58" fmla="*/ 800 w 1172"/>
                <a:gd name="T59" fmla="*/ 1306 h 1321"/>
                <a:gd name="T60" fmla="*/ 658 w 1172"/>
                <a:gd name="T61" fmla="*/ 1321 h 1321"/>
                <a:gd name="T62" fmla="*/ 406 w 1172"/>
                <a:gd name="T63" fmla="*/ 1270 h 1321"/>
                <a:gd name="T64" fmla="*/ 170 w 1172"/>
                <a:gd name="T65" fmla="*/ 1102 h 1321"/>
                <a:gd name="T66" fmla="*/ 21 w 1172"/>
                <a:gd name="T67" fmla="*/ 825 h 1321"/>
                <a:gd name="T68" fmla="*/ 21 w 1172"/>
                <a:gd name="T69" fmla="*/ 495 h 1321"/>
                <a:gd name="T70" fmla="*/ 171 w 1172"/>
                <a:gd name="T71" fmla="*/ 218 h 1321"/>
                <a:gd name="T72" fmla="*/ 407 w 1172"/>
                <a:gd name="T73" fmla="*/ 51 h 1321"/>
                <a:gd name="T74" fmla="*/ 659 w 1172"/>
                <a:gd name="T75" fmla="*/ 0 h 1321"/>
                <a:gd name="T76" fmla="*/ 801 w 1172"/>
                <a:gd name="T77" fmla="*/ 15 h 1321"/>
                <a:gd name="T78" fmla="*/ 826 w 1172"/>
                <a:gd name="T79" fmla="*/ 22 h 1321"/>
                <a:gd name="T80" fmla="*/ 875 w 1172"/>
                <a:gd name="T81" fmla="*/ 36 h 1321"/>
                <a:gd name="T82" fmla="*/ 920 w 1172"/>
                <a:gd name="T83" fmla="*/ 54 h 1321"/>
                <a:gd name="T84" fmla="*/ 951 w 1172"/>
                <a:gd name="T85" fmla="*/ 68 h 1321"/>
                <a:gd name="T86" fmla="*/ 1084 w 1172"/>
                <a:gd name="T87" fmla="*/ 157 h 1321"/>
                <a:gd name="T88" fmla="*/ 1151 w 1172"/>
                <a:gd name="T89" fmla="*/ 223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2" h="1321">
                  <a:moveTo>
                    <a:pt x="1172" y="248"/>
                  </a:moveTo>
                  <a:cubicBezTo>
                    <a:pt x="1172" y="248"/>
                    <a:pt x="1165" y="240"/>
                    <a:pt x="1151" y="223"/>
                  </a:cubicBezTo>
                  <a:cubicBezTo>
                    <a:pt x="1143" y="215"/>
                    <a:pt x="1134" y="206"/>
                    <a:pt x="1123" y="194"/>
                  </a:cubicBezTo>
                  <a:cubicBezTo>
                    <a:pt x="1112" y="184"/>
                    <a:pt x="1099" y="171"/>
                    <a:pt x="1083" y="158"/>
                  </a:cubicBezTo>
                  <a:cubicBezTo>
                    <a:pt x="1052" y="132"/>
                    <a:pt x="1011" y="103"/>
                    <a:pt x="959" y="76"/>
                  </a:cubicBezTo>
                  <a:cubicBezTo>
                    <a:pt x="956" y="75"/>
                    <a:pt x="953" y="73"/>
                    <a:pt x="949" y="71"/>
                  </a:cubicBezTo>
                  <a:cubicBezTo>
                    <a:pt x="946" y="70"/>
                    <a:pt x="943" y="68"/>
                    <a:pt x="939" y="67"/>
                  </a:cubicBezTo>
                  <a:cubicBezTo>
                    <a:pt x="932" y="64"/>
                    <a:pt x="925" y="61"/>
                    <a:pt x="918" y="57"/>
                  </a:cubicBezTo>
                  <a:cubicBezTo>
                    <a:pt x="911" y="54"/>
                    <a:pt x="904" y="52"/>
                    <a:pt x="896" y="49"/>
                  </a:cubicBezTo>
                  <a:cubicBezTo>
                    <a:pt x="889" y="46"/>
                    <a:pt x="881" y="43"/>
                    <a:pt x="874" y="41"/>
                  </a:cubicBezTo>
                  <a:cubicBezTo>
                    <a:pt x="866" y="38"/>
                    <a:pt x="858" y="36"/>
                    <a:pt x="850" y="33"/>
                  </a:cubicBezTo>
                  <a:cubicBezTo>
                    <a:pt x="842" y="31"/>
                    <a:pt x="833" y="29"/>
                    <a:pt x="825" y="26"/>
                  </a:cubicBezTo>
                  <a:cubicBezTo>
                    <a:pt x="821" y="25"/>
                    <a:pt x="817" y="24"/>
                    <a:pt x="812" y="23"/>
                  </a:cubicBezTo>
                  <a:cubicBezTo>
                    <a:pt x="808" y="22"/>
                    <a:pt x="804" y="21"/>
                    <a:pt x="799" y="21"/>
                  </a:cubicBezTo>
                  <a:cubicBezTo>
                    <a:pt x="791" y="19"/>
                    <a:pt x="782" y="17"/>
                    <a:pt x="773" y="15"/>
                  </a:cubicBezTo>
                  <a:cubicBezTo>
                    <a:pt x="737" y="10"/>
                    <a:pt x="699" y="7"/>
                    <a:pt x="659" y="7"/>
                  </a:cubicBezTo>
                  <a:cubicBezTo>
                    <a:pt x="619" y="7"/>
                    <a:pt x="578" y="11"/>
                    <a:pt x="536" y="19"/>
                  </a:cubicBezTo>
                  <a:cubicBezTo>
                    <a:pt x="494" y="28"/>
                    <a:pt x="452" y="41"/>
                    <a:pt x="410" y="58"/>
                  </a:cubicBezTo>
                  <a:cubicBezTo>
                    <a:pt x="368" y="76"/>
                    <a:pt x="327" y="99"/>
                    <a:pt x="288" y="127"/>
                  </a:cubicBezTo>
                  <a:cubicBezTo>
                    <a:pt x="249" y="155"/>
                    <a:pt x="211" y="187"/>
                    <a:pt x="178" y="225"/>
                  </a:cubicBezTo>
                  <a:cubicBezTo>
                    <a:pt x="144" y="262"/>
                    <a:pt x="115" y="304"/>
                    <a:pt x="90" y="350"/>
                  </a:cubicBezTo>
                  <a:cubicBezTo>
                    <a:pt x="65" y="396"/>
                    <a:pt x="45" y="446"/>
                    <a:pt x="32" y="498"/>
                  </a:cubicBezTo>
                  <a:cubicBezTo>
                    <a:pt x="19" y="550"/>
                    <a:pt x="12" y="605"/>
                    <a:pt x="11" y="660"/>
                  </a:cubicBezTo>
                  <a:cubicBezTo>
                    <a:pt x="11" y="715"/>
                    <a:pt x="18" y="770"/>
                    <a:pt x="31" y="822"/>
                  </a:cubicBezTo>
                  <a:cubicBezTo>
                    <a:pt x="45" y="875"/>
                    <a:pt x="65" y="924"/>
                    <a:pt x="89" y="970"/>
                  </a:cubicBezTo>
                  <a:cubicBezTo>
                    <a:pt x="114" y="1016"/>
                    <a:pt x="144" y="1058"/>
                    <a:pt x="177" y="1096"/>
                  </a:cubicBezTo>
                  <a:cubicBezTo>
                    <a:pt x="211" y="1133"/>
                    <a:pt x="248" y="1166"/>
                    <a:pt x="287" y="1194"/>
                  </a:cubicBezTo>
                  <a:cubicBezTo>
                    <a:pt x="326" y="1222"/>
                    <a:pt x="367" y="1244"/>
                    <a:pt x="409" y="1262"/>
                  </a:cubicBezTo>
                  <a:cubicBezTo>
                    <a:pt x="451" y="1280"/>
                    <a:pt x="494" y="1293"/>
                    <a:pt x="535" y="1301"/>
                  </a:cubicBezTo>
                  <a:cubicBezTo>
                    <a:pt x="577" y="1310"/>
                    <a:pt x="619" y="1314"/>
                    <a:pt x="658" y="1314"/>
                  </a:cubicBezTo>
                  <a:cubicBezTo>
                    <a:pt x="698" y="1314"/>
                    <a:pt x="736" y="1312"/>
                    <a:pt x="772" y="1306"/>
                  </a:cubicBezTo>
                  <a:cubicBezTo>
                    <a:pt x="781" y="1304"/>
                    <a:pt x="790" y="1302"/>
                    <a:pt x="799" y="1301"/>
                  </a:cubicBezTo>
                  <a:cubicBezTo>
                    <a:pt x="803" y="1300"/>
                    <a:pt x="807" y="1299"/>
                    <a:pt x="812" y="1298"/>
                  </a:cubicBezTo>
                  <a:cubicBezTo>
                    <a:pt x="816" y="1297"/>
                    <a:pt x="820" y="1296"/>
                    <a:pt x="824" y="1295"/>
                  </a:cubicBezTo>
                  <a:cubicBezTo>
                    <a:pt x="833" y="1293"/>
                    <a:pt x="841" y="1291"/>
                    <a:pt x="849" y="1288"/>
                  </a:cubicBezTo>
                  <a:cubicBezTo>
                    <a:pt x="857" y="1286"/>
                    <a:pt x="865" y="1283"/>
                    <a:pt x="873" y="1281"/>
                  </a:cubicBezTo>
                  <a:cubicBezTo>
                    <a:pt x="877" y="1279"/>
                    <a:pt x="881" y="1278"/>
                    <a:pt x="884" y="1277"/>
                  </a:cubicBezTo>
                  <a:cubicBezTo>
                    <a:pt x="888" y="1275"/>
                    <a:pt x="892" y="1274"/>
                    <a:pt x="896" y="1272"/>
                  </a:cubicBezTo>
                  <a:cubicBezTo>
                    <a:pt x="903" y="1270"/>
                    <a:pt x="911" y="1267"/>
                    <a:pt x="918" y="1264"/>
                  </a:cubicBezTo>
                  <a:cubicBezTo>
                    <a:pt x="925" y="1261"/>
                    <a:pt x="932" y="1258"/>
                    <a:pt x="938" y="1254"/>
                  </a:cubicBezTo>
                  <a:cubicBezTo>
                    <a:pt x="942" y="1253"/>
                    <a:pt x="945" y="1251"/>
                    <a:pt x="949" y="1250"/>
                  </a:cubicBezTo>
                  <a:cubicBezTo>
                    <a:pt x="952" y="1248"/>
                    <a:pt x="955" y="1247"/>
                    <a:pt x="958" y="1245"/>
                  </a:cubicBezTo>
                  <a:cubicBezTo>
                    <a:pt x="1010" y="1219"/>
                    <a:pt x="1051" y="1190"/>
                    <a:pt x="1082" y="1163"/>
                  </a:cubicBezTo>
                  <a:cubicBezTo>
                    <a:pt x="1098" y="1151"/>
                    <a:pt x="1111" y="1138"/>
                    <a:pt x="1123" y="1127"/>
                  </a:cubicBezTo>
                  <a:cubicBezTo>
                    <a:pt x="1134" y="1116"/>
                    <a:pt x="1143" y="1106"/>
                    <a:pt x="1150" y="1098"/>
                  </a:cubicBezTo>
                  <a:cubicBezTo>
                    <a:pt x="1164" y="1082"/>
                    <a:pt x="1172" y="1073"/>
                    <a:pt x="1172" y="1073"/>
                  </a:cubicBezTo>
                  <a:cubicBezTo>
                    <a:pt x="1172" y="1073"/>
                    <a:pt x="1164" y="1082"/>
                    <a:pt x="1151" y="1099"/>
                  </a:cubicBezTo>
                  <a:cubicBezTo>
                    <a:pt x="1143" y="1107"/>
                    <a:pt x="1134" y="1116"/>
                    <a:pt x="1123" y="1128"/>
                  </a:cubicBezTo>
                  <a:cubicBezTo>
                    <a:pt x="1112" y="1139"/>
                    <a:pt x="1099" y="1152"/>
                    <a:pt x="1083" y="1165"/>
                  </a:cubicBezTo>
                  <a:cubicBezTo>
                    <a:pt x="1052" y="1191"/>
                    <a:pt x="1012" y="1221"/>
                    <a:pt x="960" y="1248"/>
                  </a:cubicBezTo>
                  <a:cubicBezTo>
                    <a:pt x="957" y="1250"/>
                    <a:pt x="953" y="1251"/>
                    <a:pt x="950" y="1253"/>
                  </a:cubicBezTo>
                  <a:cubicBezTo>
                    <a:pt x="947" y="1255"/>
                    <a:pt x="943" y="1256"/>
                    <a:pt x="940" y="1258"/>
                  </a:cubicBezTo>
                  <a:cubicBezTo>
                    <a:pt x="933" y="1261"/>
                    <a:pt x="926" y="1264"/>
                    <a:pt x="919" y="1267"/>
                  </a:cubicBezTo>
                  <a:cubicBezTo>
                    <a:pt x="912" y="1271"/>
                    <a:pt x="905" y="1273"/>
                    <a:pt x="897" y="1276"/>
                  </a:cubicBezTo>
                  <a:cubicBezTo>
                    <a:pt x="893" y="1278"/>
                    <a:pt x="890" y="1279"/>
                    <a:pt x="886" y="1281"/>
                  </a:cubicBezTo>
                  <a:cubicBezTo>
                    <a:pt x="882" y="1282"/>
                    <a:pt x="878" y="1283"/>
                    <a:pt x="874" y="1285"/>
                  </a:cubicBezTo>
                  <a:cubicBezTo>
                    <a:pt x="866" y="1287"/>
                    <a:pt x="859" y="1290"/>
                    <a:pt x="850" y="1293"/>
                  </a:cubicBezTo>
                  <a:cubicBezTo>
                    <a:pt x="842" y="1295"/>
                    <a:pt x="834" y="1297"/>
                    <a:pt x="826" y="1300"/>
                  </a:cubicBezTo>
                  <a:cubicBezTo>
                    <a:pt x="821" y="1301"/>
                    <a:pt x="817" y="1302"/>
                    <a:pt x="813" y="1303"/>
                  </a:cubicBezTo>
                  <a:cubicBezTo>
                    <a:pt x="808" y="1304"/>
                    <a:pt x="804" y="1305"/>
                    <a:pt x="800" y="1306"/>
                  </a:cubicBezTo>
                  <a:cubicBezTo>
                    <a:pt x="791" y="1307"/>
                    <a:pt x="782" y="1310"/>
                    <a:pt x="773" y="1311"/>
                  </a:cubicBezTo>
                  <a:cubicBezTo>
                    <a:pt x="737" y="1317"/>
                    <a:pt x="698" y="1320"/>
                    <a:pt x="658" y="1321"/>
                  </a:cubicBezTo>
                  <a:cubicBezTo>
                    <a:pt x="618" y="1321"/>
                    <a:pt x="576" y="1317"/>
                    <a:pt x="534" y="1309"/>
                  </a:cubicBezTo>
                  <a:cubicBezTo>
                    <a:pt x="492" y="1300"/>
                    <a:pt x="448" y="1288"/>
                    <a:pt x="406" y="1270"/>
                  </a:cubicBezTo>
                  <a:cubicBezTo>
                    <a:pt x="363" y="1252"/>
                    <a:pt x="322" y="1229"/>
                    <a:pt x="282" y="1201"/>
                  </a:cubicBezTo>
                  <a:cubicBezTo>
                    <a:pt x="242" y="1173"/>
                    <a:pt x="204" y="1140"/>
                    <a:pt x="170" y="1102"/>
                  </a:cubicBezTo>
                  <a:cubicBezTo>
                    <a:pt x="136" y="1064"/>
                    <a:pt x="106" y="1022"/>
                    <a:pt x="80" y="975"/>
                  </a:cubicBezTo>
                  <a:cubicBezTo>
                    <a:pt x="55" y="928"/>
                    <a:pt x="35" y="878"/>
                    <a:pt x="21" y="825"/>
                  </a:cubicBezTo>
                  <a:cubicBezTo>
                    <a:pt x="8" y="772"/>
                    <a:pt x="1" y="716"/>
                    <a:pt x="0" y="660"/>
                  </a:cubicBezTo>
                  <a:cubicBezTo>
                    <a:pt x="1" y="604"/>
                    <a:pt x="8" y="548"/>
                    <a:pt x="21" y="495"/>
                  </a:cubicBezTo>
                  <a:cubicBezTo>
                    <a:pt x="35" y="442"/>
                    <a:pt x="55" y="392"/>
                    <a:pt x="80" y="345"/>
                  </a:cubicBezTo>
                  <a:cubicBezTo>
                    <a:pt x="106" y="299"/>
                    <a:pt x="137" y="256"/>
                    <a:pt x="171" y="218"/>
                  </a:cubicBezTo>
                  <a:cubicBezTo>
                    <a:pt x="205" y="180"/>
                    <a:pt x="243" y="147"/>
                    <a:pt x="282" y="119"/>
                  </a:cubicBezTo>
                  <a:cubicBezTo>
                    <a:pt x="322" y="91"/>
                    <a:pt x="364" y="68"/>
                    <a:pt x="407" y="51"/>
                  </a:cubicBezTo>
                  <a:cubicBezTo>
                    <a:pt x="449" y="33"/>
                    <a:pt x="492" y="20"/>
                    <a:pt x="535" y="12"/>
                  </a:cubicBezTo>
                  <a:cubicBezTo>
                    <a:pt x="577" y="4"/>
                    <a:pt x="619" y="0"/>
                    <a:pt x="659" y="0"/>
                  </a:cubicBezTo>
                  <a:cubicBezTo>
                    <a:pt x="699" y="1"/>
                    <a:pt x="738" y="4"/>
                    <a:pt x="774" y="10"/>
                  </a:cubicBezTo>
                  <a:cubicBezTo>
                    <a:pt x="783" y="12"/>
                    <a:pt x="792" y="14"/>
                    <a:pt x="801" y="15"/>
                  </a:cubicBezTo>
                  <a:cubicBezTo>
                    <a:pt x="805" y="16"/>
                    <a:pt x="809" y="17"/>
                    <a:pt x="814" y="18"/>
                  </a:cubicBezTo>
                  <a:cubicBezTo>
                    <a:pt x="818" y="19"/>
                    <a:pt x="822" y="21"/>
                    <a:pt x="826" y="22"/>
                  </a:cubicBezTo>
                  <a:cubicBezTo>
                    <a:pt x="835" y="24"/>
                    <a:pt x="843" y="26"/>
                    <a:pt x="851" y="29"/>
                  </a:cubicBezTo>
                  <a:cubicBezTo>
                    <a:pt x="859" y="31"/>
                    <a:pt x="867" y="34"/>
                    <a:pt x="875" y="36"/>
                  </a:cubicBezTo>
                  <a:cubicBezTo>
                    <a:pt x="883" y="39"/>
                    <a:pt x="890" y="42"/>
                    <a:pt x="898" y="45"/>
                  </a:cubicBezTo>
                  <a:cubicBezTo>
                    <a:pt x="905" y="48"/>
                    <a:pt x="913" y="51"/>
                    <a:pt x="920" y="54"/>
                  </a:cubicBezTo>
                  <a:cubicBezTo>
                    <a:pt x="927" y="57"/>
                    <a:pt x="934" y="60"/>
                    <a:pt x="941" y="64"/>
                  </a:cubicBezTo>
                  <a:cubicBezTo>
                    <a:pt x="944" y="65"/>
                    <a:pt x="948" y="67"/>
                    <a:pt x="951" y="68"/>
                  </a:cubicBezTo>
                  <a:cubicBezTo>
                    <a:pt x="954" y="70"/>
                    <a:pt x="957" y="72"/>
                    <a:pt x="961" y="73"/>
                  </a:cubicBezTo>
                  <a:cubicBezTo>
                    <a:pt x="1012" y="100"/>
                    <a:pt x="1053" y="130"/>
                    <a:pt x="1084" y="157"/>
                  </a:cubicBezTo>
                  <a:cubicBezTo>
                    <a:pt x="1100" y="170"/>
                    <a:pt x="1113" y="183"/>
                    <a:pt x="1124" y="194"/>
                  </a:cubicBezTo>
                  <a:cubicBezTo>
                    <a:pt x="1135" y="205"/>
                    <a:pt x="1144" y="215"/>
                    <a:pt x="1151" y="223"/>
                  </a:cubicBezTo>
                  <a:cubicBezTo>
                    <a:pt x="1165" y="240"/>
                    <a:pt x="1172" y="248"/>
                    <a:pt x="1172" y="248"/>
                  </a:cubicBezTo>
                  <a:close/>
                </a:path>
              </a:pathLst>
            </a:custGeom>
            <a:solidFill>
              <a:srgbClr val="DFD6CF"/>
            </a:solidFill>
            <a:ln w="19050">
              <a:solidFill>
                <a:srgbClr val="DFD6C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  <p:sp>
          <p:nvSpPr>
            <p:cNvPr id="240" name="Freeform 123"/>
            <p:cNvSpPr>
              <a:spLocks/>
            </p:cNvSpPr>
            <p:nvPr/>
          </p:nvSpPr>
          <p:spPr bwMode="auto">
            <a:xfrm>
              <a:off x="1387859" y="4184169"/>
              <a:ext cx="1273934" cy="1443891"/>
            </a:xfrm>
            <a:custGeom>
              <a:avLst/>
              <a:gdLst>
                <a:gd name="T0" fmla="*/ 1361 w 1386"/>
                <a:gd name="T1" fmla="*/ 254 h 1571"/>
                <a:gd name="T2" fmla="*/ 1327 w 1386"/>
                <a:gd name="T3" fmla="*/ 221 h 1571"/>
                <a:gd name="T4" fmla="*/ 1131 w 1386"/>
                <a:gd name="T5" fmla="*/ 85 h 1571"/>
                <a:gd name="T6" fmla="*/ 1082 w 1386"/>
                <a:gd name="T7" fmla="*/ 63 h 1571"/>
                <a:gd name="T8" fmla="*/ 1043 w 1386"/>
                <a:gd name="T9" fmla="*/ 48 h 1571"/>
                <a:gd name="T10" fmla="*/ 910 w 1386"/>
                <a:gd name="T11" fmla="*/ 16 h 1571"/>
                <a:gd name="T12" fmla="*/ 844 w 1386"/>
                <a:gd name="T13" fmla="*/ 8 h 1571"/>
                <a:gd name="T14" fmla="*/ 775 w 1386"/>
                <a:gd name="T15" fmla="*/ 7 h 1571"/>
                <a:gd name="T16" fmla="*/ 337 w 1386"/>
                <a:gd name="T17" fmla="*/ 152 h 1571"/>
                <a:gd name="T18" fmla="*/ 35 w 1386"/>
                <a:gd name="T19" fmla="*/ 593 h 1571"/>
                <a:gd name="T20" fmla="*/ 35 w 1386"/>
                <a:gd name="T21" fmla="*/ 977 h 1571"/>
                <a:gd name="T22" fmla="*/ 336 w 1386"/>
                <a:gd name="T23" fmla="*/ 1418 h 1571"/>
                <a:gd name="T24" fmla="*/ 774 w 1386"/>
                <a:gd name="T25" fmla="*/ 1564 h 1571"/>
                <a:gd name="T26" fmla="*/ 809 w 1386"/>
                <a:gd name="T27" fmla="*/ 1564 h 1571"/>
                <a:gd name="T28" fmla="*/ 877 w 1386"/>
                <a:gd name="T29" fmla="*/ 1560 h 1571"/>
                <a:gd name="T30" fmla="*/ 1029 w 1386"/>
                <a:gd name="T31" fmla="*/ 1527 h 1571"/>
                <a:gd name="T32" fmla="*/ 1056 w 1386"/>
                <a:gd name="T33" fmla="*/ 1518 h 1571"/>
                <a:gd name="T34" fmla="*/ 1107 w 1386"/>
                <a:gd name="T35" fmla="*/ 1498 h 1571"/>
                <a:gd name="T36" fmla="*/ 1278 w 1386"/>
                <a:gd name="T37" fmla="*/ 1393 h 1571"/>
                <a:gd name="T38" fmla="*/ 1299 w 1386"/>
                <a:gd name="T39" fmla="*/ 1376 h 1571"/>
                <a:gd name="T40" fmla="*/ 1327 w 1386"/>
                <a:gd name="T41" fmla="*/ 1351 h 1571"/>
                <a:gd name="T42" fmla="*/ 1360 w 1386"/>
                <a:gd name="T43" fmla="*/ 1317 h 1571"/>
                <a:gd name="T44" fmla="*/ 1360 w 1386"/>
                <a:gd name="T45" fmla="*/ 1317 h 1571"/>
                <a:gd name="T46" fmla="*/ 1328 w 1386"/>
                <a:gd name="T47" fmla="*/ 1351 h 1571"/>
                <a:gd name="T48" fmla="*/ 1300 w 1386"/>
                <a:gd name="T49" fmla="*/ 1377 h 1571"/>
                <a:gd name="T50" fmla="*/ 1280 w 1386"/>
                <a:gd name="T51" fmla="*/ 1394 h 1571"/>
                <a:gd name="T52" fmla="*/ 1108 w 1386"/>
                <a:gd name="T53" fmla="*/ 1501 h 1571"/>
                <a:gd name="T54" fmla="*/ 1057 w 1386"/>
                <a:gd name="T55" fmla="*/ 1522 h 1571"/>
                <a:gd name="T56" fmla="*/ 1030 w 1386"/>
                <a:gd name="T57" fmla="*/ 1531 h 1571"/>
                <a:gd name="T58" fmla="*/ 877 w 1386"/>
                <a:gd name="T59" fmla="*/ 1566 h 1571"/>
                <a:gd name="T60" fmla="*/ 809 w 1386"/>
                <a:gd name="T61" fmla="*/ 1570 h 1571"/>
                <a:gd name="T62" fmla="*/ 774 w 1386"/>
                <a:gd name="T63" fmla="*/ 1571 h 1571"/>
                <a:gd name="T64" fmla="*/ 331 w 1386"/>
                <a:gd name="T65" fmla="*/ 1426 h 1571"/>
                <a:gd name="T66" fmla="*/ 25 w 1386"/>
                <a:gd name="T67" fmla="*/ 980 h 1571"/>
                <a:gd name="T68" fmla="*/ 25 w 1386"/>
                <a:gd name="T69" fmla="*/ 590 h 1571"/>
                <a:gd name="T70" fmla="*/ 331 w 1386"/>
                <a:gd name="T71" fmla="*/ 145 h 1571"/>
                <a:gd name="T72" fmla="*/ 775 w 1386"/>
                <a:gd name="T73" fmla="*/ 0 h 1571"/>
                <a:gd name="T74" fmla="*/ 844 w 1386"/>
                <a:gd name="T75" fmla="*/ 3 h 1571"/>
                <a:gd name="T76" fmla="*/ 911 w 1386"/>
                <a:gd name="T77" fmla="*/ 10 h 1571"/>
                <a:gd name="T78" fmla="*/ 1044 w 1386"/>
                <a:gd name="T79" fmla="*/ 44 h 1571"/>
                <a:gd name="T80" fmla="*/ 1084 w 1386"/>
                <a:gd name="T81" fmla="*/ 59 h 1571"/>
                <a:gd name="T82" fmla="*/ 1133 w 1386"/>
                <a:gd name="T83" fmla="*/ 82 h 1571"/>
                <a:gd name="T84" fmla="*/ 1328 w 1386"/>
                <a:gd name="T85" fmla="*/ 220 h 1571"/>
                <a:gd name="T86" fmla="*/ 1361 w 1386"/>
                <a:gd name="T87" fmla="*/ 254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86" h="1571">
                  <a:moveTo>
                    <a:pt x="1386" y="283"/>
                  </a:moveTo>
                  <a:cubicBezTo>
                    <a:pt x="1386" y="283"/>
                    <a:pt x="1378" y="273"/>
                    <a:pt x="1361" y="254"/>
                  </a:cubicBezTo>
                  <a:cubicBezTo>
                    <a:pt x="1356" y="250"/>
                    <a:pt x="1351" y="245"/>
                    <a:pt x="1346" y="239"/>
                  </a:cubicBezTo>
                  <a:cubicBezTo>
                    <a:pt x="1340" y="234"/>
                    <a:pt x="1334" y="227"/>
                    <a:pt x="1327" y="221"/>
                  </a:cubicBezTo>
                  <a:cubicBezTo>
                    <a:pt x="1314" y="209"/>
                    <a:pt x="1298" y="194"/>
                    <a:pt x="1279" y="179"/>
                  </a:cubicBezTo>
                  <a:cubicBezTo>
                    <a:pt x="1242" y="149"/>
                    <a:pt x="1193" y="115"/>
                    <a:pt x="1131" y="85"/>
                  </a:cubicBezTo>
                  <a:cubicBezTo>
                    <a:pt x="1123" y="81"/>
                    <a:pt x="1115" y="77"/>
                    <a:pt x="1107" y="74"/>
                  </a:cubicBezTo>
                  <a:cubicBezTo>
                    <a:pt x="1099" y="70"/>
                    <a:pt x="1091" y="66"/>
                    <a:pt x="1082" y="63"/>
                  </a:cubicBezTo>
                  <a:cubicBezTo>
                    <a:pt x="1074" y="60"/>
                    <a:pt x="1065" y="57"/>
                    <a:pt x="1056" y="53"/>
                  </a:cubicBezTo>
                  <a:cubicBezTo>
                    <a:pt x="1052" y="52"/>
                    <a:pt x="1048" y="50"/>
                    <a:pt x="1043" y="48"/>
                  </a:cubicBezTo>
                  <a:cubicBezTo>
                    <a:pt x="1038" y="47"/>
                    <a:pt x="1034" y="45"/>
                    <a:pt x="1029" y="44"/>
                  </a:cubicBezTo>
                  <a:cubicBezTo>
                    <a:pt x="992" y="32"/>
                    <a:pt x="952" y="23"/>
                    <a:pt x="910" y="16"/>
                  </a:cubicBezTo>
                  <a:cubicBezTo>
                    <a:pt x="899" y="14"/>
                    <a:pt x="888" y="13"/>
                    <a:pt x="877" y="11"/>
                  </a:cubicBezTo>
                  <a:cubicBezTo>
                    <a:pt x="866" y="10"/>
                    <a:pt x="855" y="9"/>
                    <a:pt x="844" y="8"/>
                  </a:cubicBezTo>
                  <a:cubicBezTo>
                    <a:pt x="833" y="7"/>
                    <a:pt x="821" y="7"/>
                    <a:pt x="810" y="7"/>
                  </a:cubicBezTo>
                  <a:cubicBezTo>
                    <a:pt x="798" y="7"/>
                    <a:pt x="787" y="6"/>
                    <a:pt x="775" y="7"/>
                  </a:cubicBezTo>
                  <a:cubicBezTo>
                    <a:pt x="728" y="8"/>
                    <a:pt x="679" y="13"/>
                    <a:pt x="630" y="23"/>
                  </a:cubicBezTo>
                  <a:cubicBezTo>
                    <a:pt x="531" y="44"/>
                    <a:pt x="429" y="86"/>
                    <a:pt x="337" y="152"/>
                  </a:cubicBezTo>
                  <a:cubicBezTo>
                    <a:pt x="244" y="218"/>
                    <a:pt x="162" y="309"/>
                    <a:pt x="103" y="418"/>
                  </a:cubicBezTo>
                  <a:cubicBezTo>
                    <a:pt x="74" y="472"/>
                    <a:pt x="51" y="531"/>
                    <a:pt x="35" y="593"/>
                  </a:cubicBezTo>
                  <a:cubicBezTo>
                    <a:pt x="20" y="655"/>
                    <a:pt x="11" y="720"/>
                    <a:pt x="11" y="785"/>
                  </a:cubicBezTo>
                  <a:cubicBezTo>
                    <a:pt x="11" y="851"/>
                    <a:pt x="20" y="915"/>
                    <a:pt x="35" y="977"/>
                  </a:cubicBezTo>
                  <a:cubicBezTo>
                    <a:pt x="51" y="1039"/>
                    <a:pt x="74" y="1098"/>
                    <a:pt x="103" y="1152"/>
                  </a:cubicBezTo>
                  <a:cubicBezTo>
                    <a:pt x="162" y="1261"/>
                    <a:pt x="243" y="1352"/>
                    <a:pt x="336" y="1418"/>
                  </a:cubicBezTo>
                  <a:cubicBezTo>
                    <a:pt x="428" y="1485"/>
                    <a:pt x="530" y="1527"/>
                    <a:pt x="629" y="1548"/>
                  </a:cubicBezTo>
                  <a:cubicBezTo>
                    <a:pt x="679" y="1558"/>
                    <a:pt x="727" y="1563"/>
                    <a:pt x="774" y="1564"/>
                  </a:cubicBezTo>
                  <a:cubicBezTo>
                    <a:pt x="780" y="1564"/>
                    <a:pt x="786" y="1565"/>
                    <a:pt x="792" y="1564"/>
                  </a:cubicBezTo>
                  <a:cubicBezTo>
                    <a:pt x="798" y="1564"/>
                    <a:pt x="803" y="1564"/>
                    <a:pt x="809" y="1564"/>
                  </a:cubicBezTo>
                  <a:cubicBezTo>
                    <a:pt x="821" y="1564"/>
                    <a:pt x="832" y="1564"/>
                    <a:pt x="843" y="1563"/>
                  </a:cubicBezTo>
                  <a:cubicBezTo>
                    <a:pt x="855" y="1562"/>
                    <a:pt x="866" y="1561"/>
                    <a:pt x="877" y="1560"/>
                  </a:cubicBezTo>
                  <a:cubicBezTo>
                    <a:pt x="888" y="1558"/>
                    <a:pt x="898" y="1557"/>
                    <a:pt x="909" y="1555"/>
                  </a:cubicBezTo>
                  <a:cubicBezTo>
                    <a:pt x="952" y="1549"/>
                    <a:pt x="992" y="1540"/>
                    <a:pt x="1029" y="1527"/>
                  </a:cubicBezTo>
                  <a:cubicBezTo>
                    <a:pt x="1033" y="1526"/>
                    <a:pt x="1038" y="1524"/>
                    <a:pt x="1042" y="1523"/>
                  </a:cubicBezTo>
                  <a:cubicBezTo>
                    <a:pt x="1047" y="1522"/>
                    <a:pt x="1051" y="1520"/>
                    <a:pt x="1056" y="1518"/>
                  </a:cubicBezTo>
                  <a:cubicBezTo>
                    <a:pt x="1065" y="1515"/>
                    <a:pt x="1073" y="1512"/>
                    <a:pt x="1082" y="1508"/>
                  </a:cubicBezTo>
                  <a:cubicBezTo>
                    <a:pt x="1090" y="1505"/>
                    <a:pt x="1098" y="1501"/>
                    <a:pt x="1107" y="1498"/>
                  </a:cubicBezTo>
                  <a:cubicBezTo>
                    <a:pt x="1115" y="1494"/>
                    <a:pt x="1123" y="1491"/>
                    <a:pt x="1130" y="1487"/>
                  </a:cubicBezTo>
                  <a:cubicBezTo>
                    <a:pt x="1192" y="1457"/>
                    <a:pt x="1241" y="1423"/>
                    <a:pt x="1278" y="1393"/>
                  </a:cubicBezTo>
                  <a:cubicBezTo>
                    <a:pt x="1283" y="1389"/>
                    <a:pt x="1288" y="1385"/>
                    <a:pt x="1292" y="1382"/>
                  </a:cubicBezTo>
                  <a:cubicBezTo>
                    <a:pt x="1294" y="1380"/>
                    <a:pt x="1297" y="1378"/>
                    <a:pt x="1299" y="1376"/>
                  </a:cubicBezTo>
                  <a:cubicBezTo>
                    <a:pt x="1301" y="1374"/>
                    <a:pt x="1303" y="1372"/>
                    <a:pt x="1305" y="1371"/>
                  </a:cubicBezTo>
                  <a:cubicBezTo>
                    <a:pt x="1313" y="1363"/>
                    <a:pt x="1320" y="1357"/>
                    <a:pt x="1327" y="1351"/>
                  </a:cubicBezTo>
                  <a:cubicBezTo>
                    <a:pt x="1334" y="1344"/>
                    <a:pt x="1340" y="1338"/>
                    <a:pt x="1345" y="1332"/>
                  </a:cubicBezTo>
                  <a:cubicBezTo>
                    <a:pt x="1351" y="1327"/>
                    <a:pt x="1356" y="1322"/>
                    <a:pt x="1360" y="1317"/>
                  </a:cubicBezTo>
                  <a:cubicBezTo>
                    <a:pt x="1377" y="1298"/>
                    <a:pt x="1386" y="1288"/>
                    <a:pt x="1386" y="1288"/>
                  </a:cubicBezTo>
                  <a:cubicBezTo>
                    <a:pt x="1386" y="1288"/>
                    <a:pt x="1377" y="1298"/>
                    <a:pt x="1360" y="1317"/>
                  </a:cubicBezTo>
                  <a:cubicBezTo>
                    <a:pt x="1356" y="1322"/>
                    <a:pt x="1351" y="1327"/>
                    <a:pt x="1346" y="1333"/>
                  </a:cubicBezTo>
                  <a:cubicBezTo>
                    <a:pt x="1340" y="1338"/>
                    <a:pt x="1334" y="1345"/>
                    <a:pt x="1328" y="1351"/>
                  </a:cubicBezTo>
                  <a:cubicBezTo>
                    <a:pt x="1321" y="1358"/>
                    <a:pt x="1313" y="1364"/>
                    <a:pt x="1306" y="1372"/>
                  </a:cubicBezTo>
                  <a:cubicBezTo>
                    <a:pt x="1304" y="1373"/>
                    <a:pt x="1302" y="1375"/>
                    <a:pt x="1300" y="1377"/>
                  </a:cubicBezTo>
                  <a:cubicBezTo>
                    <a:pt x="1298" y="1379"/>
                    <a:pt x="1295" y="1381"/>
                    <a:pt x="1293" y="1383"/>
                  </a:cubicBezTo>
                  <a:cubicBezTo>
                    <a:pt x="1289" y="1386"/>
                    <a:pt x="1284" y="1390"/>
                    <a:pt x="1280" y="1394"/>
                  </a:cubicBezTo>
                  <a:cubicBezTo>
                    <a:pt x="1242" y="1425"/>
                    <a:pt x="1193" y="1459"/>
                    <a:pt x="1132" y="1490"/>
                  </a:cubicBezTo>
                  <a:cubicBezTo>
                    <a:pt x="1124" y="1494"/>
                    <a:pt x="1116" y="1497"/>
                    <a:pt x="1108" y="1501"/>
                  </a:cubicBezTo>
                  <a:cubicBezTo>
                    <a:pt x="1100" y="1504"/>
                    <a:pt x="1092" y="1508"/>
                    <a:pt x="1083" y="1512"/>
                  </a:cubicBezTo>
                  <a:cubicBezTo>
                    <a:pt x="1075" y="1515"/>
                    <a:pt x="1066" y="1519"/>
                    <a:pt x="1057" y="1522"/>
                  </a:cubicBezTo>
                  <a:cubicBezTo>
                    <a:pt x="1053" y="1524"/>
                    <a:pt x="1048" y="1526"/>
                    <a:pt x="1044" y="1527"/>
                  </a:cubicBezTo>
                  <a:cubicBezTo>
                    <a:pt x="1039" y="1529"/>
                    <a:pt x="1035" y="1530"/>
                    <a:pt x="1030" y="1531"/>
                  </a:cubicBezTo>
                  <a:cubicBezTo>
                    <a:pt x="993" y="1544"/>
                    <a:pt x="953" y="1554"/>
                    <a:pt x="910" y="1561"/>
                  </a:cubicBezTo>
                  <a:cubicBezTo>
                    <a:pt x="899" y="1562"/>
                    <a:pt x="888" y="1564"/>
                    <a:pt x="877" y="1566"/>
                  </a:cubicBezTo>
                  <a:cubicBezTo>
                    <a:pt x="866" y="1567"/>
                    <a:pt x="855" y="1568"/>
                    <a:pt x="844" y="1569"/>
                  </a:cubicBezTo>
                  <a:cubicBezTo>
                    <a:pt x="832" y="1570"/>
                    <a:pt x="821" y="1570"/>
                    <a:pt x="809" y="1570"/>
                  </a:cubicBezTo>
                  <a:cubicBezTo>
                    <a:pt x="804" y="1570"/>
                    <a:pt x="798" y="1571"/>
                    <a:pt x="792" y="1571"/>
                  </a:cubicBezTo>
                  <a:cubicBezTo>
                    <a:pt x="786" y="1571"/>
                    <a:pt x="780" y="1571"/>
                    <a:pt x="774" y="1571"/>
                  </a:cubicBezTo>
                  <a:cubicBezTo>
                    <a:pt x="727" y="1570"/>
                    <a:pt x="678" y="1565"/>
                    <a:pt x="628" y="1555"/>
                  </a:cubicBezTo>
                  <a:cubicBezTo>
                    <a:pt x="527" y="1535"/>
                    <a:pt x="424" y="1492"/>
                    <a:pt x="331" y="1426"/>
                  </a:cubicBezTo>
                  <a:cubicBezTo>
                    <a:pt x="237" y="1359"/>
                    <a:pt x="153" y="1268"/>
                    <a:pt x="94" y="1157"/>
                  </a:cubicBezTo>
                  <a:cubicBezTo>
                    <a:pt x="64" y="1102"/>
                    <a:pt x="41" y="1042"/>
                    <a:pt x="25" y="980"/>
                  </a:cubicBezTo>
                  <a:cubicBezTo>
                    <a:pt x="9" y="917"/>
                    <a:pt x="1" y="852"/>
                    <a:pt x="0" y="785"/>
                  </a:cubicBezTo>
                  <a:cubicBezTo>
                    <a:pt x="1" y="719"/>
                    <a:pt x="9" y="653"/>
                    <a:pt x="25" y="590"/>
                  </a:cubicBezTo>
                  <a:cubicBezTo>
                    <a:pt x="41" y="528"/>
                    <a:pt x="65" y="468"/>
                    <a:pt x="94" y="413"/>
                  </a:cubicBezTo>
                  <a:cubicBezTo>
                    <a:pt x="154" y="303"/>
                    <a:pt x="237" y="211"/>
                    <a:pt x="331" y="145"/>
                  </a:cubicBezTo>
                  <a:cubicBezTo>
                    <a:pt x="425" y="78"/>
                    <a:pt x="528" y="36"/>
                    <a:pt x="628" y="16"/>
                  </a:cubicBezTo>
                  <a:cubicBezTo>
                    <a:pt x="678" y="6"/>
                    <a:pt x="728" y="1"/>
                    <a:pt x="775" y="0"/>
                  </a:cubicBezTo>
                  <a:cubicBezTo>
                    <a:pt x="787" y="0"/>
                    <a:pt x="799" y="0"/>
                    <a:pt x="810" y="1"/>
                  </a:cubicBezTo>
                  <a:cubicBezTo>
                    <a:pt x="822" y="1"/>
                    <a:pt x="833" y="1"/>
                    <a:pt x="844" y="3"/>
                  </a:cubicBezTo>
                  <a:cubicBezTo>
                    <a:pt x="856" y="4"/>
                    <a:pt x="867" y="5"/>
                    <a:pt x="878" y="6"/>
                  </a:cubicBezTo>
                  <a:cubicBezTo>
                    <a:pt x="889" y="7"/>
                    <a:pt x="900" y="9"/>
                    <a:pt x="911" y="10"/>
                  </a:cubicBezTo>
                  <a:cubicBezTo>
                    <a:pt x="953" y="18"/>
                    <a:pt x="994" y="27"/>
                    <a:pt x="1031" y="40"/>
                  </a:cubicBezTo>
                  <a:cubicBezTo>
                    <a:pt x="1035" y="41"/>
                    <a:pt x="1040" y="43"/>
                    <a:pt x="1044" y="44"/>
                  </a:cubicBezTo>
                  <a:cubicBezTo>
                    <a:pt x="1049" y="46"/>
                    <a:pt x="1053" y="48"/>
                    <a:pt x="1058" y="49"/>
                  </a:cubicBezTo>
                  <a:cubicBezTo>
                    <a:pt x="1067" y="53"/>
                    <a:pt x="1075" y="56"/>
                    <a:pt x="1084" y="59"/>
                  </a:cubicBezTo>
                  <a:cubicBezTo>
                    <a:pt x="1092" y="63"/>
                    <a:pt x="1101" y="67"/>
                    <a:pt x="1109" y="70"/>
                  </a:cubicBezTo>
                  <a:cubicBezTo>
                    <a:pt x="1117" y="74"/>
                    <a:pt x="1125" y="78"/>
                    <a:pt x="1133" y="82"/>
                  </a:cubicBezTo>
                  <a:cubicBezTo>
                    <a:pt x="1194" y="113"/>
                    <a:pt x="1243" y="147"/>
                    <a:pt x="1280" y="178"/>
                  </a:cubicBezTo>
                  <a:cubicBezTo>
                    <a:pt x="1299" y="193"/>
                    <a:pt x="1314" y="208"/>
                    <a:pt x="1328" y="220"/>
                  </a:cubicBezTo>
                  <a:cubicBezTo>
                    <a:pt x="1335" y="227"/>
                    <a:pt x="1341" y="233"/>
                    <a:pt x="1346" y="239"/>
                  </a:cubicBezTo>
                  <a:cubicBezTo>
                    <a:pt x="1352" y="244"/>
                    <a:pt x="1357" y="249"/>
                    <a:pt x="1361" y="254"/>
                  </a:cubicBezTo>
                  <a:cubicBezTo>
                    <a:pt x="1378" y="273"/>
                    <a:pt x="1386" y="283"/>
                    <a:pt x="1386" y="283"/>
                  </a:cubicBezTo>
                  <a:close/>
                </a:path>
              </a:pathLst>
            </a:custGeom>
            <a:solidFill>
              <a:srgbClr val="DFD6CF"/>
            </a:solidFill>
            <a:ln w="19050">
              <a:solidFill>
                <a:srgbClr val="DFD6C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cs typeface="+mn-cs"/>
              </a:endParaRPr>
            </a:p>
          </p:txBody>
        </p:sp>
      </p:grpSp>
      <p:cxnSp>
        <p:nvCxnSpPr>
          <p:cNvPr id="241" name="Straight Connector 240"/>
          <p:cNvCxnSpPr/>
          <p:nvPr/>
        </p:nvCxnSpPr>
        <p:spPr>
          <a:xfrm>
            <a:off x="2347912" y="1311008"/>
            <a:ext cx="0" cy="479706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</p:cxnSp>
      <p:sp>
        <p:nvSpPr>
          <p:cNvPr id="77" name="ListLeanHorizontalTextTopic1"/>
          <p:cNvSpPr txBox="1"/>
          <p:nvPr/>
        </p:nvSpPr>
        <p:spPr>
          <a:xfrm>
            <a:off x="2917825" y="2413715"/>
            <a:ext cx="2533502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OEMs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 pitchFamily="34" charset="0"/>
              </a:rPr>
              <a:t>(Distant access, diagnosis,…)</a:t>
            </a:r>
          </a:p>
        </p:txBody>
      </p:sp>
      <p:grpSp>
        <p:nvGrpSpPr>
          <p:cNvPr id="86" name="Group 9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507890" y="2453771"/>
            <a:ext cx="303176" cy="262669"/>
            <a:chOff x="3156" y="1461"/>
            <a:chExt cx="2632" cy="2390"/>
          </a:xfrm>
          <a:solidFill>
            <a:schemeClr val="accent2"/>
          </a:solidFill>
        </p:grpSpPr>
        <p:sp>
          <p:nvSpPr>
            <p:cNvPr id="87" name="Freeform 11"/>
            <p:cNvSpPr>
              <a:spLocks/>
            </p:cNvSpPr>
            <p:nvPr/>
          </p:nvSpPr>
          <p:spPr bwMode="auto">
            <a:xfrm>
              <a:off x="3156" y="2023"/>
              <a:ext cx="2632" cy="1828"/>
            </a:xfrm>
            <a:custGeom>
              <a:avLst/>
              <a:gdLst>
                <a:gd name="T0" fmla="*/ 3929 w 5265"/>
                <a:gd name="T1" fmla="*/ 0 h 3656"/>
                <a:gd name="T2" fmla="*/ 4058 w 5265"/>
                <a:gd name="T3" fmla="*/ 0 h 3656"/>
                <a:gd name="T4" fmla="*/ 4058 w 5265"/>
                <a:gd name="T5" fmla="*/ 647 h 3656"/>
                <a:gd name="T6" fmla="*/ 4692 w 5265"/>
                <a:gd name="T7" fmla="*/ 647 h 3656"/>
                <a:gd name="T8" fmla="*/ 4692 w 5265"/>
                <a:gd name="T9" fmla="*/ 0 h 3656"/>
                <a:gd name="T10" fmla="*/ 4821 w 5265"/>
                <a:gd name="T11" fmla="*/ 0 h 3656"/>
                <a:gd name="T12" fmla="*/ 5265 w 5265"/>
                <a:gd name="T13" fmla="*/ 771 h 3656"/>
                <a:gd name="T14" fmla="*/ 4673 w 5265"/>
                <a:gd name="T15" fmla="*/ 1368 h 3656"/>
                <a:gd name="T16" fmla="*/ 4665 w 5265"/>
                <a:gd name="T17" fmla="*/ 3308 h 3656"/>
                <a:gd name="T18" fmla="*/ 4663 w 5265"/>
                <a:gd name="T19" fmla="*/ 3308 h 3656"/>
                <a:gd name="T20" fmla="*/ 4957 w 5265"/>
                <a:gd name="T21" fmla="*/ 3656 h 3656"/>
                <a:gd name="T22" fmla="*/ 0 w 5265"/>
                <a:gd name="T23" fmla="*/ 3656 h 3656"/>
                <a:gd name="T24" fmla="*/ 401 w 5265"/>
                <a:gd name="T25" fmla="*/ 2216 h 3656"/>
                <a:gd name="T26" fmla="*/ 975 w 5265"/>
                <a:gd name="T27" fmla="*/ 2090 h 3656"/>
                <a:gd name="T28" fmla="*/ 975 w 5265"/>
                <a:gd name="T29" fmla="*/ 2920 h 3656"/>
                <a:gd name="T30" fmla="*/ 1256 w 5265"/>
                <a:gd name="T31" fmla="*/ 2920 h 3656"/>
                <a:gd name="T32" fmla="*/ 1256 w 5265"/>
                <a:gd name="T33" fmla="*/ 2028 h 3656"/>
                <a:gd name="T34" fmla="*/ 1422 w 5265"/>
                <a:gd name="T35" fmla="*/ 1989 h 3656"/>
                <a:gd name="T36" fmla="*/ 1631 w 5265"/>
                <a:gd name="T37" fmla="*/ 1780 h 3656"/>
                <a:gd name="T38" fmla="*/ 1941 w 5265"/>
                <a:gd name="T39" fmla="*/ 2117 h 3656"/>
                <a:gd name="T40" fmla="*/ 1941 w 5265"/>
                <a:gd name="T41" fmla="*/ 2123 h 3656"/>
                <a:gd name="T42" fmla="*/ 2201 w 5265"/>
                <a:gd name="T43" fmla="*/ 2123 h 3656"/>
                <a:gd name="T44" fmla="*/ 2200 w 5265"/>
                <a:gd name="T45" fmla="*/ 2117 h 3656"/>
                <a:gd name="T46" fmla="*/ 2511 w 5265"/>
                <a:gd name="T47" fmla="*/ 1780 h 3656"/>
                <a:gd name="T48" fmla="*/ 2720 w 5265"/>
                <a:gd name="T49" fmla="*/ 1989 h 3656"/>
                <a:gd name="T50" fmla="*/ 2886 w 5265"/>
                <a:gd name="T51" fmla="*/ 2028 h 3656"/>
                <a:gd name="T52" fmla="*/ 2886 w 5265"/>
                <a:gd name="T53" fmla="*/ 2920 h 3656"/>
                <a:gd name="T54" fmla="*/ 3169 w 5265"/>
                <a:gd name="T55" fmla="*/ 2920 h 3656"/>
                <a:gd name="T56" fmla="*/ 3169 w 5265"/>
                <a:gd name="T57" fmla="*/ 2090 h 3656"/>
                <a:gd name="T58" fmla="*/ 3742 w 5265"/>
                <a:gd name="T59" fmla="*/ 2216 h 3656"/>
                <a:gd name="T60" fmla="*/ 4052 w 5265"/>
                <a:gd name="T61" fmla="*/ 2582 h 3656"/>
                <a:gd name="T62" fmla="*/ 4053 w 5265"/>
                <a:gd name="T63" fmla="*/ 1352 h 3656"/>
                <a:gd name="T64" fmla="*/ 4063 w 5265"/>
                <a:gd name="T65" fmla="*/ 1352 h 3656"/>
                <a:gd name="T66" fmla="*/ 3485 w 5265"/>
                <a:gd name="T67" fmla="*/ 771 h 3656"/>
                <a:gd name="T68" fmla="*/ 3929 w 5265"/>
                <a:gd name="T69" fmla="*/ 0 h 3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65" h="3656">
                  <a:moveTo>
                    <a:pt x="3929" y="0"/>
                  </a:moveTo>
                  <a:lnTo>
                    <a:pt x="4058" y="0"/>
                  </a:lnTo>
                  <a:lnTo>
                    <a:pt x="4058" y="647"/>
                  </a:lnTo>
                  <a:lnTo>
                    <a:pt x="4692" y="647"/>
                  </a:lnTo>
                  <a:lnTo>
                    <a:pt x="4692" y="0"/>
                  </a:lnTo>
                  <a:lnTo>
                    <a:pt x="4821" y="0"/>
                  </a:lnTo>
                  <a:lnTo>
                    <a:pt x="5265" y="771"/>
                  </a:lnTo>
                  <a:lnTo>
                    <a:pt x="4673" y="1368"/>
                  </a:lnTo>
                  <a:lnTo>
                    <a:pt x="4665" y="3308"/>
                  </a:lnTo>
                  <a:lnTo>
                    <a:pt x="4663" y="3308"/>
                  </a:lnTo>
                  <a:lnTo>
                    <a:pt x="4957" y="3656"/>
                  </a:lnTo>
                  <a:lnTo>
                    <a:pt x="0" y="3656"/>
                  </a:lnTo>
                  <a:lnTo>
                    <a:pt x="401" y="2216"/>
                  </a:lnTo>
                  <a:lnTo>
                    <a:pt x="975" y="2090"/>
                  </a:lnTo>
                  <a:lnTo>
                    <a:pt x="975" y="2920"/>
                  </a:lnTo>
                  <a:lnTo>
                    <a:pt x="1256" y="2920"/>
                  </a:lnTo>
                  <a:lnTo>
                    <a:pt x="1256" y="2028"/>
                  </a:lnTo>
                  <a:lnTo>
                    <a:pt x="1422" y="1989"/>
                  </a:lnTo>
                  <a:lnTo>
                    <a:pt x="1631" y="1780"/>
                  </a:lnTo>
                  <a:lnTo>
                    <a:pt x="1941" y="2117"/>
                  </a:lnTo>
                  <a:lnTo>
                    <a:pt x="1941" y="2123"/>
                  </a:lnTo>
                  <a:lnTo>
                    <a:pt x="2201" y="2123"/>
                  </a:lnTo>
                  <a:lnTo>
                    <a:pt x="2200" y="2117"/>
                  </a:lnTo>
                  <a:lnTo>
                    <a:pt x="2511" y="1780"/>
                  </a:lnTo>
                  <a:lnTo>
                    <a:pt x="2720" y="1989"/>
                  </a:lnTo>
                  <a:lnTo>
                    <a:pt x="2886" y="2028"/>
                  </a:lnTo>
                  <a:lnTo>
                    <a:pt x="2886" y="2920"/>
                  </a:lnTo>
                  <a:lnTo>
                    <a:pt x="3169" y="2920"/>
                  </a:lnTo>
                  <a:lnTo>
                    <a:pt x="3169" y="2090"/>
                  </a:lnTo>
                  <a:lnTo>
                    <a:pt x="3742" y="2216"/>
                  </a:lnTo>
                  <a:lnTo>
                    <a:pt x="4052" y="2582"/>
                  </a:lnTo>
                  <a:lnTo>
                    <a:pt x="4053" y="1352"/>
                  </a:lnTo>
                  <a:lnTo>
                    <a:pt x="4063" y="1352"/>
                  </a:lnTo>
                  <a:lnTo>
                    <a:pt x="3485" y="771"/>
                  </a:lnTo>
                  <a:lnTo>
                    <a:pt x="39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chemeClr val="accent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12"/>
            <p:cNvSpPr>
              <a:spLocks/>
            </p:cNvSpPr>
            <p:nvPr/>
          </p:nvSpPr>
          <p:spPr bwMode="auto">
            <a:xfrm>
              <a:off x="3716" y="2306"/>
              <a:ext cx="953" cy="620"/>
            </a:xfrm>
            <a:custGeom>
              <a:avLst/>
              <a:gdLst>
                <a:gd name="T0" fmla="*/ 0 w 1904"/>
                <a:gd name="T1" fmla="*/ 0 h 1241"/>
                <a:gd name="T2" fmla="*/ 1904 w 1904"/>
                <a:gd name="T3" fmla="*/ 0 h 1241"/>
                <a:gd name="T4" fmla="*/ 1887 w 1904"/>
                <a:gd name="T5" fmla="*/ 93 h 1241"/>
                <a:gd name="T6" fmla="*/ 1864 w 1904"/>
                <a:gd name="T7" fmla="*/ 187 h 1241"/>
                <a:gd name="T8" fmla="*/ 1837 w 1904"/>
                <a:gd name="T9" fmla="*/ 280 h 1241"/>
                <a:gd name="T10" fmla="*/ 1807 w 1904"/>
                <a:gd name="T11" fmla="*/ 372 h 1241"/>
                <a:gd name="T12" fmla="*/ 1772 w 1904"/>
                <a:gd name="T13" fmla="*/ 463 h 1241"/>
                <a:gd name="T14" fmla="*/ 1733 w 1904"/>
                <a:gd name="T15" fmla="*/ 551 h 1241"/>
                <a:gd name="T16" fmla="*/ 1690 w 1904"/>
                <a:gd name="T17" fmla="*/ 639 h 1241"/>
                <a:gd name="T18" fmla="*/ 1644 w 1904"/>
                <a:gd name="T19" fmla="*/ 722 h 1241"/>
                <a:gd name="T20" fmla="*/ 1594 w 1904"/>
                <a:gd name="T21" fmla="*/ 800 h 1241"/>
                <a:gd name="T22" fmla="*/ 1542 w 1904"/>
                <a:gd name="T23" fmla="*/ 875 h 1241"/>
                <a:gd name="T24" fmla="*/ 1486 w 1904"/>
                <a:gd name="T25" fmla="*/ 945 h 1241"/>
                <a:gd name="T26" fmla="*/ 1428 w 1904"/>
                <a:gd name="T27" fmla="*/ 1009 h 1241"/>
                <a:gd name="T28" fmla="*/ 1366 w 1904"/>
                <a:gd name="T29" fmla="*/ 1067 h 1241"/>
                <a:gd name="T30" fmla="*/ 1302 w 1904"/>
                <a:gd name="T31" fmla="*/ 1116 h 1241"/>
                <a:gd name="T32" fmla="*/ 1237 w 1904"/>
                <a:gd name="T33" fmla="*/ 1159 h 1241"/>
                <a:gd name="T34" fmla="*/ 1168 w 1904"/>
                <a:gd name="T35" fmla="*/ 1194 h 1241"/>
                <a:gd name="T36" fmla="*/ 1098 w 1904"/>
                <a:gd name="T37" fmla="*/ 1218 h 1241"/>
                <a:gd name="T38" fmla="*/ 1026 w 1904"/>
                <a:gd name="T39" fmla="*/ 1234 h 1241"/>
                <a:gd name="T40" fmla="*/ 953 w 1904"/>
                <a:gd name="T41" fmla="*/ 1241 h 1241"/>
                <a:gd name="T42" fmla="*/ 879 w 1904"/>
                <a:gd name="T43" fmla="*/ 1234 h 1241"/>
                <a:gd name="T44" fmla="*/ 806 w 1904"/>
                <a:gd name="T45" fmla="*/ 1220 h 1241"/>
                <a:gd name="T46" fmla="*/ 736 w 1904"/>
                <a:gd name="T47" fmla="*/ 1194 h 1241"/>
                <a:gd name="T48" fmla="*/ 667 w 1904"/>
                <a:gd name="T49" fmla="*/ 1159 h 1241"/>
                <a:gd name="T50" fmla="*/ 601 w 1904"/>
                <a:gd name="T51" fmla="*/ 1118 h 1241"/>
                <a:gd name="T52" fmla="*/ 538 w 1904"/>
                <a:gd name="T53" fmla="*/ 1067 h 1241"/>
                <a:gd name="T54" fmla="*/ 475 w 1904"/>
                <a:gd name="T55" fmla="*/ 1011 h 1241"/>
                <a:gd name="T56" fmla="*/ 416 w 1904"/>
                <a:gd name="T57" fmla="*/ 947 h 1241"/>
                <a:gd name="T58" fmla="*/ 360 w 1904"/>
                <a:gd name="T59" fmla="*/ 877 h 1241"/>
                <a:gd name="T60" fmla="*/ 308 w 1904"/>
                <a:gd name="T61" fmla="*/ 803 h 1241"/>
                <a:gd name="T62" fmla="*/ 258 w 1904"/>
                <a:gd name="T63" fmla="*/ 723 h 1241"/>
                <a:gd name="T64" fmla="*/ 212 w 1904"/>
                <a:gd name="T65" fmla="*/ 640 h 1241"/>
                <a:gd name="T66" fmla="*/ 170 w 1904"/>
                <a:gd name="T67" fmla="*/ 554 h 1241"/>
                <a:gd name="T68" fmla="*/ 131 w 1904"/>
                <a:gd name="T69" fmla="*/ 465 h 1241"/>
                <a:gd name="T70" fmla="*/ 95 w 1904"/>
                <a:gd name="T71" fmla="*/ 374 h 1241"/>
                <a:gd name="T72" fmla="*/ 65 w 1904"/>
                <a:gd name="T73" fmla="*/ 281 h 1241"/>
                <a:gd name="T74" fmla="*/ 40 w 1904"/>
                <a:gd name="T75" fmla="*/ 187 h 1241"/>
                <a:gd name="T76" fmla="*/ 17 w 1904"/>
                <a:gd name="T77" fmla="*/ 94 h 1241"/>
                <a:gd name="T78" fmla="*/ 0 w 1904"/>
                <a:gd name="T79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04" h="1241">
                  <a:moveTo>
                    <a:pt x="0" y="0"/>
                  </a:moveTo>
                  <a:lnTo>
                    <a:pt x="1904" y="0"/>
                  </a:lnTo>
                  <a:lnTo>
                    <a:pt x="1887" y="93"/>
                  </a:lnTo>
                  <a:lnTo>
                    <a:pt x="1864" y="187"/>
                  </a:lnTo>
                  <a:lnTo>
                    <a:pt x="1837" y="280"/>
                  </a:lnTo>
                  <a:lnTo>
                    <a:pt x="1807" y="372"/>
                  </a:lnTo>
                  <a:lnTo>
                    <a:pt x="1772" y="463"/>
                  </a:lnTo>
                  <a:lnTo>
                    <a:pt x="1733" y="551"/>
                  </a:lnTo>
                  <a:lnTo>
                    <a:pt x="1690" y="639"/>
                  </a:lnTo>
                  <a:lnTo>
                    <a:pt x="1644" y="722"/>
                  </a:lnTo>
                  <a:lnTo>
                    <a:pt x="1594" y="800"/>
                  </a:lnTo>
                  <a:lnTo>
                    <a:pt x="1542" y="875"/>
                  </a:lnTo>
                  <a:lnTo>
                    <a:pt x="1486" y="945"/>
                  </a:lnTo>
                  <a:lnTo>
                    <a:pt x="1428" y="1009"/>
                  </a:lnTo>
                  <a:lnTo>
                    <a:pt x="1366" y="1067"/>
                  </a:lnTo>
                  <a:lnTo>
                    <a:pt x="1302" y="1116"/>
                  </a:lnTo>
                  <a:lnTo>
                    <a:pt x="1237" y="1159"/>
                  </a:lnTo>
                  <a:lnTo>
                    <a:pt x="1168" y="1194"/>
                  </a:lnTo>
                  <a:lnTo>
                    <a:pt x="1098" y="1218"/>
                  </a:lnTo>
                  <a:lnTo>
                    <a:pt x="1026" y="1234"/>
                  </a:lnTo>
                  <a:lnTo>
                    <a:pt x="953" y="1241"/>
                  </a:lnTo>
                  <a:lnTo>
                    <a:pt x="879" y="1234"/>
                  </a:lnTo>
                  <a:lnTo>
                    <a:pt x="806" y="1220"/>
                  </a:lnTo>
                  <a:lnTo>
                    <a:pt x="736" y="1194"/>
                  </a:lnTo>
                  <a:lnTo>
                    <a:pt x="667" y="1159"/>
                  </a:lnTo>
                  <a:lnTo>
                    <a:pt x="601" y="1118"/>
                  </a:lnTo>
                  <a:lnTo>
                    <a:pt x="538" y="1067"/>
                  </a:lnTo>
                  <a:lnTo>
                    <a:pt x="475" y="1011"/>
                  </a:lnTo>
                  <a:lnTo>
                    <a:pt x="416" y="947"/>
                  </a:lnTo>
                  <a:lnTo>
                    <a:pt x="360" y="877"/>
                  </a:lnTo>
                  <a:lnTo>
                    <a:pt x="308" y="803"/>
                  </a:lnTo>
                  <a:lnTo>
                    <a:pt x="258" y="723"/>
                  </a:lnTo>
                  <a:lnTo>
                    <a:pt x="212" y="640"/>
                  </a:lnTo>
                  <a:lnTo>
                    <a:pt x="170" y="554"/>
                  </a:lnTo>
                  <a:lnTo>
                    <a:pt x="131" y="465"/>
                  </a:lnTo>
                  <a:lnTo>
                    <a:pt x="95" y="374"/>
                  </a:lnTo>
                  <a:lnTo>
                    <a:pt x="65" y="281"/>
                  </a:lnTo>
                  <a:lnTo>
                    <a:pt x="40" y="187"/>
                  </a:lnTo>
                  <a:lnTo>
                    <a:pt x="17" y="9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chemeClr val="accent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13"/>
            <p:cNvSpPr>
              <a:spLocks/>
            </p:cNvSpPr>
            <p:nvPr/>
          </p:nvSpPr>
          <p:spPr bwMode="auto">
            <a:xfrm>
              <a:off x="3542" y="1461"/>
              <a:ext cx="1293" cy="741"/>
            </a:xfrm>
            <a:custGeom>
              <a:avLst/>
              <a:gdLst>
                <a:gd name="T0" fmla="*/ 1299 w 2586"/>
                <a:gd name="T1" fmla="*/ 0 h 1482"/>
                <a:gd name="T2" fmla="*/ 1396 w 2586"/>
                <a:gd name="T3" fmla="*/ 3 h 1482"/>
                <a:gd name="T4" fmla="*/ 1489 w 2586"/>
                <a:gd name="T5" fmla="*/ 11 h 1482"/>
                <a:gd name="T6" fmla="*/ 1574 w 2586"/>
                <a:gd name="T7" fmla="*/ 27 h 1482"/>
                <a:gd name="T8" fmla="*/ 1653 w 2586"/>
                <a:gd name="T9" fmla="*/ 46 h 1482"/>
                <a:gd name="T10" fmla="*/ 1727 w 2586"/>
                <a:gd name="T11" fmla="*/ 72 h 1482"/>
                <a:gd name="T12" fmla="*/ 1796 w 2586"/>
                <a:gd name="T13" fmla="*/ 101 h 1482"/>
                <a:gd name="T14" fmla="*/ 1859 w 2586"/>
                <a:gd name="T15" fmla="*/ 136 h 1482"/>
                <a:gd name="T16" fmla="*/ 1917 w 2586"/>
                <a:gd name="T17" fmla="*/ 174 h 1482"/>
                <a:gd name="T18" fmla="*/ 1971 w 2586"/>
                <a:gd name="T19" fmla="*/ 216 h 1482"/>
                <a:gd name="T20" fmla="*/ 2021 w 2586"/>
                <a:gd name="T21" fmla="*/ 262 h 1482"/>
                <a:gd name="T22" fmla="*/ 2064 w 2586"/>
                <a:gd name="T23" fmla="*/ 311 h 1482"/>
                <a:gd name="T24" fmla="*/ 2105 w 2586"/>
                <a:gd name="T25" fmla="*/ 364 h 1482"/>
                <a:gd name="T26" fmla="*/ 2142 w 2586"/>
                <a:gd name="T27" fmla="*/ 418 h 1482"/>
                <a:gd name="T28" fmla="*/ 2174 w 2586"/>
                <a:gd name="T29" fmla="*/ 476 h 1482"/>
                <a:gd name="T30" fmla="*/ 2203 w 2586"/>
                <a:gd name="T31" fmla="*/ 536 h 1482"/>
                <a:gd name="T32" fmla="*/ 2230 w 2586"/>
                <a:gd name="T33" fmla="*/ 599 h 1482"/>
                <a:gd name="T34" fmla="*/ 2252 w 2586"/>
                <a:gd name="T35" fmla="*/ 661 h 1482"/>
                <a:gd name="T36" fmla="*/ 2273 w 2586"/>
                <a:gd name="T37" fmla="*/ 726 h 1482"/>
                <a:gd name="T38" fmla="*/ 2290 w 2586"/>
                <a:gd name="T39" fmla="*/ 792 h 1482"/>
                <a:gd name="T40" fmla="*/ 2305 w 2586"/>
                <a:gd name="T41" fmla="*/ 857 h 1482"/>
                <a:gd name="T42" fmla="*/ 2318 w 2586"/>
                <a:gd name="T43" fmla="*/ 924 h 1482"/>
                <a:gd name="T44" fmla="*/ 2329 w 2586"/>
                <a:gd name="T45" fmla="*/ 991 h 1482"/>
                <a:gd name="T46" fmla="*/ 2338 w 2586"/>
                <a:gd name="T47" fmla="*/ 1058 h 1482"/>
                <a:gd name="T48" fmla="*/ 2346 w 2586"/>
                <a:gd name="T49" fmla="*/ 1124 h 1482"/>
                <a:gd name="T50" fmla="*/ 2353 w 2586"/>
                <a:gd name="T51" fmla="*/ 1189 h 1482"/>
                <a:gd name="T52" fmla="*/ 2357 w 2586"/>
                <a:gd name="T53" fmla="*/ 1255 h 1482"/>
                <a:gd name="T54" fmla="*/ 2362 w 2586"/>
                <a:gd name="T55" fmla="*/ 1319 h 1482"/>
                <a:gd name="T56" fmla="*/ 2586 w 2586"/>
                <a:gd name="T57" fmla="*/ 1319 h 1482"/>
                <a:gd name="T58" fmla="*/ 2586 w 2586"/>
                <a:gd name="T59" fmla="*/ 1482 h 1482"/>
                <a:gd name="T60" fmla="*/ 0 w 2586"/>
                <a:gd name="T61" fmla="*/ 1482 h 1482"/>
                <a:gd name="T62" fmla="*/ 0 w 2586"/>
                <a:gd name="T63" fmla="*/ 1319 h 1482"/>
                <a:gd name="T64" fmla="*/ 234 w 2586"/>
                <a:gd name="T65" fmla="*/ 1319 h 1482"/>
                <a:gd name="T66" fmla="*/ 239 w 2586"/>
                <a:gd name="T67" fmla="*/ 1256 h 1482"/>
                <a:gd name="T68" fmla="*/ 244 w 2586"/>
                <a:gd name="T69" fmla="*/ 1194 h 1482"/>
                <a:gd name="T70" fmla="*/ 250 w 2586"/>
                <a:gd name="T71" fmla="*/ 1132 h 1482"/>
                <a:gd name="T72" fmla="*/ 257 w 2586"/>
                <a:gd name="T73" fmla="*/ 1068 h 1482"/>
                <a:gd name="T74" fmla="*/ 266 w 2586"/>
                <a:gd name="T75" fmla="*/ 1003 h 1482"/>
                <a:gd name="T76" fmla="*/ 276 w 2586"/>
                <a:gd name="T77" fmla="*/ 939 h 1482"/>
                <a:gd name="T78" fmla="*/ 289 w 2586"/>
                <a:gd name="T79" fmla="*/ 875 h 1482"/>
                <a:gd name="T80" fmla="*/ 303 w 2586"/>
                <a:gd name="T81" fmla="*/ 809 h 1482"/>
                <a:gd name="T82" fmla="*/ 319 w 2586"/>
                <a:gd name="T83" fmla="*/ 747 h 1482"/>
                <a:gd name="T84" fmla="*/ 336 w 2586"/>
                <a:gd name="T85" fmla="*/ 683 h 1482"/>
                <a:gd name="T86" fmla="*/ 357 w 2586"/>
                <a:gd name="T87" fmla="*/ 623 h 1482"/>
                <a:gd name="T88" fmla="*/ 381 w 2586"/>
                <a:gd name="T89" fmla="*/ 562 h 1482"/>
                <a:gd name="T90" fmla="*/ 408 w 2586"/>
                <a:gd name="T91" fmla="*/ 504 h 1482"/>
                <a:gd name="T92" fmla="*/ 439 w 2586"/>
                <a:gd name="T93" fmla="*/ 447 h 1482"/>
                <a:gd name="T94" fmla="*/ 472 w 2586"/>
                <a:gd name="T95" fmla="*/ 393 h 1482"/>
                <a:gd name="T96" fmla="*/ 509 w 2586"/>
                <a:gd name="T97" fmla="*/ 342 h 1482"/>
                <a:gd name="T98" fmla="*/ 549 w 2586"/>
                <a:gd name="T99" fmla="*/ 292 h 1482"/>
                <a:gd name="T100" fmla="*/ 593 w 2586"/>
                <a:gd name="T101" fmla="*/ 246 h 1482"/>
                <a:gd name="T102" fmla="*/ 643 w 2586"/>
                <a:gd name="T103" fmla="*/ 203 h 1482"/>
                <a:gd name="T104" fmla="*/ 696 w 2586"/>
                <a:gd name="T105" fmla="*/ 163 h 1482"/>
                <a:gd name="T106" fmla="*/ 753 w 2586"/>
                <a:gd name="T107" fmla="*/ 126 h 1482"/>
                <a:gd name="T108" fmla="*/ 815 w 2586"/>
                <a:gd name="T109" fmla="*/ 94 h 1482"/>
                <a:gd name="T110" fmla="*/ 882 w 2586"/>
                <a:gd name="T111" fmla="*/ 67 h 1482"/>
                <a:gd name="T112" fmla="*/ 954 w 2586"/>
                <a:gd name="T113" fmla="*/ 43 h 1482"/>
                <a:gd name="T114" fmla="*/ 1032 w 2586"/>
                <a:gd name="T115" fmla="*/ 24 h 1482"/>
                <a:gd name="T116" fmla="*/ 1115 w 2586"/>
                <a:gd name="T117" fmla="*/ 11 h 1482"/>
                <a:gd name="T118" fmla="*/ 1205 w 2586"/>
                <a:gd name="T119" fmla="*/ 3 h 1482"/>
                <a:gd name="T120" fmla="*/ 1299 w 2586"/>
                <a:gd name="T121" fmla="*/ 0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86" h="1482">
                  <a:moveTo>
                    <a:pt x="1299" y="0"/>
                  </a:moveTo>
                  <a:lnTo>
                    <a:pt x="1396" y="3"/>
                  </a:lnTo>
                  <a:lnTo>
                    <a:pt x="1489" y="11"/>
                  </a:lnTo>
                  <a:lnTo>
                    <a:pt x="1574" y="27"/>
                  </a:lnTo>
                  <a:lnTo>
                    <a:pt x="1653" y="46"/>
                  </a:lnTo>
                  <a:lnTo>
                    <a:pt x="1727" y="72"/>
                  </a:lnTo>
                  <a:lnTo>
                    <a:pt x="1796" y="101"/>
                  </a:lnTo>
                  <a:lnTo>
                    <a:pt x="1859" y="136"/>
                  </a:lnTo>
                  <a:lnTo>
                    <a:pt x="1917" y="174"/>
                  </a:lnTo>
                  <a:lnTo>
                    <a:pt x="1971" y="216"/>
                  </a:lnTo>
                  <a:lnTo>
                    <a:pt x="2021" y="262"/>
                  </a:lnTo>
                  <a:lnTo>
                    <a:pt x="2064" y="311"/>
                  </a:lnTo>
                  <a:lnTo>
                    <a:pt x="2105" y="364"/>
                  </a:lnTo>
                  <a:lnTo>
                    <a:pt x="2142" y="418"/>
                  </a:lnTo>
                  <a:lnTo>
                    <a:pt x="2174" y="476"/>
                  </a:lnTo>
                  <a:lnTo>
                    <a:pt x="2203" y="536"/>
                  </a:lnTo>
                  <a:lnTo>
                    <a:pt x="2230" y="599"/>
                  </a:lnTo>
                  <a:lnTo>
                    <a:pt x="2252" y="661"/>
                  </a:lnTo>
                  <a:lnTo>
                    <a:pt x="2273" y="726"/>
                  </a:lnTo>
                  <a:lnTo>
                    <a:pt x="2290" y="792"/>
                  </a:lnTo>
                  <a:lnTo>
                    <a:pt x="2305" y="857"/>
                  </a:lnTo>
                  <a:lnTo>
                    <a:pt x="2318" y="924"/>
                  </a:lnTo>
                  <a:lnTo>
                    <a:pt x="2329" y="991"/>
                  </a:lnTo>
                  <a:lnTo>
                    <a:pt x="2338" y="1058"/>
                  </a:lnTo>
                  <a:lnTo>
                    <a:pt x="2346" y="1124"/>
                  </a:lnTo>
                  <a:lnTo>
                    <a:pt x="2353" y="1189"/>
                  </a:lnTo>
                  <a:lnTo>
                    <a:pt x="2357" y="1255"/>
                  </a:lnTo>
                  <a:lnTo>
                    <a:pt x="2362" y="1319"/>
                  </a:lnTo>
                  <a:lnTo>
                    <a:pt x="2586" y="1319"/>
                  </a:lnTo>
                  <a:lnTo>
                    <a:pt x="2586" y="1482"/>
                  </a:lnTo>
                  <a:lnTo>
                    <a:pt x="0" y="1482"/>
                  </a:lnTo>
                  <a:lnTo>
                    <a:pt x="0" y="1319"/>
                  </a:lnTo>
                  <a:lnTo>
                    <a:pt x="234" y="1319"/>
                  </a:lnTo>
                  <a:lnTo>
                    <a:pt x="239" y="1256"/>
                  </a:lnTo>
                  <a:lnTo>
                    <a:pt x="244" y="1194"/>
                  </a:lnTo>
                  <a:lnTo>
                    <a:pt x="250" y="1132"/>
                  </a:lnTo>
                  <a:lnTo>
                    <a:pt x="257" y="1068"/>
                  </a:lnTo>
                  <a:lnTo>
                    <a:pt x="266" y="1003"/>
                  </a:lnTo>
                  <a:lnTo>
                    <a:pt x="276" y="939"/>
                  </a:lnTo>
                  <a:lnTo>
                    <a:pt x="289" y="875"/>
                  </a:lnTo>
                  <a:lnTo>
                    <a:pt x="303" y="809"/>
                  </a:lnTo>
                  <a:lnTo>
                    <a:pt x="319" y="747"/>
                  </a:lnTo>
                  <a:lnTo>
                    <a:pt x="336" y="683"/>
                  </a:lnTo>
                  <a:lnTo>
                    <a:pt x="357" y="623"/>
                  </a:lnTo>
                  <a:lnTo>
                    <a:pt x="381" y="562"/>
                  </a:lnTo>
                  <a:lnTo>
                    <a:pt x="408" y="504"/>
                  </a:lnTo>
                  <a:lnTo>
                    <a:pt x="439" y="447"/>
                  </a:lnTo>
                  <a:lnTo>
                    <a:pt x="472" y="393"/>
                  </a:lnTo>
                  <a:lnTo>
                    <a:pt x="509" y="342"/>
                  </a:lnTo>
                  <a:lnTo>
                    <a:pt x="549" y="292"/>
                  </a:lnTo>
                  <a:lnTo>
                    <a:pt x="593" y="246"/>
                  </a:lnTo>
                  <a:lnTo>
                    <a:pt x="643" y="203"/>
                  </a:lnTo>
                  <a:lnTo>
                    <a:pt x="696" y="163"/>
                  </a:lnTo>
                  <a:lnTo>
                    <a:pt x="753" y="126"/>
                  </a:lnTo>
                  <a:lnTo>
                    <a:pt x="815" y="94"/>
                  </a:lnTo>
                  <a:lnTo>
                    <a:pt x="882" y="67"/>
                  </a:lnTo>
                  <a:lnTo>
                    <a:pt x="954" y="43"/>
                  </a:lnTo>
                  <a:lnTo>
                    <a:pt x="1032" y="24"/>
                  </a:lnTo>
                  <a:lnTo>
                    <a:pt x="1115" y="11"/>
                  </a:lnTo>
                  <a:lnTo>
                    <a:pt x="1205" y="3"/>
                  </a:lnTo>
                  <a:lnTo>
                    <a:pt x="12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chemeClr val="accent6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128" y="0"/>
            <a:ext cx="8649272" cy="8763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</a:rPr>
              <a:t>Connected car is becoming a standard, with expanding service range</a:t>
            </a:r>
          </a:p>
        </p:txBody>
      </p:sp>
      <p:sp>
        <p:nvSpPr>
          <p:cNvPr id="66" name="RbNavigator"/>
          <p:cNvSpPr txBox="1"/>
          <p:nvPr/>
        </p:nvSpPr>
        <p:spPr>
          <a:xfrm>
            <a:off x="355028" y="-16720"/>
            <a:ext cx="2743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3</a:t>
            </a:r>
          </a:p>
        </p:txBody>
      </p:sp>
      <p:sp>
        <p:nvSpPr>
          <p:cNvPr id="6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667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Confidential –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BoD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October, 11, 2016</a:t>
            </a:r>
          </a:p>
        </p:txBody>
      </p:sp>
    </p:spTree>
    <p:extLst>
      <p:ext uri="{BB962C8B-B14F-4D97-AF65-F5344CB8AC3E}">
        <p14:creationId xmlns:p14="http://schemas.microsoft.com/office/powerpoint/2010/main" val="17173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42899" y="7413"/>
            <a:ext cx="8974965" cy="587603"/>
          </a:xfrm>
        </p:spPr>
        <p:txBody>
          <a:bodyPr>
            <a:normAutofit/>
          </a:bodyPr>
          <a:lstStyle/>
          <a:p>
            <a:r>
              <a:rPr lang="fr-FR" sz="2000" dirty="0"/>
              <a:t>Principaux enjeux de l'industrie automobile : voiture connectée, voiture autonome</a:t>
            </a:r>
            <a:endParaRPr lang="fr-FR" sz="2100" dirty="0"/>
          </a:p>
        </p:txBody>
      </p:sp>
      <p:sp>
        <p:nvSpPr>
          <p:cNvPr id="9" name="Rectangle 8"/>
          <p:cNvSpPr/>
          <p:nvPr/>
        </p:nvSpPr>
        <p:spPr>
          <a:xfrm>
            <a:off x="363774" y="908049"/>
            <a:ext cx="4138630" cy="4796015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6508" y="913675"/>
            <a:ext cx="3713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fr-FR" sz="1600" dirty="0" err="1"/>
              <a:t>Percentage</a:t>
            </a:r>
            <a:r>
              <a:rPr lang="fr-FR" sz="1600" dirty="0"/>
              <a:t> of </a:t>
            </a:r>
            <a:r>
              <a:rPr lang="fr-FR" sz="1600" dirty="0" err="1"/>
              <a:t>customers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or </a:t>
            </a:r>
            <a:r>
              <a:rPr lang="fr-FR" sz="1600" dirty="0" err="1"/>
              <a:t>wanting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to use </a:t>
            </a:r>
            <a:r>
              <a:rPr lang="fr-FR" sz="1600" dirty="0" err="1"/>
              <a:t>connected</a:t>
            </a:r>
            <a:r>
              <a:rPr lang="fr-FR" sz="1600" dirty="0"/>
              <a:t> </a:t>
            </a:r>
            <a:r>
              <a:rPr lang="fr-FR" sz="1600" dirty="0" err="1"/>
              <a:t>vehicles</a:t>
            </a:r>
            <a:r>
              <a:rPr lang="fr-FR" sz="1600" dirty="0"/>
              <a:t> </a:t>
            </a:r>
          </a:p>
          <a:p>
            <a:r>
              <a:rPr lang="fr-FR" sz="1600" dirty="0" err="1"/>
              <a:t>features</a:t>
            </a:r>
            <a:r>
              <a:rPr lang="fr-FR" sz="1600" dirty="0"/>
              <a:t> in </a:t>
            </a:r>
            <a:r>
              <a:rPr lang="fr-FR" sz="1600" dirty="0" err="1"/>
              <a:t>their</a:t>
            </a:r>
            <a:r>
              <a:rPr lang="fr-FR" sz="1600" dirty="0"/>
              <a:t> </a:t>
            </a:r>
            <a:r>
              <a:rPr lang="fr-FR" sz="1600" dirty="0" err="1"/>
              <a:t>next</a:t>
            </a:r>
            <a:r>
              <a:rPr lang="fr-FR" sz="1600" dirty="0"/>
              <a:t> car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65441" y="908049"/>
            <a:ext cx="4138630" cy="4796015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589536" y="913675"/>
            <a:ext cx="2290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fr-FR" sz="1600" dirty="0"/>
              <a:t>Relative importance </a:t>
            </a:r>
            <a:br>
              <a:rPr lang="fr-FR" sz="1600" dirty="0"/>
            </a:br>
            <a:r>
              <a:rPr lang="fr-FR" sz="1600" dirty="0"/>
              <a:t>of </a:t>
            </a:r>
            <a:r>
              <a:rPr lang="fr-FR" sz="1600" dirty="0" err="1"/>
              <a:t>connected</a:t>
            </a:r>
            <a:r>
              <a:rPr lang="fr-FR" sz="1600" dirty="0"/>
              <a:t> car services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t="10385"/>
          <a:stretch/>
        </p:blipFill>
        <p:spPr>
          <a:xfrm>
            <a:off x="348475" y="1986446"/>
            <a:ext cx="4148445" cy="3717618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2982651" y="1812100"/>
            <a:ext cx="1228097" cy="1228097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47%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3" y="1851832"/>
            <a:ext cx="1188365" cy="1188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Source"/>
          <p:cNvSpPr txBox="1"/>
          <p:nvPr/>
        </p:nvSpPr>
        <p:spPr>
          <a:xfrm>
            <a:off x="3809129" y="5502087"/>
            <a:ext cx="581891" cy="138499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sym typeface="+mn-lt"/>
              </a:rPr>
              <a:t>All markets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261" y="5734316"/>
            <a:ext cx="740188" cy="56556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463253" y="2014649"/>
            <a:ext cx="681228" cy="236181"/>
          </a:xfrm>
          <a:prstGeom prst="rect">
            <a:avLst/>
          </a:prstGeom>
          <a:solidFill>
            <a:srgbClr val="83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5463253" y="2318393"/>
            <a:ext cx="610889" cy="236181"/>
          </a:xfrm>
          <a:prstGeom prst="rect">
            <a:avLst/>
          </a:prstGeom>
          <a:solidFill>
            <a:srgbClr val="83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5463253" y="2622137"/>
            <a:ext cx="644384" cy="236181"/>
          </a:xfrm>
          <a:prstGeom prst="rect">
            <a:avLst/>
          </a:prstGeom>
          <a:solidFill>
            <a:srgbClr val="83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5463253" y="2925881"/>
            <a:ext cx="570696" cy="236181"/>
          </a:xfrm>
          <a:prstGeom prst="rect">
            <a:avLst/>
          </a:prstGeom>
          <a:solidFill>
            <a:srgbClr val="83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5463253" y="3229625"/>
            <a:ext cx="610889" cy="236181"/>
          </a:xfrm>
          <a:prstGeom prst="rect">
            <a:avLst/>
          </a:prstGeom>
          <a:solidFill>
            <a:srgbClr val="83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5463253" y="3533369"/>
            <a:ext cx="681228" cy="236181"/>
          </a:xfrm>
          <a:prstGeom prst="rect">
            <a:avLst/>
          </a:prstGeom>
          <a:solidFill>
            <a:srgbClr val="83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5463253" y="3837113"/>
            <a:ext cx="748217" cy="236181"/>
          </a:xfrm>
          <a:prstGeom prst="rect">
            <a:avLst/>
          </a:prstGeom>
          <a:solidFill>
            <a:srgbClr val="83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63253" y="4140857"/>
            <a:ext cx="781711" cy="236181"/>
          </a:xfrm>
          <a:prstGeom prst="rect">
            <a:avLst/>
          </a:prstGeom>
          <a:solidFill>
            <a:srgbClr val="83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 flipH="1">
            <a:off x="6144480" y="2014649"/>
            <a:ext cx="746927" cy="2361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 flipH="1">
            <a:off x="6074142" y="2318393"/>
            <a:ext cx="693336" cy="2361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 flipH="1">
            <a:off x="6107636" y="2622137"/>
            <a:ext cx="659841" cy="2361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 flipH="1">
            <a:off x="6033949" y="2925881"/>
            <a:ext cx="696686" cy="2361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 flipH="1">
            <a:off x="6074142" y="3229625"/>
            <a:ext cx="693335" cy="2361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 flipH="1">
            <a:off x="6144481" y="3533369"/>
            <a:ext cx="777072" cy="2361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 flipH="1">
            <a:off x="6211470" y="3837113"/>
            <a:ext cx="787121" cy="2361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 flipH="1">
            <a:off x="6244964" y="4140857"/>
            <a:ext cx="790471" cy="2361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6891406" y="2014649"/>
            <a:ext cx="515817" cy="2361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6767478" y="2318393"/>
            <a:ext cx="415332" cy="2361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6767476" y="2622137"/>
            <a:ext cx="385188" cy="2361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730635" y="2925881"/>
            <a:ext cx="304800" cy="2361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6767476" y="3229625"/>
            <a:ext cx="475623" cy="2361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6921553" y="3533369"/>
            <a:ext cx="515816" cy="2361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6998590" y="3837113"/>
            <a:ext cx="616298" cy="2361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7035434" y="4140857"/>
            <a:ext cx="703384" cy="2361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 flipH="1">
            <a:off x="7407223" y="2014649"/>
            <a:ext cx="633047" cy="2361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 flipH="1">
            <a:off x="7182810" y="2318393"/>
            <a:ext cx="475622" cy="2361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 flipH="1">
            <a:off x="7152664" y="2622137"/>
            <a:ext cx="586154" cy="2361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 flipH="1">
            <a:off x="7035434" y="2925881"/>
            <a:ext cx="468923" cy="2361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 flipH="1">
            <a:off x="7243099" y="3229625"/>
            <a:ext cx="495719" cy="2361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 flipH="1">
            <a:off x="7437368" y="3533369"/>
            <a:ext cx="639745" cy="2361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 flipH="1">
            <a:off x="7614887" y="3837113"/>
            <a:ext cx="760327" cy="2361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 flipH="1">
            <a:off x="7738817" y="4140857"/>
            <a:ext cx="807219" cy="2361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4621074" y="2029000"/>
            <a:ext cx="890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/>
              <a:t>All </a:t>
            </a:r>
            <a:r>
              <a:rPr lang="fr-FR" sz="800" dirty="0" err="1"/>
              <a:t>markets</a:t>
            </a:r>
            <a:endParaRPr lang="fr-FR" sz="800" dirty="0"/>
          </a:p>
        </p:txBody>
      </p:sp>
      <p:sp>
        <p:nvSpPr>
          <p:cNvPr id="59" name="ZoneTexte 58"/>
          <p:cNvSpPr txBox="1"/>
          <p:nvPr/>
        </p:nvSpPr>
        <p:spPr>
          <a:xfrm>
            <a:off x="4621074" y="2330706"/>
            <a:ext cx="890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/>
              <a:t>UK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4621074" y="2628302"/>
            <a:ext cx="890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/>
              <a:t>USA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4621074" y="2934473"/>
            <a:ext cx="890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/>
              <a:t>France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4621074" y="3240218"/>
            <a:ext cx="890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/>
              <a:t>Germany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4621074" y="3537448"/>
            <a:ext cx="890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 err="1"/>
              <a:t>Brazil</a:t>
            </a:r>
            <a:endParaRPr lang="fr-FR" sz="800" dirty="0"/>
          </a:p>
        </p:txBody>
      </p:sp>
      <p:sp>
        <p:nvSpPr>
          <p:cNvPr id="65" name="ZoneTexte 64"/>
          <p:cNvSpPr txBox="1"/>
          <p:nvPr/>
        </p:nvSpPr>
        <p:spPr>
          <a:xfrm>
            <a:off x="4621074" y="3847621"/>
            <a:ext cx="890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/>
              <a:t>China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4621074" y="4155875"/>
            <a:ext cx="890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 err="1"/>
              <a:t>India</a:t>
            </a:r>
            <a:endParaRPr lang="fr-FR" sz="800" dirty="0"/>
          </a:p>
        </p:txBody>
      </p:sp>
      <p:sp>
        <p:nvSpPr>
          <p:cNvPr id="67" name="ZoneTexte 66"/>
          <p:cNvSpPr txBox="1"/>
          <p:nvPr/>
        </p:nvSpPr>
        <p:spPr>
          <a:xfrm>
            <a:off x="5361798" y="4720984"/>
            <a:ext cx="19588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/>
              <a:t>Vehicle</a:t>
            </a:r>
            <a:r>
              <a:rPr lang="fr-FR" sz="800" dirty="0"/>
              <a:t> management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778614" y="4720984"/>
            <a:ext cx="19588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/>
              <a:t>Driving</a:t>
            </a:r>
            <a:r>
              <a:rPr lang="fr-FR" sz="800" dirty="0"/>
              <a:t> &amp; </a:t>
            </a:r>
            <a:r>
              <a:rPr lang="fr-FR" sz="800" dirty="0" err="1"/>
              <a:t>safety</a:t>
            </a:r>
            <a:endParaRPr lang="fr-FR" sz="800" dirty="0"/>
          </a:p>
        </p:txBody>
      </p:sp>
      <p:sp>
        <p:nvSpPr>
          <p:cNvPr id="70" name="ZoneTexte 69"/>
          <p:cNvSpPr txBox="1"/>
          <p:nvPr/>
        </p:nvSpPr>
        <p:spPr>
          <a:xfrm>
            <a:off x="5361798" y="5008249"/>
            <a:ext cx="19588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/>
              <a:t>Infotainment</a:t>
            </a:r>
            <a:endParaRPr lang="fr-FR" sz="800" dirty="0"/>
          </a:p>
        </p:txBody>
      </p:sp>
      <p:sp>
        <p:nvSpPr>
          <p:cNvPr id="71" name="ZoneTexte 70"/>
          <p:cNvSpPr txBox="1"/>
          <p:nvPr/>
        </p:nvSpPr>
        <p:spPr>
          <a:xfrm>
            <a:off x="6778614" y="5008249"/>
            <a:ext cx="19588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Customer care &amp; </a:t>
            </a:r>
            <a:r>
              <a:rPr lang="fr-FR" sz="800" dirty="0" err="1"/>
              <a:t>aftersales</a:t>
            </a:r>
            <a:r>
              <a:rPr lang="fr-FR" sz="800" dirty="0"/>
              <a:t> services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233692" y="4809931"/>
            <a:ext cx="169416" cy="80880"/>
          </a:xfrm>
          <a:prstGeom prst="rect">
            <a:avLst/>
          </a:prstGeom>
          <a:solidFill>
            <a:srgbClr val="83C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5233692" y="5075531"/>
            <a:ext cx="169416" cy="80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/>
          <p:cNvSpPr/>
          <p:nvPr/>
        </p:nvSpPr>
        <p:spPr>
          <a:xfrm>
            <a:off x="6596223" y="4809931"/>
            <a:ext cx="169416" cy="808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6596223" y="5075531"/>
            <a:ext cx="169416" cy="808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5644977" y="2029000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5609807" y="2330706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5626555" y="2628302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72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5589711" y="2934473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66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5609807" y="3240218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5644977" y="3537448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5678471" y="3847621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85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5695218" y="4155875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90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6359053" y="2029000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84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6261920" y="2330706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6278666" y="2628302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77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6223402" y="2934473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6261919" y="3240218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99" name="ZoneTexte 98"/>
          <p:cNvSpPr txBox="1"/>
          <p:nvPr/>
        </p:nvSpPr>
        <p:spPr>
          <a:xfrm>
            <a:off x="6374127" y="3537448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87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6446140" y="3847621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89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6481309" y="4155875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89</a:t>
            </a:r>
          </a:p>
        </p:txBody>
      </p:sp>
      <p:sp>
        <p:nvSpPr>
          <p:cNvPr id="102" name="ZoneTexte 101"/>
          <p:cNvSpPr txBox="1"/>
          <p:nvPr/>
        </p:nvSpPr>
        <p:spPr>
          <a:xfrm>
            <a:off x="6990424" y="2029000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59</a:t>
            </a:r>
          </a:p>
        </p:txBody>
      </p:sp>
      <p:sp>
        <p:nvSpPr>
          <p:cNvPr id="103" name="ZoneTexte 102"/>
          <p:cNvSpPr txBox="1"/>
          <p:nvPr/>
        </p:nvSpPr>
        <p:spPr>
          <a:xfrm>
            <a:off x="6816254" y="2330706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47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6801180" y="2628302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44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6727812" y="2934473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6846397" y="3240218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7020571" y="3537448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7147849" y="3847621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7228236" y="4155875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79</a:t>
            </a:r>
          </a:p>
        </p:txBody>
      </p:sp>
      <p:sp>
        <p:nvSpPr>
          <p:cNvPr id="110" name="ZoneTexte 109"/>
          <p:cNvSpPr txBox="1"/>
          <p:nvPr/>
        </p:nvSpPr>
        <p:spPr>
          <a:xfrm>
            <a:off x="7564856" y="2029000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72</a:t>
            </a:r>
          </a:p>
        </p:txBody>
      </p:sp>
      <p:sp>
        <p:nvSpPr>
          <p:cNvPr id="111" name="ZoneTexte 110"/>
          <p:cNvSpPr txBox="1"/>
          <p:nvPr/>
        </p:nvSpPr>
        <p:spPr>
          <a:xfrm>
            <a:off x="7261731" y="2330706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55</a:t>
            </a:r>
          </a:p>
        </p:txBody>
      </p:sp>
      <p:sp>
        <p:nvSpPr>
          <p:cNvPr id="112" name="ZoneTexte 111"/>
          <p:cNvSpPr txBox="1"/>
          <p:nvPr/>
        </p:nvSpPr>
        <p:spPr>
          <a:xfrm>
            <a:off x="7286851" y="2628302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65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7111005" y="2934473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53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7332068" y="3240218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57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7598350" y="3537448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72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7836160" y="3847621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86</a:t>
            </a:r>
          </a:p>
        </p:txBody>
      </p:sp>
      <p:sp>
        <p:nvSpPr>
          <p:cNvPr id="117" name="ZoneTexte 116"/>
          <p:cNvSpPr txBox="1"/>
          <p:nvPr/>
        </p:nvSpPr>
        <p:spPr>
          <a:xfrm>
            <a:off x="7983536" y="4155875"/>
            <a:ext cx="317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37427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" name="Object 8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83" name="Object 8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Content Placeholder 20"/>
          <p:cNvSpPr txBox="1">
            <a:spLocks/>
          </p:cNvSpPr>
          <p:nvPr/>
        </p:nvSpPr>
        <p:spPr bwMode="auto">
          <a:xfrm>
            <a:off x="4904788" y="1117229"/>
            <a:ext cx="3858213" cy="4976067"/>
          </a:xfrm>
          <a:prstGeom prst="rect">
            <a:avLst/>
          </a:prstGeom>
          <a:noFill/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08000" tIns="108000" rIns="108000" bIns="108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74663" marR="0" lvl="1" indent="-185737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15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474663" marR="0" lvl="1" indent="-185737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15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474663" marR="0" lvl="1" indent="-185737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15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285750" marR="0" lvl="0" indent="-2857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5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953248" y="1548988"/>
            <a:ext cx="3772895" cy="1634396"/>
          </a:xfrm>
          <a:prstGeom prst="roundRect">
            <a:avLst>
              <a:gd name="adj" fmla="val 17832"/>
            </a:avLst>
          </a:prstGeom>
          <a:solidFill>
            <a:schemeClr val="bg1">
              <a:lumMod val="85000"/>
            </a:schemeClr>
          </a:solidFill>
          <a:ln w="9525"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1712802" y="3043195"/>
            <a:ext cx="568148" cy="323860"/>
            <a:chOff x="503683" y="4862996"/>
            <a:chExt cx="469544" cy="243321"/>
          </a:xfrm>
          <a:solidFill>
            <a:schemeClr val="bg1">
              <a:lumMod val="85000"/>
            </a:schemeClr>
          </a:solidFill>
        </p:grpSpPr>
        <p:grpSp>
          <p:nvGrpSpPr>
            <p:cNvPr id="112" name="Group 111"/>
            <p:cNvGrpSpPr/>
            <p:nvPr/>
          </p:nvGrpSpPr>
          <p:grpSpPr>
            <a:xfrm>
              <a:off x="503683" y="4925931"/>
              <a:ext cx="45719" cy="117450"/>
              <a:chOff x="557703" y="2507606"/>
              <a:chExt cx="199881" cy="513488"/>
            </a:xfrm>
            <a:grpFill/>
          </p:grpSpPr>
          <p:sp>
            <p:nvSpPr>
              <p:cNvPr id="114" name="Freeform 166"/>
              <p:cNvSpPr>
                <a:spLocks/>
              </p:cNvSpPr>
              <p:nvPr/>
            </p:nvSpPr>
            <p:spPr bwMode="auto">
              <a:xfrm>
                <a:off x="617437" y="2507606"/>
                <a:ext cx="81561" cy="83858"/>
              </a:xfrm>
              <a:custGeom>
                <a:avLst/>
                <a:gdLst/>
                <a:ahLst/>
                <a:cxnLst>
                  <a:cxn ang="0">
                    <a:pos x="157" y="1"/>
                  </a:cxn>
                  <a:cxn ang="0">
                    <a:pos x="185" y="7"/>
                  </a:cxn>
                  <a:cxn ang="0">
                    <a:pos x="211" y="18"/>
                  </a:cxn>
                  <a:cxn ang="0">
                    <a:pos x="229" y="30"/>
                  </a:cxn>
                  <a:cxn ang="0">
                    <a:pos x="244" y="45"/>
                  </a:cxn>
                  <a:cxn ang="0">
                    <a:pos x="260" y="66"/>
                  </a:cxn>
                  <a:cxn ang="0">
                    <a:pos x="273" y="92"/>
                  </a:cxn>
                  <a:cxn ang="0">
                    <a:pos x="279" y="111"/>
                  </a:cxn>
                  <a:cxn ang="0">
                    <a:pos x="284" y="131"/>
                  </a:cxn>
                  <a:cxn ang="0">
                    <a:pos x="284" y="145"/>
                  </a:cxn>
                  <a:cxn ang="0">
                    <a:pos x="281" y="174"/>
                  </a:cxn>
                  <a:cxn ang="0">
                    <a:pos x="276" y="195"/>
                  </a:cxn>
                  <a:cxn ang="0">
                    <a:pos x="270" y="208"/>
                  </a:cxn>
                  <a:cxn ang="0">
                    <a:pos x="259" y="227"/>
                  </a:cxn>
                  <a:cxn ang="0">
                    <a:pos x="242" y="249"/>
                  </a:cxn>
                  <a:cxn ang="0">
                    <a:pos x="220" y="266"/>
                  </a:cxn>
                  <a:cxn ang="0">
                    <a:pos x="203" y="277"/>
                  </a:cxn>
                  <a:cxn ang="0">
                    <a:pos x="183" y="285"/>
                  </a:cxn>
                  <a:cxn ang="0">
                    <a:pos x="170" y="289"/>
                  </a:cxn>
                  <a:cxn ang="0">
                    <a:pos x="141" y="291"/>
                  </a:cxn>
                  <a:cxn ang="0">
                    <a:pos x="111" y="287"/>
                  </a:cxn>
                  <a:cxn ang="0">
                    <a:pos x="92" y="282"/>
                  </a:cxn>
                  <a:cxn ang="0">
                    <a:pos x="73" y="272"/>
                  </a:cxn>
                  <a:cxn ang="0">
                    <a:pos x="56" y="261"/>
                  </a:cxn>
                  <a:cxn ang="0">
                    <a:pos x="41" y="247"/>
                  </a:cxn>
                  <a:cxn ang="0">
                    <a:pos x="27" y="230"/>
                  </a:cxn>
                  <a:cxn ang="0">
                    <a:pos x="17" y="213"/>
                  </a:cxn>
                  <a:cxn ang="0">
                    <a:pos x="6" y="187"/>
                  </a:cxn>
                  <a:cxn ang="0">
                    <a:pos x="1" y="160"/>
                  </a:cxn>
                  <a:cxn ang="0">
                    <a:pos x="0" y="146"/>
                  </a:cxn>
                  <a:cxn ang="0">
                    <a:pos x="2" y="118"/>
                  </a:cxn>
                  <a:cxn ang="0">
                    <a:pos x="11" y="92"/>
                  </a:cxn>
                  <a:cxn ang="0">
                    <a:pos x="24" y="67"/>
                  </a:cxn>
                  <a:cxn ang="0">
                    <a:pos x="36" y="50"/>
                  </a:cxn>
                  <a:cxn ang="0">
                    <a:pos x="46" y="39"/>
                  </a:cxn>
                  <a:cxn ang="0">
                    <a:pos x="56" y="30"/>
                  </a:cxn>
                  <a:cxn ang="0">
                    <a:pos x="73" y="18"/>
                  </a:cxn>
                  <a:cxn ang="0">
                    <a:pos x="86" y="12"/>
                  </a:cxn>
                  <a:cxn ang="0">
                    <a:pos x="106" y="4"/>
                  </a:cxn>
                  <a:cxn ang="0">
                    <a:pos x="120" y="2"/>
                  </a:cxn>
                  <a:cxn ang="0">
                    <a:pos x="142" y="0"/>
                  </a:cxn>
                </a:cxnLst>
                <a:rect l="0" t="0" r="r" b="b"/>
                <a:pathLst>
                  <a:path w="284" h="291">
                    <a:moveTo>
                      <a:pt x="142" y="0"/>
                    </a:moveTo>
                    <a:lnTo>
                      <a:pt x="157" y="1"/>
                    </a:lnTo>
                    <a:lnTo>
                      <a:pt x="171" y="3"/>
                    </a:lnTo>
                    <a:lnTo>
                      <a:pt x="185" y="7"/>
                    </a:lnTo>
                    <a:lnTo>
                      <a:pt x="198" y="12"/>
                    </a:lnTo>
                    <a:lnTo>
                      <a:pt x="211" y="18"/>
                    </a:lnTo>
                    <a:lnTo>
                      <a:pt x="223" y="26"/>
                    </a:lnTo>
                    <a:lnTo>
                      <a:pt x="229" y="30"/>
                    </a:lnTo>
                    <a:lnTo>
                      <a:pt x="233" y="35"/>
                    </a:lnTo>
                    <a:lnTo>
                      <a:pt x="244" y="45"/>
                    </a:lnTo>
                    <a:lnTo>
                      <a:pt x="252" y="55"/>
                    </a:lnTo>
                    <a:lnTo>
                      <a:pt x="260" y="66"/>
                    </a:lnTo>
                    <a:lnTo>
                      <a:pt x="267" y="79"/>
                    </a:lnTo>
                    <a:lnTo>
                      <a:pt x="273" y="92"/>
                    </a:lnTo>
                    <a:lnTo>
                      <a:pt x="278" y="104"/>
                    </a:lnTo>
                    <a:lnTo>
                      <a:pt x="279" y="111"/>
                    </a:lnTo>
                    <a:lnTo>
                      <a:pt x="281" y="117"/>
                    </a:lnTo>
                    <a:lnTo>
                      <a:pt x="284" y="131"/>
                    </a:lnTo>
                    <a:lnTo>
                      <a:pt x="284" y="138"/>
                    </a:lnTo>
                    <a:lnTo>
                      <a:pt x="284" y="145"/>
                    </a:lnTo>
                    <a:lnTo>
                      <a:pt x="283" y="160"/>
                    </a:lnTo>
                    <a:lnTo>
                      <a:pt x="281" y="174"/>
                    </a:lnTo>
                    <a:lnTo>
                      <a:pt x="278" y="188"/>
                    </a:lnTo>
                    <a:lnTo>
                      <a:pt x="276" y="195"/>
                    </a:lnTo>
                    <a:lnTo>
                      <a:pt x="272" y="202"/>
                    </a:lnTo>
                    <a:lnTo>
                      <a:pt x="270" y="208"/>
                    </a:lnTo>
                    <a:lnTo>
                      <a:pt x="266" y="215"/>
                    </a:lnTo>
                    <a:lnTo>
                      <a:pt x="259" y="227"/>
                    </a:lnTo>
                    <a:lnTo>
                      <a:pt x="251" y="238"/>
                    </a:lnTo>
                    <a:lnTo>
                      <a:pt x="242" y="249"/>
                    </a:lnTo>
                    <a:lnTo>
                      <a:pt x="231" y="258"/>
                    </a:lnTo>
                    <a:lnTo>
                      <a:pt x="220" y="266"/>
                    </a:lnTo>
                    <a:lnTo>
                      <a:pt x="209" y="273"/>
                    </a:lnTo>
                    <a:lnTo>
                      <a:pt x="203" y="277"/>
                    </a:lnTo>
                    <a:lnTo>
                      <a:pt x="196" y="279"/>
                    </a:lnTo>
                    <a:lnTo>
                      <a:pt x="183" y="285"/>
                    </a:lnTo>
                    <a:lnTo>
                      <a:pt x="176" y="286"/>
                    </a:lnTo>
                    <a:lnTo>
                      <a:pt x="170" y="289"/>
                    </a:lnTo>
                    <a:lnTo>
                      <a:pt x="155" y="290"/>
                    </a:lnTo>
                    <a:lnTo>
                      <a:pt x="141" y="291"/>
                    </a:lnTo>
                    <a:lnTo>
                      <a:pt x="127" y="290"/>
                    </a:lnTo>
                    <a:lnTo>
                      <a:pt x="111" y="287"/>
                    </a:lnTo>
                    <a:lnTo>
                      <a:pt x="99" y="284"/>
                    </a:lnTo>
                    <a:lnTo>
                      <a:pt x="92" y="282"/>
                    </a:lnTo>
                    <a:lnTo>
                      <a:pt x="86" y="279"/>
                    </a:lnTo>
                    <a:lnTo>
                      <a:pt x="73" y="272"/>
                    </a:lnTo>
                    <a:lnTo>
                      <a:pt x="61" y="264"/>
                    </a:lnTo>
                    <a:lnTo>
                      <a:pt x="56" y="261"/>
                    </a:lnTo>
                    <a:lnTo>
                      <a:pt x="51" y="256"/>
                    </a:lnTo>
                    <a:lnTo>
                      <a:pt x="41" y="247"/>
                    </a:lnTo>
                    <a:lnTo>
                      <a:pt x="32" y="236"/>
                    </a:lnTo>
                    <a:lnTo>
                      <a:pt x="27" y="230"/>
                    </a:lnTo>
                    <a:lnTo>
                      <a:pt x="24" y="224"/>
                    </a:lnTo>
                    <a:lnTo>
                      <a:pt x="17" y="213"/>
                    </a:lnTo>
                    <a:lnTo>
                      <a:pt x="11" y="200"/>
                    </a:lnTo>
                    <a:lnTo>
                      <a:pt x="6" y="187"/>
                    </a:lnTo>
                    <a:lnTo>
                      <a:pt x="2" y="173"/>
                    </a:lnTo>
                    <a:lnTo>
                      <a:pt x="1" y="160"/>
                    </a:lnTo>
                    <a:lnTo>
                      <a:pt x="0" y="153"/>
                    </a:lnTo>
                    <a:lnTo>
                      <a:pt x="0" y="146"/>
                    </a:lnTo>
                    <a:lnTo>
                      <a:pt x="1" y="132"/>
                    </a:lnTo>
                    <a:lnTo>
                      <a:pt x="2" y="118"/>
                    </a:lnTo>
                    <a:lnTo>
                      <a:pt x="6" y="104"/>
                    </a:lnTo>
                    <a:lnTo>
                      <a:pt x="11" y="92"/>
                    </a:lnTo>
                    <a:lnTo>
                      <a:pt x="17" y="79"/>
                    </a:lnTo>
                    <a:lnTo>
                      <a:pt x="24" y="67"/>
                    </a:lnTo>
                    <a:lnTo>
                      <a:pt x="32" y="55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6" y="39"/>
                    </a:lnTo>
                    <a:lnTo>
                      <a:pt x="51" y="35"/>
                    </a:lnTo>
                    <a:lnTo>
                      <a:pt x="56" y="30"/>
                    </a:lnTo>
                    <a:lnTo>
                      <a:pt x="61" y="26"/>
                    </a:lnTo>
                    <a:lnTo>
                      <a:pt x="73" y="18"/>
                    </a:lnTo>
                    <a:lnTo>
                      <a:pt x="80" y="15"/>
                    </a:lnTo>
                    <a:lnTo>
                      <a:pt x="86" y="12"/>
                    </a:lnTo>
                    <a:lnTo>
                      <a:pt x="99" y="7"/>
                    </a:lnTo>
                    <a:lnTo>
                      <a:pt x="106" y="4"/>
                    </a:lnTo>
                    <a:lnTo>
                      <a:pt x="113" y="3"/>
                    </a:lnTo>
                    <a:lnTo>
                      <a:pt x="120" y="2"/>
                    </a:lnTo>
                    <a:lnTo>
                      <a:pt x="127" y="1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115" name="Freeform 167"/>
              <p:cNvSpPr>
                <a:spLocks/>
              </p:cNvSpPr>
              <p:nvPr/>
            </p:nvSpPr>
            <p:spPr bwMode="auto">
              <a:xfrm>
                <a:off x="557703" y="2599505"/>
                <a:ext cx="199881" cy="421589"/>
              </a:xfrm>
              <a:custGeom>
                <a:avLst/>
                <a:gdLst/>
                <a:ahLst/>
                <a:cxnLst>
                  <a:cxn ang="0">
                    <a:pos x="535" y="6"/>
                  </a:cxn>
                  <a:cxn ang="0">
                    <a:pos x="576" y="15"/>
                  </a:cxn>
                  <a:cxn ang="0">
                    <a:pos x="606" y="25"/>
                  </a:cxn>
                  <a:cxn ang="0">
                    <a:pos x="638" y="49"/>
                  </a:cxn>
                  <a:cxn ang="0">
                    <a:pos x="658" y="74"/>
                  </a:cxn>
                  <a:cxn ang="0">
                    <a:pos x="679" y="118"/>
                  </a:cxn>
                  <a:cxn ang="0">
                    <a:pos x="693" y="177"/>
                  </a:cxn>
                  <a:cxn ang="0">
                    <a:pos x="694" y="642"/>
                  </a:cxn>
                  <a:cxn ang="0">
                    <a:pos x="687" y="671"/>
                  </a:cxn>
                  <a:cxn ang="0">
                    <a:pos x="667" y="702"/>
                  </a:cxn>
                  <a:cxn ang="0">
                    <a:pos x="645" y="714"/>
                  </a:cxn>
                  <a:cxn ang="0">
                    <a:pos x="619" y="714"/>
                  </a:cxn>
                  <a:cxn ang="0">
                    <a:pos x="602" y="706"/>
                  </a:cxn>
                  <a:cxn ang="0">
                    <a:pos x="579" y="684"/>
                  </a:cxn>
                  <a:cxn ang="0">
                    <a:pos x="571" y="661"/>
                  </a:cxn>
                  <a:cxn ang="0">
                    <a:pos x="530" y="235"/>
                  </a:cxn>
                  <a:cxn ang="0">
                    <a:pos x="529" y="1386"/>
                  </a:cxn>
                  <a:cxn ang="0">
                    <a:pos x="517" y="1423"/>
                  </a:cxn>
                  <a:cxn ang="0">
                    <a:pos x="495" y="1451"/>
                  </a:cxn>
                  <a:cxn ang="0">
                    <a:pos x="476" y="1462"/>
                  </a:cxn>
                  <a:cxn ang="0">
                    <a:pos x="453" y="1468"/>
                  </a:cxn>
                  <a:cxn ang="0">
                    <a:pos x="424" y="1466"/>
                  </a:cxn>
                  <a:cxn ang="0">
                    <a:pos x="394" y="1448"/>
                  </a:cxn>
                  <a:cxn ang="0">
                    <a:pos x="374" y="1419"/>
                  </a:cxn>
                  <a:cxn ang="0">
                    <a:pos x="365" y="1385"/>
                  </a:cxn>
                  <a:cxn ang="0">
                    <a:pos x="326" y="718"/>
                  </a:cxn>
                  <a:cxn ang="0">
                    <a:pos x="318" y="1407"/>
                  </a:cxn>
                  <a:cxn ang="0">
                    <a:pos x="303" y="1439"/>
                  </a:cxn>
                  <a:cxn ang="0">
                    <a:pos x="278" y="1459"/>
                  </a:cxn>
                  <a:cxn ang="0">
                    <a:pos x="247" y="1468"/>
                  </a:cxn>
                  <a:cxn ang="0">
                    <a:pos x="216" y="1465"/>
                  </a:cxn>
                  <a:cxn ang="0">
                    <a:pos x="197" y="1456"/>
                  </a:cxn>
                  <a:cxn ang="0">
                    <a:pos x="175" y="1433"/>
                  </a:cxn>
                  <a:cxn ang="0">
                    <a:pos x="163" y="1405"/>
                  </a:cxn>
                  <a:cxn ang="0">
                    <a:pos x="160" y="808"/>
                  </a:cxn>
                  <a:cxn ang="0">
                    <a:pos x="126" y="648"/>
                  </a:cxn>
                  <a:cxn ang="0">
                    <a:pos x="118" y="676"/>
                  </a:cxn>
                  <a:cxn ang="0">
                    <a:pos x="107" y="695"/>
                  </a:cxn>
                  <a:cxn ang="0">
                    <a:pos x="85" y="713"/>
                  </a:cxn>
                  <a:cxn ang="0">
                    <a:pos x="57" y="718"/>
                  </a:cxn>
                  <a:cxn ang="0">
                    <a:pos x="34" y="709"/>
                  </a:cxn>
                  <a:cxn ang="0">
                    <a:pos x="17" y="687"/>
                  </a:cxn>
                  <a:cxn ang="0">
                    <a:pos x="3" y="636"/>
                  </a:cxn>
                  <a:cxn ang="0">
                    <a:pos x="0" y="575"/>
                  </a:cxn>
                  <a:cxn ang="0">
                    <a:pos x="4" y="161"/>
                  </a:cxn>
                  <a:cxn ang="0">
                    <a:pos x="12" y="123"/>
                  </a:cxn>
                  <a:cxn ang="0">
                    <a:pos x="26" y="91"/>
                  </a:cxn>
                  <a:cxn ang="0">
                    <a:pos x="58" y="50"/>
                  </a:cxn>
                  <a:cxn ang="0">
                    <a:pos x="85" y="29"/>
                  </a:cxn>
                  <a:cxn ang="0">
                    <a:pos x="117" y="13"/>
                  </a:cxn>
                  <a:cxn ang="0">
                    <a:pos x="149" y="3"/>
                  </a:cxn>
                </a:cxnLst>
                <a:rect l="0" t="0" r="r" b="b"/>
                <a:pathLst>
                  <a:path w="694" h="1468">
                    <a:moveTo>
                      <a:pt x="513" y="0"/>
                    </a:moveTo>
                    <a:lnTo>
                      <a:pt x="516" y="1"/>
                    </a:lnTo>
                    <a:lnTo>
                      <a:pt x="521" y="2"/>
                    </a:lnTo>
                    <a:lnTo>
                      <a:pt x="535" y="6"/>
                    </a:lnTo>
                    <a:lnTo>
                      <a:pt x="551" y="10"/>
                    </a:lnTo>
                    <a:lnTo>
                      <a:pt x="560" y="11"/>
                    </a:lnTo>
                    <a:lnTo>
                      <a:pt x="567" y="13"/>
                    </a:lnTo>
                    <a:lnTo>
                      <a:pt x="576" y="15"/>
                    </a:lnTo>
                    <a:lnTo>
                      <a:pt x="584" y="16"/>
                    </a:lnTo>
                    <a:lnTo>
                      <a:pt x="592" y="18"/>
                    </a:lnTo>
                    <a:lnTo>
                      <a:pt x="599" y="22"/>
                    </a:lnTo>
                    <a:lnTo>
                      <a:pt x="606" y="25"/>
                    </a:lnTo>
                    <a:lnTo>
                      <a:pt x="613" y="29"/>
                    </a:lnTo>
                    <a:lnTo>
                      <a:pt x="626" y="38"/>
                    </a:lnTo>
                    <a:lnTo>
                      <a:pt x="632" y="44"/>
                    </a:lnTo>
                    <a:lnTo>
                      <a:pt x="638" y="49"/>
                    </a:lnTo>
                    <a:lnTo>
                      <a:pt x="644" y="55"/>
                    </a:lnTo>
                    <a:lnTo>
                      <a:pt x="649" y="62"/>
                    </a:lnTo>
                    <a:lnTo>
                      <a:pt x="653" y="67"/>
                    </a:lnTo>
                    <a:lnTo>
                      <a:pt x="658" y="74"/>
                    </a:lnTo>
                    <a:lnTo>
                      <a:pt x="666" y="88"/>
                    </a:lnTo>
                    <a:lnTo>
                      <a:pt x="670" y="95"/>
                    </a:lnTo>
                    <a:lnTo>
                      <a:pt x="673" y="102"/>
                    </a:lnTo>
                    <a:lnTo>
                      <a:pt x="679" y="118"/>
                    </a:lnTo>
                    <a:lnTo>
                      <a:pt x="684" y="133"/>
                    </a:lnTo>
                    <a:lnTo>
                      <a:pt x="687" y="148"/>
                    </a:lnTo>
                    <a:lnTo>
                      <a:pt x="691" y="163"/>
                    </a:lnTo>
                    <a:lnTo>
                      <a:pt x="693" y="177"/>
                    </a:lnTo>
                    <a:lnTo>
                      <a:pt x="694" y="191"/>
                    </a:lnTo>
                    <a:lnTo>
                      <a:pt x="694" y="204"/>
                    </a:lnTo>
                    <a:lnTo>
                      <a:pt x="694" y="628"/>
                    </a:lnTo>
                    <a:lnTo>
                      <a:pt x="694" y="642"/>
                    </a:lnTo>
                    <a:lnTo>
                      <a:pt x="693" y="649"/>
                    </a:lnTo>
                    <a:lnTo>
                      <a:pt x="692" y="656"/>
                    </a:lnTo>
                    <a:lnTo>
                      <a:pt x="690" y="664"/>
                    </a:lnTo>
                    <a:lnTo>
                      <a:pt x="687" y="671"/>
                    </a:lnTo>
                    <a:lnTo>
                      <a:pt x="681" y="685"/>
                    </a:lnTo>
                    <a:lnTo>
                      <a:pt x="678" y="691"/>
                    </a:lnTo>
                    <a:lnTo>
                      <a:pt x="673" y="697"/>
                    </a:lnTo>
                    <a:lnTo>
                      <a:pt x="667" y="702"/>
                    </a:lnTo>
                    <a:lnTo>
                      <a:pt x="663" y="707"/>
                    </a:lnTo>
                    <a:lnTo>
                      <a:pt x="656" y="711"/>
                    </a:lnTo>
                    <a:lnTo>
                      <a:pt x="649" y="713"/>
                    </a:lnTo>
                    <a:lnTo>
                      <a:pt x="645" y="714"/>
                    </a:lnTo>
                    <a:lnTo>
                      <a:pt x="640" y="715"/>
                    </a:lnTo>
                    <a:lnTo>
                      <a:pt x="632" y="715"/>
                    </a:lnTo>
                    <a:lnTo>
                      <a:pt x="625" y="715"/>
                    </a:lnTo>
                    <a:lnTo>
                      <a:pt x="619" y="714"/>
                    </a:lnTo>
                    <a:lnTo>
                      <a:pt x="612" y="712"/>
                    </a:lnTo>
                    <a:lnTo>
                      <a:pt x="610" y="711"/>
                    </a:lnTo>
                    <a:lnTo>
                      <a:pt x="606" y="709"/>
                    </a:lnTo>
                    <a:lnTo>
                      <a:pt x="602" y="706"/>
                    </a:lnTo>
                    <a:lnTo>
                      <a:pt x="596" y="702"/>
                    </a:lnTo>
                    <a:lnTo>
                      <a:pt x="591" y="699"/>
                    </a:lnTo>
                    <a:lnTo>
                      <a:pt x="588" y="694"/>
                    </a:lnTo>
                    <a:lnTo>
                      <a:pt x="579" y="684"/>
                    </a:lnTo>
                    <a:lnTo>
                      <a:pt x="577" y="678"/>
                    </a:lnTo>
                    <a:lnTo>
                      <a:pt x="575" y="672"/>
                    </a:lnTo>
                    <a:lnTo>
                      <a:pt x="572" y="666"/>
                    </a:lnTo>
                    <a:lnTo>
                      <a:pt x="571" y="661"/>
                    </a:lnTo>
                    <a:lnTo>
                      <a:pt x="570" y="655"/>
                    </a:lnTo>
                    <a:lnTo>
                      <a:pt x="570" y="649"/>
                    </a:lnTo>
                    <a:lnTo>
                      <a:pt x="570" y="235"/>
                    </a:lnTo>
                    <a:lnTo>
                      <a:pt x="530" y="235"/>
                    </a:lnTo>
                    <a:lnTo>
                      <a:pt x="530" y="800"/>
                    </a:lnTo>
                    <a:lnTo>
                      <a:pt x="530" y="1367"/>
                    </a:lnTo>
                    <a:lnTo>
                      <a:pt x="530" y="1376"/>
                    </a:lnTo>
                    <a:lnTo>
                      <a:pt x="529" y="1386"/>
                    </a:lnTo>
                    <a:lnTo>
                      <a:pt x="527" y="1396"/>
                    </a:lnTo>
                    <a:lnTo>
                      <a:pt x="524" y="1405"/>
                    </a:lnTo>
                    <a:lnTo>
                      <a:pt x="521" y="1413"/>
                    </a:lnTo>
                    <a:lnTo>
                      <a:pt x="517" y="1423"/>
                    </a:lnTo>
                    <a:lnTo>
                      <a:pt x="513" y="1430"/>
                    </a:lnTo>
                    <a:lnTo>
                      <a:pt x="508" y="1438"/>
                    </a:lnTo>
                    <a:lnTo>
                      <a:pt x="502" y="1444"/>
                    </a:lnTo>
                    <a:lnTo>
                      <a:pt x="495" y="1451"/>
                    </a:lnTo>
                    <a:lnTo>
                      <a:pt x="492" y="1453"/>
                    </a:lnTo>
                    <a:lnTo>
                      <a:pt x="488" y="1455"/>
                    </a:lnTo>
                    <a:lnTo>
                      <a:pt x="480" y="1460"/>
                    </a:lnTo>
                    <a:lnTo>
                      <a:pt x="476" y="1462"/>
                    </a:lnTo>
                    <a:lnTo>
                      <a:pt x="472" y="1463"/>
                    </a:lnTo>
                    <a:lnTo>
                      <a:pt x="467" y="1465"/>
                    </a:lnTo>
                    <a:lnTo>
                      <a:pt x="462" y="1466"/>
                    </a:lnTo>
                    <a:lnTo>
                      <a:pt x="453" y="1468"/>
                    </a:lnTo>
                    <a:lnTo>
                      <a:pt x="442" y="1468"/>
                    </a:lnTo>
                    <a:lnTo>
                      <a:pt x="433" y="1468"/>
                    </a:lnTo>
                    <a:lnTo>
                      <a:pt x="428" y="1467"/>
                    </a:lnTo>
                    <a:lnTo>
                      <a:pt x="424" y="1466"/>
                    </a:lnTo>
                    <a:lnTo>
                      <a:pt x="415" y="1463"/>
                    </a:lnTo>
                    <a:lnTo>
                      <a:pt x="408" y="1459"/>
                    </a:lnTo>
                    <a:lnTo>
                      <a:pt x="401" y="1454"/>
                    </a:lnTo>
                    <a:lnTo>
                      <a:pt x="394" y="1448"/>
                    </a:lnTo>
                    <a:lnTo>
                      <a:pt x="388" y="1442"/>
                    </a:lnTo>
                    <a:lnTo>
                      <a:pt x="384" y="1435"/>
                    </a:lnTo>
                    <a:lnTo>
                      <a:pt x="379" y="1427"/>
                    </a:lnTo>
                    <a:lnTo>
                      <a:pt x="374" y="1419"/>
                    </a:lnTo>
                    <a:lnTo>
                      <a:pt x="372" y="1411"/>
                    </a:lnTo>
                    <a:lnTo>
                      <a:pt x="369" y="1403"/>
                    </a:lnTo>
                    <a:lnTo>
                      <a:pt x="367" y="1393"/>
                    </a:lnTo>
                    <a:lnTo>
                      <a:pt x="365" y="1385"/>
                    </a:lnTo>
                    <a:lnTo>
                      <a:pt x="364" y="1376"/>
                    </a:lnTo>
                    <a:lnTo>
                      <a:pt x="364" y="1367"/>
                    </a:lnTo>
                    <a:lnTo>
                      <a:pt x="364" y="718"/>
                    </a:lnTo>
                    <a:lnTo>
                      <a:pt x="326" y="718"/>
                    </a:lnTo>
                    <a:lnTo>
                      <a:pt x="324" y="1376"/>
                    </a:lnTo>
                    <a:lnTo>
                      <a:pt x="323" y="1388"/>
                    </a:lnTo>
                    <a:lnTo>
                      <a:pt x="320" y="1397"/>
                    </a:lnTo>
                    <a:lnTo>
                      <a:pt x="318" y="1407"/>
                    </a:lnTo>
                    <a:lnTo>
                      <a:pt x="315" y="1416"/>
                    </a:lnTo>
                    <a:lnTo>
                      <a:pt x="311" y="1424"/>
                    </a:lnTo>
                    <a:lnTo>
                      <a:pt x="306" y="1432"/>
                    </a:lnTo>
                    <a:lnTo>
                      <a:pt x="303" y="1439"/>
                    </a:lnTo>
                    <a:lnTo>
                      <a:pt x="297" y="1445"/>
                    </a:lnTo>
                    <a:lnTo>
                      <a:pt x="291" y="1451"/>
                    </a:lnTo>
                    <a:lnTo>
                      <a:pt x="285" y="1455"/>
                    </a:lnTo>
                    <a:lnTo>
                      <a:pt x="278" y="1459"/>
                    </a:lnTo>
                    <a:lnTo>
                      <a:pt x="271" y="1462"/>
                    </a:lnTo>
                    <a:lnTo>
                      <a:pt x="264" y="1465"/>
                    </a:lnTo>
                    <a:lnTo>
                      <a:pt x="256" y="1467"/>
                    </a:lnTo>
                    <a:lnTo>
                      <a:pt x="247" y="1468"/>
                    </a:lnTo>
                    <a:lnTo>
                      <a:pt x="237" y="1468"/>
                    </a:lnTo>
                    <a:lnTo>
                      <a:pt x="228" y="1468"/>
                    </a:lnTo>
                    <a:lnTo>
                      <a:pt x="220" y="1466"/>
                    </a:lnTo>
                    <a:lnTo>
                      <a:pt x="216" y="1465"/>
                    </a:lnTo>
                    <a:lnTo>
                      <a:pt x="211" y="1463"/>
                    </a:lnTo>
                    <a:lnTo>
                      <a:pt x="208" y="1462"/>
                    </a:lnTo>
                    <a:lnTo>
                      <a:pt x="204" y="1460"/>
                    </a:lnTo>
                    <a:lnTo>
                      <a:pt x="197" y="1456"/>
                    </a:lnTo>
                    <a:lnTo>
                      <a:pt x="192" y="1451"/>
                    </a:lnTo>
                    <a:lnTo>
                      <a:pt x="186" y="1446"/>
                    </a:lnTo>
                    <a:lnTo>
                      <a:pt x="180" y="1440"/>
                    </a:lnTo>
                    <a:lnTo>
                      <a:pt x="175" y="1433"/>
                    </a:lnTo>
                    <a:lnTo>
                      <a:pt x="172" y="1426"/>
                    </a:lnTo>
                    <a:lnTo>
                      <a:pt x="168" y="1419"/>
                    </a:lnTo>
                    <a:lnTo>
                      <a:pt x="165" y="1412"/>
                    </a:lnTo>
                    <a:lnTo>
                      <a:pt x="163" y="1405"/>
                    </a:lnTo>
                    <a:lnTo>
                      <a:pt x="161" y="1398"/>
                    </a:lnTo>
                    <a:lnTo>
                      <a:pt x="160" y="1390"/>
                    </a:lnTo>
                    <a:lnTo>
                      <a:pt x="160" y="1383"/>
                    </a:lnTo>
                    <a:lnTo>
                      <a:pt x="160" y="808"/>
                    </a:lnTo>
                    <a:lnTo>
                      <a:pt x="160" y="235"/>
                    </a:lnTo>
                    <a:lnTo>
                      <a:pt x="127" y="235"/>
                    </a:lnTo>
                    <a:lnTo>
                      <a:pt x="127" y="635"/>
                    </a:lnTo>
                    <a:lnTo>
                      <a:pt x="126" y="648"/>
                    </a:lnTo>
                    <a:lnTo>
                      <a:pt x="125" y="655"/>
                    </a:lnTo>
                    <a:lnTo>
                      <a:pt x="124" y="663"/>
                    </a:lnTo>
                    <a:lnTo>
                      <a:pt x="121" y="670"/>
                    </a:lnTo>
                    <a:lnTo>
                      <a:pt x="118" y="676"/>
                    </a:lnTo>
                    <a:lnTo>
                      <a:pt x="114" y="683"/>
                    </a:lnTo>
                    <a:lnTo>
                      <a:pt x="111" y="690"/>
                    </a:lnTo>
                    <a:lnTo>
                      <a:pt x="108" y="692"/>
                    </a:lnTo>
                    <a:lnTo>
                      <a:pt x="107" y="695"/>
                    </a:lnTo>
                    <a:lnTo>
                      <a:pt x="101" y="700"/>
                    </a:lnTo>
                    <a:lnTo>
                      <a:pt x="97" y="706"/>
                    </a:lnTo>
                    <a:lnTo>
                      <a:pt x="91" y="709"/>
                    </a:lnTo>
                    <a:lnTo>
                      <a:pt x="85" y="713"/>
                    </a:lnTo>
                    <a:lnTo>
                      <a:pt x="78" y="715"/>
                    </a:lnTo>
                    <a:lnTo>
                      <a:pt x="71" y="718"/>
                    </a:lnTo>
                    <a:lnTo>
                      <a:pt x="63" y="718"/>
                    </a:lnTo>
                    <a:lnTo>
                      <a:pt x="57" y="718"/>
                    </a:lnTo>
                    <a:lnTo>
                      <a:pt x="51" y="716"/>
                    </a:lnTo>
                    <a:lnTo>
                      <a:pt x="45" y="714"/>
                    </a:lnTo>
                    <a:lnTo>
                      <a:pt x="39" y="712"/>
                    </a:lnTo>
                    <a:lnTo>
                      <a:pt x="34" y="709"/>
                    </a:lnTo>
                    <a:lnTo>
                      <a:pt x="31" y="706"/>
                    </a:lnTo>
                    <a:lnTo>
                      <a:pt x="23" y="697"/>
                    </a:lnTo>
                    <a:lnTo>
                      <a:pt x="20" y="692"/>
                    </a:lnTo>
                    <a:lnTo>
                      <a:pt x="17" y="687"/>
                    </a:lnTo>
                    <a:lnTo>
                      <a:pt x="12" y="676"/>
                    </a:lnTo>
                    <a:lnTo>
                      <a:pt x="8" y="663"/>
                    </a:lnTo>
                    <a:lnTo>
                      <a:pt x="5" y="650"/>
                    </a:lnTo>
                    <a:lnTo>
                      <a:pt x="3" y="636"/>
                    </a:lnTo>
                    <a:lnTo>
                      <a:pt x="2" y="623"/>
                    </a:lnTo>
                    <a:lnTo>
                      <a:pt x="0" y="609"/>
                    </a:lnTo>
                    <a:lnTo>
                      <a:pt x="0" y="598"/>
                    </a:lnTo>
                    <a:lnTo>
                      <a:pt x="0" y="575"/>
                    </a:lnTo>
                    <a:lnTo>
                      <a:pt x="0" y="561"/>
                    </a:lnTo>
                    <a:lnTo>
                      <a:pt x="3" y="180"/>
                    </a:lnTo>
                    <a:lnTo>
                      <a:pt x="3" y="171"/>
                    </a:lnTo>
                    <a:lnTo>
                      <a:pt x="4" y="161"/>
                    </a:lnTo>
                    <a:lnTo>
                      <a:pt x="5" y="151"/>
                    </a:lnTo>
                    <a:lnTo>
                      <a:pt x="8" y="142"/>
                    </a:lnTo>
                    <a:lnTo>
                      <a:pt x="9" y="133"/>
                    </a:lnTo>
                    <a:lnTo>
                      <a:pt x="12" y="123"/>
                    </a:lnTo>
                    <a:lnTo>
                      <a:pt x="15" y="115"/>
                    </a:lnTo>
                    <a:lnTo>
                      <a:pt x="18" y="107"/>
                    </a:lnTo>
                    <a:lnTo>
                      <a:pt x="22" y="99"/>
                    </a:lnTo>
                    <a:lnTo>
                      <a:pt x="26" y="91"/>
                    </a:lnTo>
                    <a:lnTo>
                      <a:pt x="36" y="76"/>
                    </a:lnTo>
                    <a:lnTo>
                      <a:pt x="40" y="69"/>
                    </a:lnTo>
                    <a:lnTo>
                      <a:pt x="46" y="63"/>
                    </a:lnTo>
                    <a:lnTo>
                      <a:pt x="58" y="50"/>
                    </a:lnTo>
                    <a:lnTo>
                      <a:pt x="65" y="44"/>
                    </a:lnTo>
                    <a:lnTo>
                      <a:pt x="71" y="38"/>
                    </a:lnTo>
                    <a:lnTo>
                      <a:pt x="78" y="34"/>
                    </a:lnTo>
                    <a:lnTo>
                      <a:pt x="85" y="29"/>
                    </a:lnTo>
                    <a:lnTo>
                      <a:pt x="93" y="24"/>
                    </a:lnTo>
                    <a:lnTo>
                      <a:pt x="100" y="20"/>
                    </a:lnTo>
                    <a:lnTo>
                      <a:pt x="108" y="16"/>
                    </a:lnTo>
                    <a:lnTo>
                      <a:pt x="117" y="13"/>
                    </a:lnTo>
                    <a:lnTo>
                      <a:pt x="125" y="10"/>
                    </a:lnTo>
                    <a:lnTo>
                      <a:pt x="133" y="7"/>
                    </a:lnTo>
                    <a:lnTo>
                      <a:pt x="141" y="6"/>
                    </a:lnTo>
                    <a:lnTo>
                      <a:pt x="149" y="3"/>
                    </a:lnTo>
                    <a:lnTo>
                      <a:pt x="167" y="1"/>
                    </a:lnTo>
                    <a:lnTo>
                      <a:pt x="184" y="0"/>
                    </a:lnTo>
                    <a:lnTo>
                      <a:pt x="5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</p:grpSp>
        <p:sp>
          <p:nvSpPr>
            <p:cNvPr id="113" name="Freeform 118"/>
            <p:cNvSpPr>
              <a:spLocks noEditPoints="1"/>
            </p:cNvSpPr>
            <p:nvPr/>
          </p:nvSpPr>
          <p:spPr bwMode="auto">
            <a:xfrm>
              <a:off x="586946" y="4862996"/>
              <a:ext cx="386281" cy="243321"/>
            </a:xfrm>
            <a:custGeom>
              <a:avLst/>
              <a:gdLst/>
              <a:ahLst/>
              <a:cxnLst>
                <a:cxn ang="0">
                  <a:pos x="181" y="36"/>
                </a:cxn>
                <a:cxn ang="0">
                  <a:pos x="177" y="47"/>
                </a:cxn>
                <a:cxn ang="0">
                  <a:pos x="198" y="48"/>
                </a:cxn>
                <a:cxn ang="0">
                  <a:pos x="202" y="40"/>
                </a:cxn>
                <a:cxn ang="0">
                  <a:pos x="25" y="47"/>
                </a:cxn>
                <a:cxn ang="0">
                  <a:pos x="21" y="36"/>
                </a:cxn>
                <a:cxn ang="0">
                  <a:pos x="0" y="40"/>
                </a:cxn>
                <a:cxn ang="0">
                  <a:pos x="4" y="48"/>
                </a:cxn>
                <a:cxn ang="0">
                  <a:pos x="25" y="47"/>
                </a:cxn>
                <a:cxn ang="0">
                  <a:pos x="174" y="49"/>
                </a:cxn>
                <a:cxn ang="0">
                  <a:pos x="131" y="0"/>
                </a:cxn>
                <a:cxn ang="0">
                  <a:pos x="47" y="16"/>
                </a:cxn>
                <a:cxn ang="0">
                  <a:pos x="28" y="52"/>
                </a:cxn>
                <a:cxn ang="0">
                  <a:pos x="10" y="100"/>
                </a:cxn>
                <a:cxn ang="0">
                  <a:pos x="15" y="152"/>
                </a:cxn>
                <a:cxn ang="0">
                  <a:pos x="35" y="159"/>
                </a:cxn>
                <a:cxn ang="0">
                  <a:pos x="43" y="138"/>
                </a:cxn>
                <a:cxn ang="0">
                  <a:pos x="155" y="138"/>
                </a:cxn>
                <a:cxn ang="0">
                  <a:pos x="160" y="152"/>
                </a:cxn>
                <a:cxn ang="0">
                  <a:pos x="180" y="159"/>
                </a:cxn>
                <a:cxn ang="0">
                  <a:pos x="188" y="119"/>
                </a:cxn>
                <a:cxn ang="0">
                  <a:pos x="193" y="84"/>
                </a:cxn>
                <a:cxn ang="0">
                  <a:pos x="52" y="19"/>
                </a:cxn>
                <a:cxn ang="0">
                  <a:pos x="128" y="4"/>
                </a:cxn>
                <a:cxn ang="0">
                  <a:pos x="166" y="49"/>
                </a:cxn>
                <a:cxn ang="0">
                  <a:pos x="38" y="48"/>
                </a:cxn>
                <a:cxn ang="0">
                  <a:pos x="52" y="19"/>
                </a:cxn>
                <a:cxn ang="0">
                  <a:pos x="30" y="99"/>
                </a:cxn>
                <a:cxn ang="0">
                  <a:pos x="39" y="99"/>
                </a:cxn>
                <a:cxn ang="0">
                  <a:pos x="50" y="91"/>
                </a:cxn>
                <a:cxn ang="0">
                  <a:pos x="59" y="74"/>
                </a:cxn>
                <a:cxn ang="0">
                  <a:pos x="102" y="114"/>
                </a:cxn>
                <a:cxn ang="0">
                  <a:pos x="102" y="114"/>
                </a:cxn>
                <a:cxn ang="0">
                  <a:pos x="102" y="114"/>
                </a:cxn>
                <a:cxn ang="0">
                  <a:pos x="162" y="99"/>
                </a:cxn>
                <a:cxn ang="0">
                  <a:pos x="172" y="99"/>
                </a:cxn>
                <a:cxn ang="0">
                  <a:pos x="154" y="91"/>
                </a:cxn>
                <a:cxn ang="0">
                  <a:pos x="173" y="69"/>
                </a:cxn>
              </a:cxnLst>
              <a:rect l="0" t="0" r="r" b="b"/>
              <a:pathLst>
                <a:path w="202" h="159">
                  <a:moveTo>
                    <a:pt x="198" y="36"/>
                  </a:moveTo>
                  <a:cubicBezTo>
                    <a:pt x="181" y="36"/>
                    <a:pt x="181" y="36"/>
                    <a:pt x="181" y="36"/>
                  </a:cubicBezTo>
                  <a:cubicBezTo>
                    <a:pt x="179" y="36"/>
                    <a:pt x="177" y="38"/>
                    <a:pt x="177" y="40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7" y="49"/>
                    <a:pt x="179" y="51"/>
                    <a:pt x="181" y="51"/>
                  </a:cubicBezTo>
                  <a:cubicBezTo>
                    <a:pt x="198" y="48"/>
                    <a:pt x="198" y="48"/>
                    <a:pt x="198" y="48"/>
                  </a:cubicBezTo>
                  <a:cubicBezTo>
                    <a:pt x="200" y="48"/>
                    <a:pt x="202" y="46"/>
                    <a:pt x="202" y="44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2" y="38"/>
                    <a:pt x="200" y="36"/>
                    <a:pt x="198" y="36"/>
                  </a:cubicBezTo>
                  <a:close/>
                  <a:moveTo>
                    <a:pt x="25" y="47"/>
                  </a:moveTo>
                  <a:cubicBezTo>
                    <a:pt x="25" y="40"/>
                    <a:pt x="25" y="40"/>
                    <a:pt x="25" y="40"/>
                  </a:cubicBezTo>
                  <a:cubicBezTo>
                    <a:pt x="25" y="38"/>
                    <a:pt x="24" y="36"/>
                    <a:pt x="21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8"/>
                    <a:pt x="0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2" y="48"/>
                    <a:pt x="4" y="48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4" y="51"/>
                    <a:pt x="25" y="49"/>
                    <a:pt x="25" y="47"/>
                  </a:cubicBezTo>
                  <a:close/>
                  <a:moveTo>
                    <a:pt x="175" y="52"/>
                  </a:moveTo>
                  <a:cubicBezTo>
                    <a:pt x="175" y="51"/>
                    <a:pt x="175" y="50"/>
                    <a:pt x="174" y="49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2" y="7"/>
                    <a:pt x="140" y="0"/>
                    <a:pt x="13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3" y="0"/>
                    <a:pt x="52" y="7"/>
                    <a:pt x="47" y="1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50"/>
                    <a:pt x="28" y="51"/>
                    <a:pt x="28" y="52"/>
                  </a:cubicBezTo>
                  <a:cubicBezTo>
                    <a:pt x="17" y="59"/>
                    <a:pt x="10" y="71"/>
                    <a:pt x="10" y="84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0" y="107"/>
                    <a:pt x="12" y="113"/>
                    <a:pt x="15" y="118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6"/>
                    <a:pt x="18" y="159"/>
                    <a:pt x="23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9" y="159"/>
                    <a:pt x="43" y="156"/>
                    <a:pt x="43" y="152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4" y="138"/>
                    <a:pt x="46" y="138"/>
                    <a:pt x="48" y="138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7" y="138"/>
                    <a:pt x="159" y="138"/>
                    <a:pt x="160" y="138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0" y="156"/>
                    <a:pt x="164" y="159"/>
                    <a:pt x="168" y="159"/>
                  </a:cubicBezTo>
                  <a:cubicBezTo>
                    <a:pt x="180" y="159"/>
                    <a:pt x="180" y="159"/>
                    <a:pt x="180" y="159"/>
                  </a:cubicBezTo>
                  <a:cubicBezTo>
                    <a:pt x="185" y="159"/>
                    <a:pt x="188" y="156"/>
                    <a:pt x="188" y="152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91" y="114"/>
                    <a:pt x="193" y="107"/>
                    <a:pt x="193" y="100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3" y="71"/>
                    <a:pt x="186" y="59"/>
                    <a:pt x="175" y="52"/>
                  </a:cubicBezTo>
                  <a:close/>
                  <a:moveTo>
                    <a:pt x="52" y="19"/>
                  </a:moveTo>
                  <a:cubicBezTo>
                    <a:pt x="56" y="11"/>
                    <a:pt x="66" y="4"/>
                    <a:pt x="75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7" y="4"/>
                    <a:pt x="148" y="11"/>
                    <a:pt x="152" y="19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52" y="50"/>
                    <a:pt x="130" y="52"/>
                    <a:pt x="106" y="52"/>
                  </a:cubicBezTo>
                  <a:cubicBezTo>
                    <a:pt x="77" y="52"/>
                    <a:pt x="52" y="50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lnTo>
                    <a:pt x="52" y="19"/>
                  </a:lnTo>
                  <a:close/>
                  <a:moveTo>
                    <a:pt x="35" y="103"/>
                  </a:moveTo>
                  <a:cubicBezTo>
                    <a:pt x="32" y="103"/>
                    <a:pt x="30" y="101"/>
                    <a:pt x="30" y="99"/>
                  </a:cubicBezTo>
                  <a:cubicBezTo>
                    <a:pt x="30" y="96"/>
                    <a:pt x="32" y="94"/>
                    <a:pt x="35" y="94"/>
                  </a:cubicBezTo>
                  <a:cubicBezTo>
                    <a:pt x="37" y="94"/>
                    <a:pt x="39" y="96"/>
                    <a:pt x="39" y="99"/>
                  </a:cubicBezTo>
                  <a:cubicBezTo>
                    <a:pt x="39" y="101"/>
                    <a:pt x="37" y="103"/>
                    <a:pt x="35" y="103"/>
                  </a:cubicBezTo>
                  <a:close/>
                  <a:moveTo>
                    <a:pt x="50" y="91"/>
                  </a:moveTo>
                  <a:cubicBezTo>
                    <a:pt x="34" y="89"/>
                    <a:pt x="25" y="79"/>
                    <a:pt x="31" y="69"/>
                  </a:cubicBezTo>
                  <a:cubicBezTo>
                    <a:pt x="36" y="60"/>
                    <a:pt x="49" y="62"/>
                    <a:pt x="59" y="74"/>
                  </a:cubicBezTo>
                  <a:cubicBezTo>
                    <a:pt x="69" y="86"/>
                    <a:pt x="65" y="94"/>
                    <a:pt x="50" y="91"/>
                  </a:cubicBezTo>
                  <a:close/>
                  <a:moveTo>
                    <a:pt x="102" y="114"/>
                  </a:moveTo>
                  <a:cubicBezTo>
                    <a:pt x="82" y="114"/>
                    <a:pt x="66" y="130"/>
                    <a:pt x="66" y="114"/>
                  </a:cubicBezTo>
                  <a:cubicBezTo>
                    <a:pt x="66" y="98"/>
                    <a:pt x="82" y="114"/>
                    <a:pt x="102" y="114"/>
                  </a:cubicBezTo>
                  <a:cubicBezTo>
                    <a:pt x="122" y="114"/>
                    <a:pt x="138" y="98"/>
                    <a:pt x="138" y="114"/>
                  </a:cubicBezTo>
                  <a:cubicBezTo>
                    <a:pt x="138" y="130"/>
                    <a:pt x="122" y="114"/>
                    <a:pt x="102" y="114"/>
                  </a:cubicBezTo>
                  <a:close/>
                  <a:moveTo>
                    <a:pt x="167" y="103"/>
                  </a:moveTo>
                  <a:cubicBezTo>
                    <a:pt x="164" y="103"/>
                    <a:pt x="162" y="101"/>
                    <a:pt x="162" y="99"/>
                  </a:cubicBezTo>
                  <a:cubicBezTo>
                    <a:pt x="162" y="96"/>
                    <a:pt x="164" y="94"/>
                    <a:pt x="167" y="94"/>
                  </a:cubicBezTo>
                  <a:cubicBezTo>
                    <a:pt x="170" y="94"/>
                    <a:pt x="172" y="96"/>
                    <a:pt x="172" y="99"/>
                  </a:cubicBezTo>
                  <a:cubicBezTo>
                    <a:pt x="172" y="101"/>
                    <a:pt x="170" y="103"/>
                    <a:pt x="167" y="103"/>
                  </a:cubicBezTo>
                  <a:close/>
                  <a:moveTo>
                    <a:pt x="154" y="91"/>
                  </a:moveTo>
                  <a:cubicBezTo>
                    <a:pt x="138" y="94"/>
                    <a:pt x="134" y="86"/>
                    <a:pt x="144" y="74"/>
                  </a:cubicBezTo>
                  <a:cubicBezTo>
                    <a:pt x="155" y="62"/>
                    <a:pt x="167" y="60"/>
                    <a:pt x="173" y="69"/>
                  </a:cubicBezTo>
                  <a:cubicBezTo>
                    <a:pt x="178" y="79"/>
                    <a:pt x="169" y="89"/>
                    <a:pt x="154" y="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702306" y="3912019"/>
            <a:ext cx="589141" cy="294418"/>
            <a:chOff x="6788071" y="2609887"/>
            <a:chExt cx="486894" cy="243321"/>
          </a:xfrm>
          <a:solidFill>
            <a:schemeClr val="bg1">
              <a:lumMod val="85000"/>
            </a:schemeClr>
          </a:solidFill>
        </p:grpSpPr>
        <p:grpSp>
          <p:nvGrpSpPr>
            <p:cNvPr id="107" name="Group 106"/>
            <p:cNvGrpSpPr/>
            <p:nvPr/>
          </p:nvGrpSpPr>
          <p:grpSpPr>
            <a:xfrm>
              <a:off x="6788071" y="2650535"/>
              <a:ext cx="63070" cy="162024"/>
              <a:chOff x="557703" y="2507606"/>
              <a:chExt cx="199881" cy="513488"/>
            </a:xfrm>
            <a:grpFill/>
          </p:grpSpPr>
          <p:sp>
            <p:nvSpPr>
              <p:cNvPr id="109" name="Freeform 166"/>
              <p:cNvSpPr>
                <a:spLocks/>
              </p:cNvSpPr>
              <p:nvPr/>
            </p:nvSpPr>
            <p:spPr bwMode="auto">
              <a:xfrm>
                <a:off x="617437" y="2507606"/>
                <a:ext cx="81561" cy="83858"/>
              </a:xfrm>
              <a:custGeom>
                <a:avLst/>
                <a:gdLst/>
                <a:ahLst/>
                <a:cxnLst>
                  <a:cxn ang="0">
                    <a:pos x="157" y="1"/>
                  </a:cxn>
                  <a:cxn ang="0">
                    <a:pos x="185" y="7"/>
                  </a:cxn>
                  <a:cxn ang="0">
                    <a:pos x="211" y="18"/>
                  </a:cxn>
                  <a:cxn ang="0">
                    <a:pos x="229" y="30"/>
                  </a:cxn>
                  <a:cxn ang="0">
                    <a:pos x="244" y="45"/>
                  </a:cxn>
                  <a:cxn ang="0">
                    <a:pos x="260" y="66"/>
                  </a:cxn>
                  <a:cxn ang="0">
                    <a:pos x="273" y="92"/>
                  </a:cxn>
                  <a:cxn ang="0">
                    <a:pos x="279" y="111"/>
                  </a:cxn>
                  <a:cxn ang="0">
                    <a:pos x="284" y="131"/>
                  </a:cxn>
                  <a:cxn ang="0">
                    <a:pos x="284" y="145"/>
                  </a:cxn>
                  <a:cxn ang="0">
                    <a:pos x="281" y="174"/>
                  </a:cxn>
                  <a:cxn ang="0">
                    <a:pos x="276" y="195"/>
                  </a:cxn>
                  <a:cxn ang="0">
                    <a:pos x="270" y="208"/>
                  </a:cxn>
                  <a:cxn ang="0">
                    <a:pos x="259" y="227"/>
                  </a:cxn>
                  <a:cxn ang="0">
                    <a:pos x="242" y="249"/>
                  </a:cxn>
                  <a:cxn ang="0">
                    <a:pos x="220" y="266"/>
                  </a:cxn>
                  <a:cxn ang="0">
                    <a:pos x="203" y="277"/>
                  </a:cxn>
                  <a:cxn ang="0">
                    <a:pos x="183" y="285"/>
                  </a:cxn>
                  <a:cxn ang="0">
                    <a:pos x="170" y="289"/>
                  </a:cxn>
                  <a:cxn ang="0">
                    <a:pos x="141" y="291"/>
                  </a:cxn>
                  <a:cxn ang="0">
                    <a:pos x="111" y="287"/>
                  </a:cxn>
                  <a:cxn ang="0">
                    <a:pos x="92" y="282"/>
                  </a:cxn>
                  <a:cxn ang="0">
                    <a:pos x="73" y="272"/>
                  </a:cxn>
                  <a:cxn ang="0">
                    <a:pos x="56" y="261"/>
                  </a:cxn>
                  <a:cxn ang="0">
                    <a:pos x="41" y="247"/>
                  </a:cxn>
                  <a:cxn ang="0">
                    <a:pos x="27" y="230"/>
                  </a:cxn>
                  <a:cxn ang="0">
                    <a:pos x="17" y="213"/>
                  </a:cxn>
                  <a:cxn ang="0">
                    <a:pos x="6" y="187"/>
                  </a:cxn>
                  <a:cxn ang="0">
                    <a:pos x="1" y="160"/>
                  </a:cxn>
                  <a:cxn ang="0">
                    <a:pos x="0" y="146"/>
                  </a:cxn>
                  <a:cxn ang="0">
                    <a:pos x="2" y="118"/>
                  </a:cxn>
                  <a:cxn ang="0">
                    <a:pos x="11" y="92"/>
                  </a:cxn>
                  <a:cxn ang="0">
                    <a:pos x="24" y="67"/>
                  </a:cxn>
                  <a:cxn ang="0">
                    <a:pos x="36" y="50"/>
                  </a:cxn>
                  <a:cxn ang="0">
                    <a:pos x="46" y="39"/>
                  </a:cxn>
                  <a:cxn ang="0">
                    <a:pos x="56" y="30"/>
                  </a:cxn>
                  <a:cxn ang="0">
                    <a:pos x="73" y="18"/>
                  </a:cxn>
                  <a:cxn ang="0">
                    <a:pos x="86" y="12"/>
                  </a:cxn>
                  <a:cxn ang="0">
                    <a:pos x="106" y="4"/>
                  </a:cxn>
                  <a:cxn ang="0">
                    <a:pos x="120" y="2"/>
                  </a:cxn>
                  <a:cxn ang="0">
                    <a:pos x="142" y="0"/>
                  </a:cxn>
                </a:cxnLst>
                <a:rect l="0" t="0" r="r" b="b"/>
                <a:pathLst>
                  <a:path w="284" h="291">
                    <a:moveTo>
                      <a:pt x="142" y="0"/>
                    </a:moveTo>
                    <a:lnTo>
                      <a:pt x="157" y="1"/>
                    </a:lnTo>
                    <a:lnTo>
                      <a:pt x="171" y="3"/>
                    </a:lnTo>
                    <a:lnTo>
                      <a:pt x="185" y="7"/>
                    </a:lnTo>
                    <a:lnTo>
                      <a:pt x="198" y="12"/>
                    </a:lnTo>
                    <a:lnTo>
                      <a:pt x="211" y="18"/>
                    </a:lnTo>
                    <a:lnTo>
                      <a:pt x="223" y="26"/>
                    </a:lnTo>
                    <a:lnTo>
                      <a:pt x="229" y="30"/>
                    </a:lnTo>
                    <a:lnTo>
                      <a:pt x="233" y="35"/>
                    </a:lnTo>
                    <a:lnTo>
                      <a:pt x="244" y="45"/>
                    </a:lnTo>
                    <a:lnTo>
                      <a:pt x="252" y="55"/>
                    </a:lnTo>
                    <a:lnTo>
                      <a:pt x="260" y="66"/>
                    </a:lnTo>
                    <a:lnTo>
                      <a:pt x="267" y="79"/>
                    </a:lnTo>
                    <a:lnTo>
                      <a:pt x="273" y="92"/>
                    </a:lnTo>
                    <a:lnTo>
                      <a:pt x="278" y="104"/>
                    </a:lnTo>
                    <a:lnTo>
                      <a:pt x="279" y="111"/>
                    </a:lnTo>
                    <a:lnTo>
                      <a:pt x="281" y="117"/>
                    </a:lnTo>
                    <a:lnTo>
                      <a:pt x="284" y="131"/>
                    </a:lnTo>
                    <a:lnTo>
                      <a:pt x="284" y="138"/>
                    </a:lnTo>
                    <a:lnTo>
                      <a:pt x="284" y="145"/>
                    </a:lnTo>
                    <a:lnTo>
                      <a:pt x="283" y="160"/>
                    </a:lnTo>
                    <a:lnTo>
                      <a:pt x="281" y="174"/>
                    </a:lnTo>
                    <a:lnTo>
                      <a:pt x="278" y="188"/>
                    </a:lnTo>
                    <a:lnTo>
                      <a:pt x="276" y="195"/>
                    </a:lnTo>
                    <a:lnTo>
                      <a:pt x="272" y="202"/>
                    </a:lnTo>
                    <a:lnTo>
                      <a:pt x="270" y="208"/>
                    </a:lnTo>
                    <a:lnTo>
                      <a:pt x="266" y="215"/>
                    </a:lnTo>
                    <a:lnTo>
                      <a:pt x="259" y="227"/>
                    </a:lnTo>
                    <a:lnTo>
                      <a:pt x="251" y="238"/>
                    </a:lnTo>
                    <a:lnTo>
                      <a:pt x="242" y="249"/>
                    </a:lnTo>
                    <a:lnTo>
                      <a:pt x="231" y="258"/>
                    </a:lnTo>
                    <a:lnTo>
                      <a:pt x="220" y="266"/>
                    </a:lnTo>
                    <a:lnTo>
                      <a:pt x="209" y="273"/>
                    </a:lnTo>
                    <a:lnTo>
                      <a:pt x="203" y="277"/>
                    </a:lnTo>
                    <a:lnTo>
                      <a:pt x="196" y="279"/>
                    </a:lnTo>
                    <a:lnTo>
                      <a:pt x="183" y="285"/>
                    </a:lnTo>
                    <a:lnTo>
                      <a:pt x="176" y="286"/>
                    </a:lnTo>
                    <a:lnTo>
                      <a:pt x="170" y="289"/>
                    </a:lnTo>
                    <a:lnTo>
                      <a:pt x="155" y="290"/>
                    </a:lnTo>
                    <a:lnTo>
                      <a:pt x="141" y="291"/>
                    </a:lnTo>
                    <a:lnTo>
                      <a:pt x="127" y="290"/>
                    </a:lnTo>
                    <a:lnTo>
                      <a:pt x="111" y="287"/>
                    </a:lnTo>
                    <a:lnTo>
                      <a:pt x="99" y="284"/>
                    </a:lnTo>
                    <a:lnTo>
                      <a:pt x="92" y="282"/>
                    </a:lnTo>
                    <a:lnTo>
                      <a:pt x="86" y="279"/>
                    </a:lnTo>
                    <a:lnTo>
                      <a:pt x="73" y="272"/>
                    </a:lnTo>
                    <a:lnTo>
                      <a:pt x="61" y="264"/>
                    </a:lnTo>
                    <a:lnTo>
                      <a:pt x="56" y="261"/>
                    </a:lnTo>
                    <a:lnTo>
                      <a:pt x="51" y="256"/>
                    </a:lnTo>
                    <a:lnTo>
                      <a:pt x="41" y="247"/>
                    </a:lnTo>
                    <a:lnTo>
                      <a:pt x="32" y="236"/>
                    </a:lnTo>
                    <a:lnTo>
                      <a:pt x="27" y="230"/>
                    </a:lnTo>
                    <a:lnTo>
                      <a:pt x="24" y="224"/>
                    </a:lnTo>
                    <a:lnTo>
                      <a:pt x="17" y="213"/>
                    </a:lnTo>
                    <a:lnTo>
                      <a:pt x="11" y="200"/>
                    </a:lnTo>
                    <a:lnTo>
                      <a:pt x="6" y="187"/>
                    </a:lnTo>
                    <a:lnTo>
                      <a:pt x="2" y="173"/>
                    </a:lnTo>
                    <a:lnTo>
                      <a:pt x="1" y="160"/>
                    </a:lnTo>
                    <a:lnTo>
                      <a:pt x="0" y="153"/>
                    </a:lnTo>
                    <a:lnTo>
                      <a:pt x="0" y="146"/>
                    </a:lnTo>
                    <a:lnTo>
                      <a:pt x="1" y="132"/>
                    </a:lnTo>
                    <a:lnTo>
                      <a:pt x="2" y="118"/>
                    </a:lnTo>
                    <a:lnTo>
                      <a:pt x="6" y="104"/>
                    </a:lnTo>
                    <a:lnTo>
                      <a:pt x="11" y="92"/>
                    </a:lnTo>
                    <a:lnTo>
                      <a:pt x="17" y="79"/>
                    </a:lnTo>
                    <a:lnTo>
                      <a:pt x="24" y="67"/>
                    </a:lnTo>
                    <a:lnTo>
                      <a:pt x="32" y="55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6" y="39"/>
                    </a:lnTo>
                    <a:lnTo>
                      <a:pt x="51" y="35"/>
                    </a:lnTo>
                    <a:lnTo>
                      <a:pt x="56" y="30"/>
                    </a:lnTo>
                    <a:lnTo>
                      <a:pt x="61" y="26"/>
                    </a:lnTo>
                    <a:lnTo>
                      <a:pt x="73" y="18"/>
                    </a:lnTo>
                    <a:lnTo>
                      <a:pt x="80" y="15"/>
                    </a:lnTo>
                    <a:lnTo>
                      <a:pt x="86" y="12"/>
                    </a:lnTo>
                    <a:lnTo>
                      <a:pt x="99" y="7"/>
                    </a:lnTo>
                    <a:lnTo>
                      <a:pt x="106" y="4"/>
                    </a:lnTo>
                    <a:lnTo>
                      <a:pt x="113" y="3"/>
                    </a:lnTo>
                    <a:lnTo>
                      <a:pt x="120" y="2"/>
                    </a:lnTo>
                    <a:lnTo>
                      <a:pt x="127" y="1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110" name="Freeform 167"/>
              <p:cNvSpPr>
                <a:spLocks/>
              </p:cNvSpPr>
              <p:nvPr/>
            </p:nvSpPr>
            <p:spPr bwMode="auto">
              <a:xfrm>
                <a:off x="557703" y="2599505"/>
                <a:ext cx="199881" cy="421589"/>
              </a:xfrm>
              <a:custGeom>
                <a:avLst/>
                <a:gdLst/>
                <a:ahLst/>
                <a:cxnLst>
                  <a:cxn ang="0">
                    <a:pos x="535" y="6"/>
                  </a:cxn>
                  <a:cxn ang="0">
                    <a:pos x="576" y="15"/>
                  </a:cxn>
                  <a:cxn ang="0">
                    <a:pos x="606" y="25"/>
                  </a:cxn>
                  <a:cxn ang="0">
                    <a:pos x="638" y="49"/>
                  </a:cxn>
                  <a:cxn ang="0">
                    <a:pos x="658" y="74"/>
                  </a:cxn>
                  <a:cxn ang="0">
                    <a:pos x="679" y="118"/>
                  </a:cxn>
                  <a:cxn ang="0">
                    <a:pos x="693" y="177"/>
                  </a:cxn>
                  <a:cxn ang="0">
                    <a:pos x="694" y="642"/>
                  </a:cxn>
                  <a:cxn ang="0">
                    <a:pos x="687" y="671"/>
                  </a:cxn>
                  <a:cxn ang="0">
                    <a:pos x="667" y="702"/>
                  </a:cxn>
                  <a:cxn ang="0">
                    <a:pos x="645" y="714"/>
                  </a:cxn>
                  <a:cxn ang="0">
                    <a:pos x="619" y="714"/>
                  </a:cxn>
                  <a:cxn ang="0">
                    <a:pos x="602" y="706"/>
                  </a:cxn>
                  <a:cxn ang="0">
                    <a:pos x="579" y="684"/>
                  </a:cxn>
                  <a:cxn ang="0">
                    <a:pos x="571" y="661"/>
                  </a:cxn>
                  <a:cxn ang="0">
                    <a:pos x="530" y="235"/>
                  </a:cxn>
                  <a:cxn ang="0">
                    <a:pos x="529" y="1386"/>
                  </a:cxn>
                  <a:cxn ang="0">
                    <a:pos x="517" y="1423"/>
                  </a:cxn>
                  <a:cxn ang="0">
                    <a:pos x="495" y="1451"/>
                  </a:cxn>
                  <a:cxn ang="0">
                    <a:pos x="476" y="1462"/>
                  </a:cxn>
                  <a:cxn ang="0">
                    <a:pos x="453" y="1468"/>
                  </a:cxn>
                  <a:cxn ang="0">
                    <a:pos x="424" y="1466"/>
                  </a:cxn>
                  <a:cxn ang="0">
                    <a:pos x="394" y="1448"/>
                  </a:cxn>
                  <a:cxn ang="0">
                    <a:pos x="374" y="1419"/>
                  </a:cxn>
                  <a:cxn ang="0">
                    <a:pos x="365" y="1385"/>
                  </a:cxn>
                  <a:cxn ang="0">
                    <a:pos x="326" y="718"/>
                  </a:cxn>
                  <a:cxn ang="0">
                    <a:pos x="318" y="1407"/>
                  </a:cxn>
                  <a:cxn ang="0">
                    <a:pos x="303" y="1439"/>
                  </a:cxn>
                  <a:cxn ang="0">
                    <a:pos x="278" y="1459"/>
                  </a:cxn>
                  <a:cxn ang="0">
                    <a:pos x="247" y="1468"/>
                  </a:cxn>
                  <a:cxn ang="0">
                    <a:pos x="216" y="1465"/>
                  </a:cxn>
                  <a:cxn ang="0">
                    <a:pos x="197" y="1456"/>
                  </a:cxn>
                  <a:cxn ang="0">
                    <a:pos x="175" y="1433"/>
                  </a:cxn>
                  <a:cxn ang="0">
                    <a:pos x="163" y="1405"/>
                  </a:cxn>
                  <a:cxn ang="0">
                    <a:pos x="160" y="808"/>
                  </a:cxn>
                  <a:cxn ang="0">
                    <a:pos x="126" y="648"/>
                  </a:cxn>
                  <a:cxn ang="0">
                    <a:pos x="118" y="676"/>
                  </a:cxn>
                  <a:cxn ang="0">
                    <a:pos x="107" y="695"/>
                  </a:cxn>
                  <a:cxn ang="0">
                    <a:pos x="85" y="713"/>
                  </a:cxn>
                  <a:cxn ang="0">
                    <a:pos x="57" y="718"/>
                  </a:cxn>
                  <a:cxn ang="0">
                    <a:pos x="34" y="709"/>
                  </a:cxn>
                  <a:cxn ang="0">
                    <a:pos x="17" y="687"/>
                  </a:cxn>
                  <a:cxn ang="0">
                    <a:pos x="3" y="636"/>
                  </a:cxn>
                  <a:cxn ang="0">
                    <a:pos x="0" y="575"/>
                  </a:cxn>
                  <a:cxn ang="0">
                    <a:pos x="4" y="161"/>
                  </a:cxn>
                  <a:cxn ang="0">
                    <a:pos x="12" y="123"/>
                  </a:cxn>
                  <a:cxn ang="0">
                    <a:pos x="26" y="91"/>
                  </a:cxn>
                  <a:cxn ang="0">
                    <a:pos x="58" y="50"/>
                  </a:cxn>
                  <a:cxn ang="0">
                    <a:pos x="85" y="29"/>
                  </a:cxn>
                  <a:cxn ang="0">
                    <a:pos x="117" y="13"/>
                  </a:cxn>
                  <a:cxn ang="0">
                    <a:pos x="149" y="3"/>
                  </a:cxn>
                </a:cxnLst>
                <a:rect l="0" t="0" r="r" b="b"/>
                <a:pathLst>
                  <a:path w="694" h="1468">
                    <a:moveTo>
                      <a:pt x="513" y="0"/>
                    </a:moveTo>
                    <a:lnTo>
                      <a:pt x="516" y="1"/>
                    </a:lnTo>
                    <a:lnTo>
                      <a:pt x="521" y="2"/>
                    </a:lnTo>
                    <a:lnTo>
                      <a:pt x="535" y="6"/>
                    </a:lnTo>
                    <a:lnTo>
                      <a:pt x="551" y="10"/>
                    </a:lnTo>
                    <a:lnTo>
                      <a:pt x="560" y="11"/>
                    </a:lnTo>
                    <a:lnTo>
                      <a:pt x="567" y="13"/>
                    </a:lnTo>
                    <a:lnTo>
                      <a:pt x="576" y="15"/>
                    </a:lnTo>
                    <a:lnTo>
                      <a:pt x="584" y="16"/>
                    </a:lnTo>
                    <a:lnTo>
                      <a:pt x="592" y="18"/>
                    </a:lnTo>
                    <a:lnTo>
                      <a:pt x="599" y="22"/>
                    </a:lnTo>
                    <a:lnTo>
                      <a:pt x="606" y="25"/>
                    </a:lnTo>
                    <a:lnTo>
                      <a:pt x="613" y="29"/>
                    </a:lnTo>
                    <a:lnTo>
                      <a:pt x="626" y="38"/>
                    </a:lnTo>
                    <a:lnTo>
                      <a:pt x="632" y="44"/>
                    </a:lnTo>
                    <a:lnTo>
                      <a:pt x="638" y="49"/>
                    </a:lnTo>
                    <a:lnTo>
                      <a:pt x="644" y="55"/>
                    </a:lnTo>
                    <a:lnTo>
                      <a:pt x="649" y="62"/>
                    </a:lnTo>
                    <a:lnTo>
                      <a:pt x="653" y="67"/>
                    </a:lnTo>
                    <a:lnTo>
                      <a:pt x="658" y="74"/>
                    </a:lnTo>
                    <a:lnTo>
                      <a:pt x="666" y="88"/>
                    </a:lnTo>
                    <a:lnTo>
                      <a:pt x="670" y="95"/>
                    </a:lnTo>
                    <a:lnTo>
                      <a:pt x="673" y="102"/>
                    </a:lnTo>
                    <a:lnTo>
                      <a:pt x="679" y="118"/>
                    </a:lnTo>
                    <a:lnTo>
                      <a:pt x="684" y="133"/>
                    </a:lnTo>
                    <a:lnTo>
                      <a:pt x="687" y="148"/>
                    </a:lnTo>
                    <a:lnTo>
                      <a:pt x="691" y="163"/>
                    </a:lnTo>
                    <a:lnTo>
                      <a:pt x="693" y="177"/>
                    </a:lnTo>
                    <a:lnTo>
                      <a:pt x="694" y="191"/>
                    </a:lnTo>
                    <a:lnTo>
                      <a:pt x="694" y="204"/>
                    </a:lnTo>
                    <a:lnTo>
                      <a:pt x="694" y="628"/>
                    </a:lnTo>
                    <a:lnTo>
                      <a:pt x="694" y="642"/>
                    </a:lnTo>
                    <a:lnTo>
                      <a:pt x="693" y="649"/>
                    </a:lnTo>
                    <a:lnTo>
                      <a:pt x="692" y="656"/>
                    </a:lnTo>
                    <a:lnTo>
                      <a:pt x="690" y="664"/>
                    </a:lnTo>
                    <a:lnTo>
                      <a:pt x="687" y="671"/>
                    </a:lnTo>
                    <a:lnTo>
                      <a:pt x="681" y="685"/>
                    </a:lnTo>
                    <a:lnTo>
                      <a:pt x="678" y="691"/>
                    </a:lnTo>
                    <a:lnTo>
                      <a:pt x="673" y="697"/>
                    </a:lnTo>
                    <a:lnTo>
                      <a:pt x="667" y="702"/>
                    </a:lnTo>
                    <a:lnTo>
                      <a:pt x="663" y="707"/>
                    </a:lnTo>
                    <a:lnTo>
                      <a:pt x="656" y="711"/>
                    </a:lnTo>
                    <a:lnTo>
                      <a:pt x="649" y="713"/>
                    </a:lnTo>
                    <a:lnTo>
                      <a:pt x="645" y="714"/>
                    </a:lnTo>
                    <a:lnTo>
                      <a:pt x="640" y="715"/>
                    </a:lnTo>
                    <a:lnTo>
                      <a:pt x="632" y="715"/>
                    </a:lnTo>
                    <a:lnTo>
                      <a:pt x="625" y="715"/>
                    </a:lnTo>
                    <a:lnTo>
                      <a:pt x="619" y="714"/>
                    </a:lnTo>
                    <a:lnTo>
                      <a:pt x="612" y="712"/>
                    </a:lnTo>
                    <a:lnTo>
                      <a:pt x="610" y="711"/>
                    </a:lnTo>
                    <a:lnTo>
                      <a:pt x="606" y="709"/>
                    </a:lnTo>
                    <a:lnTo>
                      <a:pt x="602" y="706"/>
                    </a:lnTo>
                    <a:lnTo>
                      <a:pt x="596" y="702"/>
                    </a:lnTo>
                    <a:lnTo>
                      <a:pt x="591" y="699"/>
                    </a:lnTo>
                    <a:lnTo>
                      <a:pt x="588" y="694"/>
                    </a:lnTo>
                    <a:lnTo>
                      <a:pt x="579" y="684"/>
                    </a:lnTo>
                    <a:lnTo>
                      <a:pt x="577" y="678"/>
                    </a:lnTo>
                    <a:lnTo>
                      <a:pt x="575" y="672"/>
                    </a:lnTo>
                    <a:lnTo>
                      <a:pt x="572" y="666"/>
                    </a:lnTo>
                    <a:lnTo>
                      <a:pt x="571" y="661"/>
                    </a:lnTo>
                    <a:lnTo>
                      <a:pt x="570" y="655"/>
                    </a:lnTo>
                    <a:lnTo>
                      <a:pt x="570" y="649"/>
                    </a:lnTo>
                    <a:lnTo>
                      <a:pt x="570" y="235"/>
                    </a:lnTo>
                    <a:lnTo>
                      <a:pt x="530" y="235"/>
                    </a:lnTo>
                    <a:lnTo>
                      <a:pt x="530" y="800"/>
                    </a:lnTo>
                    <a:lnTo>
                      <a:pt x="530" y="1367"/>
                    </a:lnTo>
                    <a:lnTo>
                      <a:pt x="530" y="1376"/>
                    </a:lnTo>
                    <a:lnTo>
                      <a:pt x="529" y="1386"/>
                    </a:lnTo>
                    <a:lnTo>
                      <a:pt x="527" y="1396"/>
                    </a:lnTo>
                    <a:lnTo>
                      <a:pt x="524" y="1405"/>
                    </a:lnTo>
                    <a:lnTo>
                      <a:pt x="521" y="1413"/>
                    </a:lnTo>
                    <a:lnTo>
                      <a:pt x="517" y="1423"/>
                    </a:lnTo>
                    <a:lnTo>
                      <a:pt x="513" y="1430"/>
                    </a:lnTo>
                    <a:lnTo>
                      <a:pt x="508" y="1438"/>
                    </a:lnTo>
                    <a:lnTo>
                      <a:pt x="502" y="1444"/>
                    </a:lnTo>
                    <a:lnTo>
                      <a:pt x="495" y="1451"/>
                    </a:lnTo>
                    <a:lnTo>
                      <a:pt x="492" y="1453"/>
                    </a:lnTo>
                    <a:lnTo>
                      <a:pt x="488" y="1455"/>
                    </a:lnTo>
                    <a:lnTo>
                      <a:pt x="480" y="1460"/>
                    </a:lnTo>
                    <a:lnTo>
                      <a:pt x="476" y="1462"/>
                    </a:lnTo>
                    <a:lnTo>
                      <a:pt x="472" y="1463"/>
                    </a:lnTo>
                    <a:lnTo>
                      <a:pt x="467" y="1465"/>
                    </a:lnTo>
                    <a:lnTo>
                      <a:pt x="462" y="1466"/>
                    </a:lnTo>
                    <a:lnTo>
                      <a:pt x="453" y="1468"/>
                    </a:lnTo>
                    <a:lnTo>
                      <a:pt x="442" y="1468"/>
                    </a:lnTo>
                    <a:lnTo>
                      <a:pt x="433" y="1468"/>
                    </a:lnTo>
                    <a:lnTo>
                      <a:pt x="428" y="1467"/>
                    </a:lnTo>
                    <a:lnTo>
                      <a:pt x="424" y="1466"/>
                    </a:lnTo>
                    <a:lnTo>
                      <a:pt x="415" y="1463"/>
                    </a:lnTo>
                    <a:lnTo>
                      <a:pt x="408" y="1459"/>
                    </a:lnTo>
                    <a:lnTo>
                      <a:pt x="401" y="1454"/>
                    </a:lnTo>
                    <a:lnTo>
                      <a:pt x="394" y="1448"/>
                    </a:lnTo>
                    <a:lnTo>
                      <a:pt x="388" y="1442"/>
                    </a:lnTo>
                    <a:lnTo>
                      <a:pt x="384" y="1435"/>
                    </a:lnTo>
                    <a:lnTo>
                      <a:pt x="379" y="1427"/>
                    </a:lnTo>
                    <a:lnTo>
                      <a:pt x="374" y="1419"/>
                    </a:lnTo>
                    <a:lnTo>
                      <a:pt x="372" y="1411"/>
                    </a:lnTo>
                    <a:lnTo>
                      <a:pt x="369" y="1403"/>
                    </a:lnTo>
                    <a:lnTo>
                      <a:pt x="367" y="1393"/>
                    </a:lnTo>
                    <a:lnTo>
                      <a:pt x="365" y="1385"/>
                    </a:lnTo>
                    <a:lnTo>
                      <a:pt x="364" y="1376"/>
                    </a:lnTo>
                    <a:lnTo>
                      <a:pt x="364" y="1367"/>
                    </a:lnTo>
                    <a:lnTo>
                      <a:pt x="364" y="718"/>
                    </a:lnTo>
                    <a:lnTo>
                      <a:pt x="326" y="718"/>
                    </a:lnTo>
                    <a:lnTo>
                      <a:pt x="324" y="1376"/>
                    </a:lnTo>
                    <a:lnTo>
                      <a:pt x="323" y="1388"/>
                    </a:lnTo>
                    <a:lnTo>
                      <a:pt x="320" y="1397"/>
                    </a:lnTo>
                    <a:lnTo>
                      <a:pt x="318" y="1407"/>
                    </a:lnTo>
                    <a:lnTo>
                      <a:pt x="315" y="1416"/>
                    </a:lnTo>
                    <a:lnTo>
                      <a:pt x="311" y="1424"/>
                    </a:lnTo>
                    <a:lnTo>
                      <a:pt x="306" y="1432"/>
                    </a:lnTo>
                    <a:lnTo>
                      <a:pt x="303" y="1439"/>
                    </a:lnTo>
                    <a:lnTo>
                      <a:pt x="297" y="1445"/>
                    </a:lnTo>
                    <a:lnTo>
                      <a:pt x="291" y="1451"/>
                    </a:lnTo>
                    <a:lnTo>
                      <a:pt x="285" y="1455"/>
                    </a:lnTo>
                    <a:lnTo>
                      <a:pt x="278" y="1459"/>
                    </a:lnTo>
                    <a:lnTo>
                      <a:pt x="271" y="1462"/>
                    </a:lnTo>
                    <a:lnTo>
                      <a:pt x="264" y="1465"/>
                    </a:lnTo>
                    <a:lnTo>
                      <a:pt x="256" y="1467"/>
                    </a:lnTo>
                    <a:lnTo>
                      <a:pt x="247" y="1468"/>
                    </a:lnTo>
                    <a:lnTo>
                      <a:pt x="237" y="1468"/>
                    </a:lnTo>
                    <a:lnTo>
                      <a:pt x="228" y="1468"/>
                    </a:lnTo>
                    <a:lnTo>
                      <a:pt x="220" y="1466"/>
                    </a:lnTo>
                    <a:lnTo>
                      <a:pt x="216" y="1465"/>
                    </a:lnTo>
                    <a:lnTo>
                      <a:pt x="211" y="1463"/>
                    </a:lnTo>
                    <a:lnTo>
                      <a:pt x="208" y="1462"/>
                    </a:lnTo>
                    <a:lnTo>
                      <a:pt x="204" y="1460"/>
                    </a:lnTo>
                    <a:lnTo>
                      <a:pt x="197" y="1456"/>
                    </a:lnTo>
                    <a:lnTo>
                      <a:pt x="192" y="1451"/>
                    </a:lnTo>
                    <a:lnTo>
                      <a:pt x="186" y="1446"/>
                    </a:lnTo>
                    <a:lnTo>
                      <a:pt x="180" y="1440"/>
                    </a:lnTo>
                    <a:lnTo>
                      <a:pt x="175" y="1433"/>
                    </a:lnTo>
                    <a:lnTo>
                      <a:pt x="172" y="1426"/>
                    </a:lnTo>
                    <a:lnTo>
                      <a:pt x="168" y="1419"/>
                    </a:lnTo>
                    <a:lnTo>
                      <a:pt x="165" y="1412"/>
                    </a:lnTo>
                    <a:lnTo>
                      <a:pt x="163" y="1405"/>
                    </a:lnTo>
                    <a:lnTo>
                      <a:pt x="161" y="1398"/>
                    </a:lnTo>
                    <a:lnTo>
                      <a:pt x="160" y="1390"/>
                    </a:lnTo>
                    <a:lnTo>
                      <a:pt x="160" y="1383"/>
                    </a:lnTo>
                    <a:lnTo>
                      <a:pt x="160" y="808"/>
                    </a:lnTo>
                    <a:lnTo>
                      <a:pt x="160" y="235"/>
                    </a:lnTo>
                    <a:lnTo>
                      <a:pt x="127" y="235"/>
                    </a:lnTo>
                    <a:lnTo>
                      <a:pt x="127" y="635"/>
                    </a:lnTo>
                    <a:lnTo>
                      <a:pt x="126" y="648"/>
                    </a:lnTo>
                    <a:lnTo>
                      <a:pt x="125" y="655"/>
                    </a:lnTo>
                    <a:lnTo>
                      <a:pt x="124" y="663"/>
                    </a:lnTo>
                    <a:lnTo>
                      <a:pt x="121" y="670"/>
                    </a:lnTo>
                    <a:lnTo>
                      <a:pt x="118" y="676"/>
                    </a:lnTo>
                    <a:lnTo>
                      <a:pt x="114" y="683"/>
                    </a:lnTo>
                    <a:lnTo>
                      <a:pt x="111" y="690"/>
                    </a:lnTo>
                    <a:lnTo>
                      <a:pt x="108" y="692"/>
                    </a:lnTo>
                    <a:lnTo>
                      <a:pt x="107" y="695"/>
                    </a:lnTo>
                    <a:lnTo>
                      <a:pt x="101" y="700"/>
                    </a:lnTo>
                    <a:lnTo>
                      <a:pt x="97" y="706"/>
                    </a:lnTo>
                    <a:lnTo>
                      <a:pt x="91" y="709"/>
                    </a:lnTo>
                    <a:lnTo>
                      <a:pt x="85" y="713"/>
                    </a:lnTo>
                    <a:lnTo>
                      <a:pt x="78" y="715"/>
                    </a:lnTo>
                    <a:lnTo>
                      <a:pt x="71" y="718"/>
                    </a:lnTo>
                    <a:lnTo>
                      <a:pt x="63" y="718"/>
                    </a:lnTo>
                    <a:lnTo>
                      <a:pt x="57" y="718"/>
                    </a:lnTo>
                    <a:lnTo>
                      <a:pt x="51" y="716"/>
                    </a:lnTo>
                    <a:lnTo>
                      <a:pt x="45" y="714"/>
                    </a:lnTo>
                    <a:lnTo>
                      <a:pt x="39" y="712"/>
                    </a:lnTo>
                    <a:lnTo>
                      <a:pt x="34" y="709"/>
                    </a:lnTo>
                    <a:lnTo>
                      <a:pt x="31" y="706"/>
                    </a:lnTo>
                    <a:lnTo>
                      <a:pt x="23" y="697"/>
                    </a:lnTo>
                    <a:lnTo>
                      <a:pt x="20" y="692"/>
                    </a:lnTo>
                    <a:lnTo>
                      <a:pt x="17" y="687"/>
                    </a:lnTo>
                    <a:lnTo>
                      <a:pt x="12" y="676"/>
                    </a:lnTo>
                    <a:lnTo>
                      <a:pt x="8" y="663"/>
                    </a:lnTo>
                    <a:lnTo>
                      <a:pt x="5" y="650"/>
                    </a:lnTo>
                    <a:lnTo>
                      <a:pt x="3" y="636"/>
                    </a:lnTo>
                    <a:lnTo>
                      <a:pt x="2" y="623"/>
                    </a:lnTo>
                    <a:lnTo>
                      <a:pt x="0" y="609"/>
                    </a:lnTo>
                    <a:lnTo>
                      <a:pt x="0" y="598"/>
                    </a:lnTo>
                    <a:lnTo>
                      <a:pt x="0" y="575"/>
                    </a:lnTo>
                    <a:lnTo>
                      <a:pt x="0" y="561"/>
                    </a:lnTo>
                    <a:lnTo>
                      <a:pt x="3" y="180"/>
                    </a:lnTo>
                    <a:lnTo>
                      <a:pt x="3" y="171"/>
                    </a:lnTo>
                    <a:lnTo>
                      <a:pt x="4" y="161"/>
                    </a:lnTo>
                    <a:lnTo>
                      <a:pt x="5" y="151"/>
                    </a:lnTo>
                    <a:lnTo>
                      <a:pt x="8" y="142"/>
                    </a:lnTo>
                    <a:lnTo>
                      <a:pt x="9" y="133"/>
                    </a:lnTo>
                    <a:lnTo>
                      <a:pt x="12" y="123"/>
                    </a:lnTo>
                    <a:lnTo>
                      <a:pt x="15" y="115"/>
                    </a:lnTo>
                    <a:lnTo>
                      <a:pt x="18" y="107"/>
                    </a:lnTo>
                    <a:lnTo>
                      <a:pt x="22" y="99"/>
                    </a:lnTo>
                    <a:lnTo>
                      <a:pt x="26" y="91"/>
                    </a:lnTo>
                    <a:lnTo>
                      <a:pt x="36" y="76"/>
                    </a:lnTo>
                    <a:lnTo>
                      <a:pt x="40" y="69"/>
                    </a:lnTo>
                    <a:lnTo>
                      <a:pt x="46" y="63"/>
                    </a:lnTo>
                    <a:lnTo>
                      <a:pt x="58" y="50"/>
                    </a:lnTo>
                    <a:lnTo>
                      <a:pt x="65" y="44"/>
                    </a:lnTo>
                    <a:lnTo>
                      <a:pt x="71" y="38"/>
                    </a:lnTo>
                    <a:lnTo>
                      <a:pt x="78" y="34"/>
                    </a:lnTo>
                    <a:lnTo>
                      <a:pt x="85" y="29"/>
                    </a:lnTo>
                    <a:lnTo>
                      <a:pt x="93" y="24"/>
                    </a:lnTo>
                    <a:lnTo>
                      <a:pt x="100" y="20"/>
                    </a:lnTo>
                    <a:lnTo>
                      <a:pt x="108" y="16"/>
                    </a:lnTo>
                    <a:lnTo>
                      <a:pt x="117" y="13"/>
                    </a:lnTo>
                    <a:lnTo>
                      <a:pt x="125" y="10"/>
                    </a:lnTo>
                    <a:lnTo>
                      <a:pt x="133" y="7"/>
                    </a:lnTo>
                    <a:lnTo>
                      <a:pt x="141" y="6"/>
                    </a:lnTo>
                    <a:lnTo>
                      <a:pt x="149" y="3"/>
                    </a:lnTo>
                    <a:lnTo>
                      <a:pt x="167" y="1"/>
                    </a:lnTo>
                    <a:lnTo>
                      <a:pt x="184" y="0"/>
                    </a:lnTo>
                    <a:lnTo>
                      <a:pt x="5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</p:grpSp>
        <p:sp>
          <p:nvSpPr>
            <p:cNvPr id="108" name="Freeform 118"/>
            <p:cNvSpPr>
              <a:spLocks noEditPoints="1"/>
            </p:cNvSpPr>
            <p:nvPr/>
          </p:nvSpPr>
          <p:spPr bwMode="auto">
            <a:xfrm>
              <a:off x="6888684" y="2609887"/>
              <a:ext cx="386281" cy="243321"/>
            </a:xfrm>
            <a:custGeom>
              <a:avLst/>
              <a:gdLst/>
              <a:ahLst/>
              <a:cxnLst>
                <a:cxn ang="0">
                  <a:pos x="181" y="36"/>
                </a:cxn>
                <a:cxn ang="0">
                  <a:pos x="177" y="47"/>
                </a:cxn>
                <a:cxn ang="0">
                  <a:pos x="198" y="48"/>
                </a:cxn>
                <a:cxn ang="0">
                  <a:pos x="202" y="40"/>
                </a:cxn>
                <a:cxn ang="0">
                  <a:pos x="25" y="47"/>
                </a:cxn>
                <a:cxn ang="0">
                  <a:pos x="21" y="36"/>
                </a:cxn>
                <a:cxn ang="0">
                  <a:pos x="0" y="40"/>
                </a:cxn>
                <a:cxn ang="0">
                  <a:pos x="4" y="48"/>
                </a:cxn>
                <a:cxn ang="0">
                  <a:pos x="25" y="47"/>
                </a:cxn>
                <a:cxn ang="0">
                  <a:pos x="174" y="49"/>
                </a:cxn>
                <a:cxn ang="0">
                  <a:pos x="131" y="0"/>
                </a:cxn>
                <a:cxn ang="0">
                  <a:pos x="47" y="16"/>
                </a:cxn>
                <a:cxn ang="0">
                  <a:pos x="28" y="52"/>
                </a:cxn>
                <a:cxn ang="0">
                  <a:pos x="10" y="100"/>
                </a:cxn>
                <a:cxn ang="0">
                  <a:pos x="15" y="152"/>
                </a:cxn>
                <a:cxn ang="0">
                  <a:pos x="35" y="159"/>
                </a:cxn>
                <a:cxn ang="0">
                  <a:pos x="43" y="138"/>
                </a:cxn>
                <a:cxn ang="0">
                  <a:pos x="155" y="138"/>
                </a:cxn>
                <a:cxn ang="0">
                  <a:pos x="160" y="152"/>
                </a:cxn>
                <a:cxn ang="0">
                  <a:pos x="180" y="159"/>
                </a:cxn>
                <a:cxn ang="0">
                  <a:pos x="188" y="119"/>
                </a:cxn>
                <a:cxn ang="0">
                  <a:pos x="193" y="84"/>
                </a:cxn>
                <a:cxn ang="0">
                  <a:pos x="52" y="19"/>
                </a:cxn>
                <a:cxn ang="0">
                  <a:pos x="128" y="4"/>
                </a:cxn>
                <a:cxn ang="0">
                  <a:pos x="166" y="49"/>
                </a:cxn>
                <a:cxn ang="0">
                  <a:pos x="38" y="48"/>
                </a:cxn>
                <a:cxn ang="0">
                  <a:pos x="52" y="19"/>
                </a:cxn>
                <a:cxn ang="0">
                  <a:pos x="30" y="99"/>
                </a:cxn>
                <a:cxn ang="0">
                  <a:pos x="39" y="99"/>
                </a:cxn>
                <a:cxn ang="0">
                  <a:pos x="50" y="91"/>
                </a:cxn>
                <a:cxn ang="0">
                  <a:pos x="59" y="74"/>
                </a:cxn>
                <a:cxn ang="0">
                  <a:pos x="102" y="114"/>
                </a:cxn>
                <a:cxn ang="0">
                  <a:pos x="102" y="114"/>
                </a:cxn>
                <a:cxn ang="0">
                  <a:pos x="102" y="114"/>
                </a:cxn>
                <a:cxn ang="0">
                  <a:pos x="162" y="99"/>
                </a:cxn>
                <a:cxn ang="0">
                  <a:pos x="172" y="99"/>
                </a:cxn>
                <a:cxn ang="0">
                  <a:pos x="154" y="91"/>
                </a:cxn>
                <a:cxn ang="0">
                  <a:pos x="173" y="69"/>
                </a:cxn>
              </a:cxnLst>
              <a:rect l="0" t="0" r="r" b="b"/>
              <a:pathLst>
                <a:path w="202" h="159">
                  <a:moveTo>
                    <a:pt x="198" y="36"/>
                  </a:moveTo>
                  <a:cubicBezTo>
                    <a:pt x="181" y="36"/>
                    <a:pt x="181" y="36"/>
                    <a:pt x="181" y="36"/>
                  </a:cubicBezTo>
                  <a:cubicBezTo>
                    <a:pt x="179" y="36"/>
                    <a:pt x="177" y="38"/>
                    <a:pt x="177" y="40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7" y="49"/>
                    <a:pt x="179" y="51"/>
                    <a:pt x="181" y="51"/>
                  </a:cubicBezTo>
                  <a:cubicBezTo>
                    <a:pt x="198" y="48"/>
                    <a:pt x="198" y="48"/>
                    <a:pt x="198" y="48"/>
                  </a:cubicBezTo>
                  <a:cubicBezTo>
                    <a:pt x="200" y="48"/>
                    <a:pt x="202" y="46"/>
                    <a:pt x="202" y="44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2" y="38"/>
                    <a:pt x="200" y="36"/>
                    <a:pt x="198" y="36"/>
                  </a:cubicBezTo>
                  <a:close/>
                  <a:moveTo>
                    <a:pt x="25" y="47"/>
                  </a:moveTo>
                  <a:cubicBezTo>
                    <a:pt x="25" y="40"/>
                    <a:pt x="25" y="40"/>
                    <a:pt x="25" y="40"/>
                  </a:cubicBezTo>
                  <a:cubicBezTo>
                    <a:pt x="25" y="38"/>
                    <a:pt x="24" y="36"/>
                    <a:pt x="21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8"/>
                    <a:pt x="0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2" y="48"/>
                    <a:pt x="4" y="48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4" y="51"/>
                    <a:pt x="25" y="49"/>
                    <a:pt x="25" y="47"/>
                  </a:cubicBezTo>
                  <a:close/>
                  <a:moveTo>
                    <a:pt x="175" y="52"/>
                  </a:moveTo>
                  <a:cubicBezTo>
                    <a:pt x="175" y="51"/>
                    <a:pt x="175" y="50"/>
                    <a:pt x="174" y="49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2" y="7"/>
                    <a:pt x="140" y="0"/>
                    <a:pt x="13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3" y="0"/>
                    <a:pt x="52" y="7"/>
                    <a:pt x="47" y="1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50"/>
                    <a:pt x="28" y="51"/>
                    <a:pt x="28" y="52"/>
                  </a:cubicBezTo>
                  <a:cubicBezTo>
                    <a:pt x="17" y="59"/>
                    <a:pt x="10" y="71"/>
                    <a:pt x="10" y="84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0" y="107"/>
                    <a:pt x="12" y="113"/>
                    <a:pt x="15" y="118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6"/>
                    <a:pt x="18" y="159"/>
                    <a:pt x="23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9" y="159"/>
                    <a:pt x="43" y="156"/>
                    <a:pt x="43" y="152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4" y="138"/>
                    <a:pt x="46" y="138"/>
                    <a:pt x="48" y="138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7" y="138"/>
                    <a:pt x="159" y="138"/>
                    <a:pt x="160" y="138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0" y="156"/>
                    <a:pt x="164" y="159"/>
                    <a:pt x="168" y="159"/>
                  </a:cubicBezTo>
                  <a:cubicBezTo>
                    <a:pt x="180" y="159"/>
                    <a:pt x="180" y="159"/>
                    <a:pt x="180" y="159"/>
                  </a:cubicBezTo>
                  <a:cubicBezTo>
                    <a:pt x="185" y="159"/>
                    <a:pt x="188" y="156"/>
                    <a:pt x="188" y="152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91" y="114"/>
                    <a:pt x="193" y="107"/>
                    <a:pt x="193" y="100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3" y="71"/>
                    <a:pt x="186" y="59"/>
                    <a:pt x="175" y="52"/>
                  </a:cubicBezTo>
                  <a:close/>
                  <a:moveTo>
                    <a:pt x="52" y="19"/>
                  </a:moveTo>
                  <a:cubicBezTo>
                    <a:pt x="56" y="11"/>
                    <a:pt x="66" y="4"/>
                    <a:pt x="75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7" y="4"/>
                    <a:pt x="148" y="11"/>
                    <a:pt x="152" y="19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52" y="50"/>
                    <a:pt x="130" y="52"/>
                    <a:pt x="106" y="52"/>
                  </a:cubicBezTo>
                  <a:cubicBezTo>
                    <a:pt x="77" y="52"/>
                    <a:pt x="52" y="50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lnTo>
                    <a:pt x="52" y="19"/>
                  </a:lnTo>
                  <a:close/>
                  <a:moveTo>
                    <a:pt x="35" y="103"/>
                  </a:moveTo>
                  <a:cubicBezTo>
                    <a:pt x="32" y="103"/>
                    <a:pt x="30" y="101"/>
                    <a:pt x="30" y="99"/>
                  </a:cubicBezTo>
                  <a:cubicBezTo>
                    <a:pt x="30" y="96"/>
                    <a:pt x="32" y="94"/>
                    <a:pt x="35" y="94"/>
                  </a:cubicBezTo>
                  <a:cubicBezTo>
                    <a:pt x="37" y="94"/>
                    <a:pt x="39" y="96"/>
                    <a:pt x="39" y="99"/>
                  </a:cubicBezTo>
                  <a:cubicBezTo>
                    <a:pt x="39" y="101"/>
                    <a:pt x="37" y="103"/>
                    <a:pt x="35" y="103"/>
                  </a:cubicBezTo>
                  <a:close/>
                  <a:moveTo>
                    <a:pt x="50" y="91"/>
                  </a:moveTo>
                  <a:cubicBezTo>
                    <a:pt x="34" y="89"/>
                    <a:pt x="25" y="79"/>
                    <a:pt x="31" y="69"/>
                  </a:cubicBezTo>
                  <a:cubicBezTo>
                    <a:pt x="36" y="60"/>
                    <a:pt x="49" y="62"/>
                    <a:pt x="59" y="74"/>
                  </a:cubicBezTo>
                  <a:cubicBezTo>
                    <a:pt x="69" y="86"/>
                    <a:pt x="65" y="94"/>
                    <a:pt x="50" y="91"/>
                  </a:cubicBezTo>
                  <a:close/>
                  <a:moveTo>
                    <a:pt x="102" y="114"/>
                  </a:moveTo>
                  <a:cubicBezTo>
                    <a:pt x="82" y="114"/>
                    <a:pt x="66" y="130"/>
                    <a:pt x="66" y="114"/>
                  </a:cubicBezTo>
                  <a:cubicBezTo>
                    <a:pt x="66" y="98"/>
                    <a:pt x="82" y="114"/>
                    <a:pt x="102" y="114"/>
                  </a:cubicBezTo>
                  <a:cubicBezTo>
                    <a:pt x="122" y="114"/>
                    <a:pt x="138" y="98"/>
                    <a:pt x="138" y="114"/>
                  </a:cubicBezTo>
                  <a:cubicBezTo>
                    <a:pt x="138" y="130"/>
                    <a:pt x="122" y="114"/>
                    <a:pt x="102" y="114"/>
                  </a:cubicBezTo>
                  <a:close/>
                  <a:moveTo>
                    <a:pt x="167" y="103"/>
                  </a:moveTo>
                  <a:cubicBezTo>
                    <a:pt x="164" y="103"/>
                    <a:pt x="162" y="101"/>
                    <a:pt x="162" y="99"/>
                  </a:cubicBezTo>
                  <a:cubicBezTo>
                    <a:pt x="162" y="96"/>
                    <a:pt x="164" y="94"/>
                    <a:pt x="167" y="94"/>
                  </a:cubicBezTo>
                  <a:cubicBezTo>
                    <a:pt x="170" y="94"/>
                    <a:pt x="172" y="96"/>
                    <a:pt x="172" y="99"/>
                  </a:cubicBezTo>
                  <a:cubicBezTo>
                    <a:pt x="172" y="101"/>
                    <a:pt x="170" y="103"/>
                    <a:pt x="167" y="103"/>
                  </a:cubicBezTo>
                  <a:close/>
                  <a:moveTo>
                    <a:pt x="154" y="91"/>
                  </a:moveTo>
                  <a:cubicBezTo>
                    <a:pt x="138" y="94"/>
                    <a:pt x="134" y="86"/>
                    <a:pt x="144" y="74"/>
                  </a:cubicBezTo>
                  <a:cubicBezTo>
                    <a:pt x="155" y="62"/>
                    <a:pt x="167" y="60"/>
                    <a:pt x="173" y="69"/>
                  </a:cubicBezTo>
                  <a:cubicBezTo>
                    <a:pt x="178" y="79"/>
                    <a:pt x="169" y="89"/>
                    <a:pt x="154" y="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673528" y="4771310"/>
            <a:ext cx="646697" cy="339577"/>
            <a:chOff x="5328548" y="2626122"/>
            <a:chExt cx="401548" cy="210850"/>
          </a:xfrm>
          <a:solidFill>
            <a:schemeClr val="bg1">
              <a:lumMod val="85000"/>
            </a:schemeClr>
          </a:solidFill>
        </p:grpSpPr>
        <p:grpSp>
          <p:nvGrpSpPr>
            <p:cNvPr id="100" name="Group 99"/>
            <p:cNvGrpSpPr/>
            <p:nvPr/>
          </p:nvGrpSpPr>
          <p:grpSpPr>
            <a:xfrm>
              <a:off x="5328548" y="2626122"/>
              <a:ext cx="82076" cy="210850"/>
              <a:chOff x="557703" y="2507606"/>
              <a:chExt cx="199881" cy="513488"/>
            </a:xfrm>
            <a:grpFill/>
          </p:grpSpPr>
          <p:sp>
            <p:nvSpPr>
              <p:cNvPr id="102" name="Freeform 166"/>
              <p:cNvSpPr>
                <a:spLocks/>
              </p:cNvSpPr>
              <p:nvPr/>
            </p:nvSpPr>
            <p:spPr bwMode="auto">
              <a:xfrm>
                <a:off x="617437" y="2507606"/>
                <a:ext cx="81561" cy="83858"/>
              </a:xfrm>
              <a:custGeom>
                <a:avLst/>
                <a:gdLst/>
                <a:ahLst/>
                <a:cxnLst>
                  <a:cxn ang="0">
                    <a:pos x="157" y="1"/>
                  </a:cxn>
                  <a:cxn ang="0">
                    <a:pos x="185" y="7"/>
                  </a:cxn>
                  <a:cxn ang="0">
                    <a:pos x="211" y="18"/>
                  </a:cxn>
                  <a:cxn ang="0">
                    <a:pos x="229" y="30"/>
                  </a:cxn>
                  <a:cxn ang="0">
                    <a:pos x="244" y="45"/>
                  </a:cxn>
                  <a:cxn ang="0">
                    <a:pos x="260" y="66"/>
                  </a:cxn>
                  <a:cxn ang="0">
                    <a:pos x="273" y="92"/>
                  </a:cxn>
                  <a:cxn ang="0">
                    <a:pos x="279" y="111"/>
                  </a:cxn>
                  <a:cxn ang="0">
                    <a:pos x="284" y="131"/>
                  </a:cxn>
                  <a:cxn ang="0">
                    <a:pos x="284" y="145"/>
                  </a:cxn>
                  <a:cxn ang="0">
                    <a:pos x="281" y="174"/>
                  </a:cxn>
                  <a:cxn ang="0">
                    <a:pos x="276" y="195"/>
                  </a:cxn>
                  <a:cxn ang="0">
                    <a:pos x="270" y="208"/>
                  </a:cxn>
                  <a:cxn ang="0">
                    <a:pos x="259" y="227"/>
                  </a:cxn>
                  <a:cxn ang="0">
                    <a:pos x="242" y="249"/>
                  </a:cxn>
                  <a:cxn ang="0">
                    <a:pos x="220" y="266"/>
                  </a:cxn>
                  <a:cxn ang="0">
                    <a:pos x="203" y="277"/>
                  </a:cxn>
                  <a:cxn ang="0">
                    <a:pos x="183" y="285"/>
                  </a:cxn>
                  <a:cxn ang="0">
                    <a:pos x="170" y="289"/>
                  </a:cxn>
                  <a:cxn ang="0">
                    <a:pos x="141" y="291"/>
                  </a:cxn>
                  <a:cxn ang="0">
                    <a:pos x="111" y="287"/>
                  </a:cxn>
                  <a:cxn ang="0">
                    <a:pos x="92" y="282"/>
                  </a:cxn>
                  <a:cxn ang="0">
                    <a:pos x="73" y="272"/>
                  </a:cxn>
                  <a:cxn ang="0">
                    <a:pos x="56" y="261"/>
                  </a:cxn>
                  <a:cxn ang="0">
                    <a:pos x="41" y="247"/>
                  </a:cxn>
                  <a:cxn ang="0">
                    <a:pos x="27" y="230"/>
                  </a:cxn>
                  <a:cxn ang="0">
                    <a:pos x="17" y="213"/>
                  </a:cxn>
                  <a:cxn ang="0">
                    <a:pos x="6" y="187"/>
                  </a:cxn>
                  <a:cxn ang="0">
                    <a:pos x="1" y="160"/>
                  </a:cxn>
                  <a:cxn ang="0">
                    <a:pos x="0" y="146"/>
                  </a:cxn>
                  <a:cxn ang="0">
                    <a:pos x="2" y="118"/>
                  </a:cxn>
                  <a:cxn ang="0">
                    <a:pos x="11" y="92"/>
                  </a:cxn>
                  <a:cxn ang="0">
                    <a:pos x="24" y="67"/>
                  </a:cxn>
                  <a:cxn ang="0">
                    <a:pos x="36" y="50"/>
                  </a:cxn>
                  <a:cxn ang="0">
                    <a:pos x="46" y="39"/>
                  </a:cxn>
                  <a:cxn ang="0">
                    <a:pos x="56" y="30"/>
                  </a:cxn>
                  <a:cxn ang="0">
                    <a:pos x="73" y="18"/>
                  </a:cxn>
                  <a:cxn ang="0">
                    <a:pos x="86" y="12"/>
                  </a:cxn>
                  <a:cxn ang="0">
                    <a:pos x="106" y="4"/>
                  </a:cxn>
                  <a:cxn ang="0">
                    <a:pos x="120" y="2"/>
                  </a:cxn>
                  <a:cxn ang="0">
                    <a:pos x="142" y="0"/>
                  </a:cxn>
                </a:cxnLst>
                <a:rect l="0" t="0" r="r" b="b"/>
                <a:pathLst>
                  <a:path w="284" h="291">
                    <a:moveTo>
                      <a:pt x="142" y="0"/>
                    </a:moveTo>
                    <a:lnTo>
                      <a:pt x="157" y="1"/>
                    </a:lnTo>
                    <a:lnTo>
                      <a:pt x="171" y="3"/>
                    </a:lnTo>
                    <a:lnTo>
                      <a:pt x="185" y="7"/>
                    </a:lnTo>
                    <a:lnTo>
                      <a:pt x="198" y="12"/>
                    </a:lnTo>
                    <a:lnTo>
                      <a:pt x="211" y="18"/>
                    </a:lnTo>
                    <a:lnTo>
                      <a:pt x="223" y="26"/>
                    </a:lnTo>
                    <a:lnTo>
                      <a:pt x="229" y="30"/>
                    </a:lnTo>
                    <a:lnTo>
                      <a:pt x="233" y="35"/>
                    </a:lnTo>
                    <a:lnTo>
                      <a:pt x="244" y="45"/>
                    </a:lnTo>
                    <a:lnTo>
                      <a:pt x="252" y="55"/>
                    </a:lnTo>
                    <a:lnTo>
                      <a:pt x="260" y="66"/>
                    </a:lnTo>
                    <a:lnTo>
                      <a:pt x="267" y="79"/>
                    </a:lnTo>
                    <a:lnTo>
                      <a:pt x="273" y="92"/>
                    </a:lnTo>
                    <a:lnTo>
                      <a:pt x="278" y="104"/>
                    </a:lnTo>
                    <a:lnTo>
                      <a:pt x="279" y="111"/>
                    </a:lnTo>
                    <a:lnTo>
                      <a:pt x="281" y="117"/>
                    </a:lnTo>
                    <a:lnTo>
                      <a:pt x="284" y="131"/>
                    </a:lnTo>
                    <a:lnTo>
                      <a:pt x="284" y="138"/>
                    </a:lnTo>
                    <a:lnTo>
                      <a:pt x="284" y="145"/>
                    </a:lnTo>
                    <a:lnTo>
                      <a:pt x="283" y="160"/>
                    </a:lnTo>
                    <a:lnTo>
                      <a:pt x="281" y="174"/>
                    </a:lnTo>
                    <a:lnTo>
                      <a:pt x="278" y="188"/>
                    </a:lnTo>
                    <a:lnTo>
                      <a:pt x="276" y="195"/>
                    </a:lnTo>
                    <a:lnTo>
                      <a:pt x="272" y="202"/>
                    </a:lnTo>
                    <a:lnTo>
                      <a:pt x="270" y="208"/>
                    </a:lnTo>
                    <a:lnTo>
                      <a:pt x="266" y="215"/>
                    </a:lnTo>
                    <a:lnTo>
                      <a:pt x="259" y="227"/>
                    </a:lnTo>
                    <a:lnTo>
                      <a:pt x="251" y="238"/>
                    </a:lnTo>
                    <a:lnTo>
                      <a:pt x="242" y="249"/>
                    </a:lnTo>
                    <a:lnTo>
                      <a:pt x="231" y="258"/>
                    </a:lnTo>
                    <a:lnTo>
                      <a:pt x="220" y="266"/>
                    </a:lnTo>
                    <a:lnTo>
                      <a:pt x="209" y="273"/>
                    </a:lnTo>
                    <a:lnTo>
                      <a:pt x="203" y="277"/>
                    </a:lnTo>
                    <a:lnTo>
                      <a:pt x="196" y="279"/>
                    </a:lnTo>
                    <a:lnTo>
                      <a:pt x="183" y="285"/>
                    </a:lnTo>
                    <a:lnTo>
                      <a:pt x="176" y="286"/>
                    </a:lnTo>
                    <a:lnTo>
                      <a:pt x="170" y="289"/>
                    </a:lnTo>
                    <a:lnTo>
                      <a:pt x="155" y="290"/>
                    </a:lnTo>
                    <a:lnTo>
                      <a:pt x="141" y="291"/>
                    </a:lnTo>
                    <a:lnTo>
                      <a:pt x="127" y="290"/>
                    </a:lnTo>
                    <a:lnTo>
                      <a:pt x="111" y="287"/>
                    </a:lnTo>
                    <a:lnTo>
                      <a:pt x="99" y="284"/>
                    </a:lnTo>
                    <a:lnTo>
                      <a:pt x="92" y="282"/>
                    </a:lnTo>
                    <a:lnTo>
                      <a:pt x="86" y="279"/>
                    </a:lnTo>
                    <a:lnTo>
                      <a:pt x="73" y="272"/>
                    </a:lnTo>
                    <a:lnTo>
                      <a:pt x="61" y="264"/>
                    </a:lnTo>
                    <a:lnTo>
                      <a:pt x="56" y="261"/>
                    </a:lnTo>
                    <a:lnTo>
                      <a:pt x="51" y="256"/>
                    </a:lnTo>
                    <a:lnTo>
                      <a:pt x="41" y="247"/>
                    </a:lnTo>
                    <a:lnTo>
                      <a:pt x="32" y="236"/>
                    </a:lnTo>
                    <a:lnTo>
                      <a:pt x="27" y="230"/>
                    </a:lnTo>
                    <a:lnTo>
                      <a:pt x="24" y="224"/>
                    </a:lnTo>
                    <a:lnTo>
                      <a:pt x="17" y="213"/>
                    </a:lnTo>
                    <a:lnTo>
                      <a:pt x="11" y="200"/>
                    </a:lnTo>
                    <a:lnTo>
                      <a:pt x="6" y="187"/>
                    </a:lnTo>
                    <a:lnTo>
                      <a:pt x="2" y="173"/>
                    </a:lnTo>
                    <a:lnTo>
                      <a:pt x="1" y="160"/>
                    </a:lnTo>
                    <a:lnTo>
                      <a:pt x="0" y="153"/>
                    </a:lnTo>
                    <a:lnTo>
                      <a:pt x="0" y="146"/>
                    </a:lnTo>
                    <a:lnTo>
                      <a:pt x="1" y="132"/>
                    </a:lnTo>
                    <a:lnTo>
                      <a:pt x="2" y="118"/>
                    </a:lnTo>
                    <a:lnTo>
                      <a:pt x="6" y="104"/>
                    </a:lnTo>
                    <a:lnTo>
                      <a:pt x="11" y="92"/>
                    </a:lnTo>
                    <a:lnTo>
                      <a:pt x="17" y="79"/>
                    </a:lnTo>
                    <a:lnTo>
                      <a:pt x="24" y="67"/>
                    </a:lnTo>
                    <a:lnTo>
                      <a:pt x="32" y="55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6" y="39"/>
                    </a:lnTo>
                    <a:lnTo>
                      <a:pt x="51" y="35"/>
                    </a:lnTo>
                    <a:lnTo>
                      <a:pt x="56" y="30"/>
                    </a:lnTo>
                    <a:lnTo>
                      <a:pt x="61" y="26"/>
                    </a:lnTo>
                    <a:lnTo>
                      <a:pt x="73" y="18"/>
                    </a:lnTo>
                    <a:lnTo>
                      <a:pt x="80" y="15"/>
                    </a:lnTo>
                    <a:lnTo>
                      <a:pt x="86" y="12"/>
                    </a:lnTo>
                    <a:lnTo>
                      <a:pt x="99" y="7"/>
                    </a:lnTo>
                    <a:lnTo>
                      <a:pt x="106" y="4"/>
                    </a:lnTo>
                    <a:lnTo>
                      <a:pt x="113" y="3"/>
                    </a:lnTo>
                    <a:lnTo>
                      <a:pt x="120" y="2"/>
                    </a:lnTo>
                    <a:lnTo>
                      <a:pt x="127" y="1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103" name="Freeform 167"/>
              <p:cNvSpPr>
                <a:spLocks/>
              </p:cNvSpPr>
              <p:nvPr/>
            </p:nvSpPr>
            <p:spPr bwMode="auto">
              <a:xfrm>
                <a:off x="557703" y="2599505"/>
                <a:ext cx="199881" cy="421589"/>
              </a:xfrm>
              <a:custGeom>
                <a:avLst/>
                <a:gdLst/>
                <a:ahLst/>
                <a:cxnLst>
                  <a:cxn ang="0">
                    <a:pos x="535" y="6"/>
                  </a:cxn>
                  <a:cxn ang="0">
                    <a:pos x="576" y="15"/>
                  </a:cxn>
                  <a:cxn ang="0">
                    <a:pos x="606" y="25"/>
                  </a:cxn>
                  <a:cxn ang="0">
                    <a:pos x="638" y="49"/>
                  </a:cxn>
                  <a:cxn ang="0">
                    <a:pos x="658" y="74"/>
                  </a:cxn>
                  <a:cxn ang="0">
                    <a:pos x="679" y="118"/>
                  </a:cxn>
                  <a:cxn ang="0">
                    <a:pos x="693" y="177"/>
                  </a:cxn>
                  <a:cxn ang="0">
                    <a:pos x="694" y="642"/>
                  </a:cxn>
                  <a:cxn ang="0">
                    <a:pos x="687" y="671"/>
                  </a:cxn>
                  <a:cxn ang="0">
                    <a:pos x="667" y="702"/>
                  </a:cxn>
                  <a:cxn ang="0">
                    <a:pos x="645" y="714"/>
                  </a:cxn>
                  <a:cxn ang="0">
                    <a:pos x="619" y="714"/>
                  </a:cxn>
                  <a:cxn ang="0">
                    <a:pos x="602" y="706"/>
                  </a:cxn>
                  <a:cxn ang="0">
                    <a:pos x="579" y="684"/>
                  </a:cxn>
                  <a:cxn ang="0">
                    <a:pos x="571" y="661"/>
                  </a:cxn>
                  <a:cxn ang="0">
                    <a:pos x="530" y="235"/>
                  </a:cxn>
                  <a:cxn ang="0">
                    <a:pos x="529" y="1386"/>
                  </a:cxn>
                  <a:cxn ang="0">
                    <a:pos x="517" y="1423"/>
                  </a:cxn>
                  <a:cxn ang="0">
                    <a:pos x="495" y="1451"/>
                  </a:cxn>
                  <a:cxn ang="0">
                    <a:pos x="476" y="1462"/>
                  </a:cxn>
                  <a:cxn ang="0">
                    <a:pos x="453" y="1468"/>
                  </a:cxn>
                  <a:cxn ang="0">
                    <a:pos x="424" y="1466"/>
                  </a:cxn>
                  <a:cxn ang="0">
                    <a:pos x="394" y="1448"/>
                  </a:cxn>
                  <a:cxn ang="0">
                    <a:pos x="374" y="1419"/>
                  </a:cxn>
                  <a:cxn ang="0">
                    <a:pos x="365" y="1385"/>
                  </a:cxn>
                  <a:cxn ang="0">
                    <a:pos x="326" y="718"/>
                  </a:cxn>
                  <a:cxn ang="0">
                    <a:pos x="318" y="1407"/>
                  </a:cxn>
                  <a:cxn ang="0">
                    <a:pos x="303" y="1439"/>
                  </a:cxn>
                  <a:cxn ang="0">
                    <a:pos x="278" y="1459"/>
                  </a:cxn>
                  <a:cxn ang="0">
                    <a:pos x="247" y="1468"/>
                  </a:cxn>
                  <a:cxn ang="0">
                    <a:pos x="216" y="1465"/>
                  </a:cxn>
                  <a:cxn ang="0">
                    <a:pos x="197" y="1456"/>
                  </a:cxn>
                  <a:cxn ang="0">
                    <a:pos x="175" y="1433"/>
                  </a:cxn>
                  <a:cxn ang="0">
                    <a:pos x="163" y="1405"/>
                  </a:cxn>
                  <a:cxn ang="0">
                    <a:pos x="160" y="808"/>
                  </a:cxn>
                  <a:cxn ang="0">
                    <a:pos x="126" y="648"/>
                  </a:cxn>
                  <a:cxn ang="0">
                    <a:pos x="118" y="676"/>
                  </a:cxn>
                  <a:cxn ang="0">
                    <a:pos x="107" y="695"/>
                  </a:cxn>
                  <a:cxn ang="0">
                    <a:pos x="85" y="713"/>
                  </a:cxn>
                  <a:cxn ang="0">
                    <a:pos x="57" y="718"/>
                  </a:cxn>
                  <a:cxn ang="0">
                    <a:pos x="34" y="709"/>
                  </a:cxn>
                  <a:cxn ang="0">
                    <a:pos x="17" y="687"/>
                  </a:cxn>
                  <a:cxn ang="0">
                    <a:pos x="3" y="636"/>
                  </a:cxn>
                  <a:cxn ang="0">
                    <a:pos x="0" y="575"/>
                  </a:cxn>
                  <a:cxn ang="0">
                    <a:pos x="4" y="161"/>
                  </a:cxn>
                  <a:cxn ang="0">
                    <a:pos x="12" y="123"/>
                  </a:cxn>
                  <a:cxn ang="0">
                    <a:pos x="26" y="91"/>
                  </a:cxn>
                  <a:cxn ang="0">
                    <a:pos x="58" y="50"/>
                  </a:cxn>
                  <a:cxn ang="0">
                    <a:pos x="85" y="29"/>
                  </a:cxn>
                  <a:cxn ang="0">
                    <a:pos x="117" y="13"/>
                  </a:cxn>
                  <a:cxn ang="0">
                    <a:pos x="149" y="3"/>
                  </a:cxn>
                </a:cxnLst>
                <a:rect l="0" t="0" r="r" b="b"/>
                <a:pathLst>
                  <a:path w="694" h="1468">
                    <a:moveTo>
                      <a:pt x="513" y="0"/>
                    </a:moveTo>
                    <a:lnTo>
                      <a:pt x="516" y="1"/>
                    </a:lnTo>
                    <a:lnTo>
                      <a:pt x="521" y="2"/>
                    </a:lnTo>
                    <a:lnTo>
                      <a:pt x="535" y="6"/>
                    </a:lnTo>
                    <a:lnTo>
                      <a:pt x="551" y="10"/>
                    </a:lnTo>
                    <a:lnTo>
                      <a:pt x="560" y="11"/>
                    </a:lnTo>
                    <a:lnTo>
                      <a:pt x="567" y="13"/>
                    </a:lnTo>
                    <a:lnTo>
                      <a:pt x="576" y="15"/>
                    </a:lnTo>
                    <a:lnTo>
                      <a:pt x="584" y="16"/>
                    </a:lnTo>
                    <a:lnTo>
                      <a:pt x="592" y="18"/>
                    </a:lnTo>
                    <a:lnTo>
                      <a:pt x="599" y="22"/>
                    </a:lnTo>
                    <a:lnTo>
                      <a:pt x="606" y="25"/>
                    </a:lnTo>
                    <a:lnTo>
                      <a:pt x="613" y="29"/>
                    </a:lnTo>
                    <a:lnTo>
                      <a:pt x="626" y="38"/>
                    </a:lnTo>
                    <a:lnTo>
                      <a:pt x="632" y="44"/>
                    </a:lnTo>
                    <a:lnTo>
                      <a:pt x="638" y="49"/>
                    </a:lnTo>
                    <a:lnTo>
                      <a:pt x="644" y="55"/>
                    </a:lnTo>
                    <a:lnTo>
                      <a:pt x="649" y="62"/>
                    </a:lnTo>
                    <a:lnTo>
                      <a:pt x="653" y="67"/>
                    </a:lnTo>
                    <a:lnTo>
                      <a:pt x="658" y="74"/>
                    </a:lnTo>
                    <a:lnTo>
                      <a:pt x="666" y="88"/>
                    </a:lnTo>
                    <a:lnTo>
                      <a:pt x="670" y="95"/>
                    </a:lnTo>
                    <a:lnTo>
                      <a:pt x="673" y="102"/>
                    </a:lnTo>
                    <a:lnTo>
                      <a:pt x="679" y="118"/>
                    </a:lnTo>
                    <a:lnTo>
                      <a:pt x="684" y="133"/>
                    </a:lnTo>
                    <a:lnTo>
                      <a:pt x="687" y="148"/>
                    </a:lnTo>
                    <a:lnTo>
                      <a:pt x="691" y="163"/>
                    </a:lnTo>
                    <a:lnTo>
                      <a:pt x="693" y="177"/>
                    </a:lnTo>
                    <a:lnTo>
                      <a:pt x="694" y="191"/>
                    </a:lnTo>
                    <a:lnTo>
                      <a:pt x="694" y="204"/>
                    </a:lnTo>
                    <a:lnTo>
                      <a:pt x="694" y="628"/>
                    </a:lnTo>
                    <a:lnTo>
                      <a:pt x="694" y="642"/>
                    </a:lnTo>
                    <a:lnTo>
                      <a:pt x="693" y="649"/>
                    </a:lnTo>
                    <a:lnTo>
                      <a:pt x="692" y="656"/>
                    </a:lnTo>
                    <a:lnTo>
                      <a:pt x="690" y="664"/>
                    </a:lnTo>
                    <a:lnTo>
                      <a:pt x="687" y="671"/>
                    </a:lnTo>
                    <a:lnTo>
                      <a:pt x="681" y="685"/>
                    </a:lnTo>
                    <a:lnTo>
                      <a:pt x="678" y="691"/>
                    </a:lnTo>
                    <a:lnTo>
                      <a:pt x="673" y="697"/>
                    </a:lnTo>
                    <a:lnTo>
                      <a:pt x="667" y="702"/>
                    </a:lnTo>
                    <a:lnTo>
                      <a:pt x="663" y="707"/>
                    </a:lnTo>
                    <a:lnTo>
                      <a:pt x="656" y="711"/>
                    </a:lnTo>
                    <a:lnTo>
                      <a:pt x="649" y="713"/>
                    </a:lnTo>
                    <a:lnTo>
                      <a:pt x="645" y="714"/>
                    </a:lnTo>
                    <a:lnTo>
                      <a:pt x="640" y="715"/>
                    </a:lnTo>
                    <a:lnTo>
                      <a:pt x="632" y="715"/>
                    </a:lnTo>
                    <a:lnTo>
                      <a:pt x="625" y="715"/>
                    </a:lnTo>
                    <a:lnTo>
                      <a:pt x="619" y="714"/>
                    </a:lnTo>
                    <a:lnTo>
                      <a:pt x="612" y="712"/>
                    </a:lnTo>
                    <a:lnTo>
                      <a:pt x="610" y="711"/>
                    </a:lnTo>
                    <a:lnTo>
                      <a:pt x="606" y="709"/>
                    </a:lnTo>
                    <a:lnTo>
                      <a:pt x="602" y="706"/>
                    </a:lnTo>
                    <a:lnTo>
                      <a:pt x="596" y="702"/>
                    </a:lnTo>
                    <a:lnTo>
                      <a:pt x="591" y="699"/>
                    </a:lnTo>
                    <a:lnTo>
                      <a:pt x="588" y="694"/>
                    </a:lnTo>
                    <a:lnTo>
                      <a:pt x="579" y="684"/>
                    </a:lnTo>
                    <a:lnTo>
                      <a:pt x="577" y="678"/>
                    </a:lnTo>
                    <a:lnTo>
                      <a:pt x="575" y="672"/>
                    </a:lnTo>
                    <a:lnTo>
                      <a:pt x="572" y="666"/>
                    </a:lnTo>
                    <a:lnTo>
                      <a:pt x="571" y="661"/>
                    </a:lnTo>
                    <a:lnTo>
                      <a:pt x="570" y="655"/>
                    </a:lnTo>
                    <a:lnTo>
                      <a:pt x="570" y="649"/>
                    </a:lnTo>
                    <a:lnTo>
                      <a:pt x="570" y="235"/>
                    </a:lnTo>
                    <a:lnTo>
                      <a:pt x="530" y="235"/>
                    </a:lnTo>
                    <a:lnTo>
                      <a:pt x="530" y="800"/>
                    </a:lnTo>
                    <a:lnTo>
                      <a:pt x="530" y="1367"/>
                    </a:lnTo>
                    <a:lnTo>
                      <a:pt x="530" y="1376"/>
                    </a:lnTo>
                    <a:lnTo>
                      <a:pt x="529" y="1386"/>
                    </a:lnTo>
                    <a:lnTo>
                      <a:pt x="527" y="1396"/>
                    </a:lnTo>
                    <a:lnTo>
                      <a:pt x="524" y="1405"/>
                    </a:lnTo>
                    <a:lnTo>
                      <a:pt x="521" y="1413"/>
                    </a:lnTo>
                    <a:lnTo>
                      <a:pt x="517" y="1423"/>
                    </a:lnTo>
                    <a:lnTo>
                      <a:pt x="513" y="1430"/>
                    </a:lnTo>
                    <a:lnTo>
                      <a:pt x="508" y="1438"/>
                    </a:lnTo>
                    <a:lnTo>
                      <a:pt x="502" y="1444"/>
                    </a:lnTo>
                    <a:lnTo>
                      <a:pt x="495" y="1451"/>
                    </a:lnTo>
                    <a:lnTo>
                      <a:pt x="492" y="1453"/>
                    </a:lnTo>
                    <a:lnTo>
                      <a:pt x="488" y="1455"/>
                    </a:lnTo>
                    <a:lnTo>
                      <a:pt x="480" y="1460"/>
                    </a:lnTo>
                    <a:lnTo>
                      <a:pt x="476" y="1462"/>
                    </a:lnTo>
                    <a:lnTo>
                      <a:pt x="472" y="1463"/>
                    </a:lnTo>
                    <a:lnTo>
                      <a:pt x="467" y="1465"/>
                    </a:lnTo>
                    <a:lnTo>
                      <a:pt x="462" y="1466"/>
                    </a:lnTo>
                    <a:lnTo>
                      <a:pt x="453" y="1468"/>
                    </a:lnTo>
                    <a:lnTo>
                      <a:pt x="442" y="1468"/>
                    </a:lnTo>
                    <a:lnTo>
                      <a:pt x="433" y="1468"/>
                    </a:lnTo>
                    <a:lnTo>
                      <a:pt x="428" y="1467"/>
                    </a:lnTo>
                    <a:lnTo>
                      <a:pt x="424" y="1466"/>
                    </a:lnTo>
                    <a:lnTo>
                      <a:pt x="415" y="1463"/>
                    </a:lnTo>
                    <a:lnTo>
                      <a:pt x="408" y="1459"/>
                    </a:lnTo>
                    <a:lnTo>
                      <a:pt x="401" y="1454"/>
                    </a:lnTo>
                    <a:lnTo>
                      <a:pt x="394" y="1448"/>
                    </a:lnTo>
                    <a:lnTo>
                      <a:pt x="388" y="1442"/>
                    </a:lnTo>
                    <a:lnTo>
                      <a:pt x="384" y="1435"/>
                    </a:lnTo>
                    <a:lnTo>
                      <a:pt x="379" y="1427"/>
                    </a:lnTo>
                    <a:lnTo>
                      <a:pt x="374" y="1419"/>
                    </a:lnTo>
                    <a:lnTo>
                      <a:pt x="372" y="1411"/>
                    </a:lnTo>
                    <a:lnTo>
                      <a:pt x="369" y="1403"/>
                    </a:lnTo>
                    <a:lnTo>
                      <a:pt x="367" y="1393"/>
                    </a:lnTo>
                    <a:lnTo>
                      <a:pt x="365" y="1385"/>
                    </a:lnTo>
                    <a:lnTo>
                      <a:pt x="364" y="1376"/>
                    </a:lnTo>
                    <a:lnTo>
                      <a:pt x="364" y="1367"/>
                    </a:lnTo>
                    <a:lnTo>
                      <a:pt x="364" y="718"/>
                    </a:lnTo>
                    <a:lnTo>
                      <a:pt x="326" y="718"/>
                    </a:lnTo>
                    <a:lnTo>
                      <a:pt x="324" y="1376"/>
                    </a:lnTo>
                    <a:lnTo>
                      <a:pt x="323" y="1388"/>
                    </a:lnTo>
                    <a:lnTo>
                      <a:pt x="320" y="1397"/>
                    </a:lnTo>
                    <a:lnTo>
                      <a:pt x="318" y="1407"/>
                    </a:lnTo>
                    <a:lnTo>
                      <a:pt x="315" y="1416"/>
                    </a:lnTo>
                    <a:lnTo>
                      <a:pt x="311" y="1424"/>
                    </a:lnTo>
                    <a:lnTo>
                      <a:pt x="306" y="1432"/>
                    </a:lnTo>
                    <a:lnTo>
                      <a:pt x="303" y="1439"/>
                    </a:lnTo>
                    <a:lnTo>
                      <a:pt x="297" y="1445"/>
                    </a:lnTo>
                    <a:lnTo>
                      <a:pt x="291" y="1451"/>
                    </a:lnTo>
                    <a:lnTo>
                      <a:pt x="285" y="1455"/>
                    </a:lnTo>
                    <a:lnTo>
                      <a:pt x="278" y="1459"/>
                    </a:lnTo>
                    <a:lnTo>
                      <a:pt x="271" y="1462"/>
                    </a:lnTo>
                    <a:lnTo>
                      <a:pt x="264" y="1465"/>
                    </a:lnTo>
                    <a:lnTo>
                      <a:pt x="256" y="1467"/>
                    </a:lnTo>
                    <a:lnTo>
                      <a:pt x="247" y="1468"/>
                    </a:lnTo>
                    <a:lnTo>
                      <a:pt x="237" y="1468"/>
                    </a:lnTo>
                    <a:lnTo>
                      <a:pt x="228" y="1468"/>
                    </a:lnTo>
                    <a:lnTo>
                      <a:pt x="220" y="1466"/>
                    </a:lnTo>
                    <a:lnTo>
                      <a:pt x="216" y="1465"/>
                    </a:lnTo>
                    <a:lnTo>
                      <a:pt x="211" y="1463"/>
                    </a:lnTo>
                    <a:lnTo>
                      <a:pt x="208" y="1462"/>
                    </a:lnTo>
                    <a:lnTo>
                      <a:pt x="204" y="1460"/>
                    </a:lnTo>
                    <a:lnTo>
                      <a:pt x="197" y="1456"/>
                    </a:lnTo>
                    <a:lnTo>
                      <a:pt x="192" y="1451"/>
                    </a:lnTo>
                    <a:lnTo>
                      <a:pt x="186" y="1446"/>
                    </a:lnTo>
                    <a:lnTo>
                      <a:pt x="180" y="1440"/>
                    </a:lnTo>
                    <a:lnTo>
                      <a:pt x="175" y="1433"/>
                    </a:lnTo>
                    <a:lnTo>
                      <a:pt x="172" y="1426"/>
                    </a:lnTo>
                    <a:lnTo>
                      <a:pt x="168" y="1419"/>
                    </a:lnTo>
                    <a:lnTo>
                      <a:pt x="165" y="1412"/>
                    </a:lnTo>
                    <a:lnTo>
                      <a:pt x="163" y="1405"/>
                    </a:lnTo>
                    <a:lnTo>
                      <a:pt x="161" y="1398"/>
                    </a:lnTo>
                    <a:lnTo>
                      <a:pt x="160" y="1390"/>
                    </a:lnTo>
                    <a:lnTo>
                      <a:pt x="160" y="1383"/>
                    </a:lnTo>
                    <a:lnTo>
                      <a:pt x="160" y="808"/>
                    </a:lnTo>
                    <a:lnTo>
                      <a:pt x="160" y="235"/>
                    </a:lnTo>
                    <a:lnTo>
                      <a:pt x="127" y="235"/>
                    </a:lnTo>
                    <a:lnTo>
                      <a:pt x="127" y="635"/>
                    </a:lnTo>
                    <a:lnTo>
                      <a:pt x="126" y="648"/>
                    </a:lnTo>
                    <a:lnTo>
                      <a:pt x="125" y="655"/>
                    </a:lnTo>
                    <a:lnTo>
                      <a:pt x="124" y="663"/>
                    </a:lnTo>
                    <a:lnTo>
                      <a:pt x="121" y="670"/>
                    </a:lnTo>
                    <a:lnTo>
                      <a:pt x="118" y="676"/>
                    </a:lnTo>
                    <a:lnTo>
                      <a:pt x="114" y="683"/>
                    </a:lnTo>
                    <a:lnTo>
                      <a:pt x="111" y="690"/>
                    </a:lnTo>
                    <a:lnTo>
                      <a:pt x="108" y="692"/>
                    </a:lnTo>
                    <a:lnTo>
                      <a:pt x="107" y="695"/>
                    </a:lnTo>
                    <a:lnTo>
                      <a:pt x="101" y="700"/>
                    </a:lnTo>
                    <a:lnTo>
                      <a:pt x="97" y="706"/>
                    </a:lnTo>
                    <a:lnTo>
                      <a:pt x="91" y="709"/>
                    </a:lnTo>
                    <a:lnTo>
                      <a:pt x="85" y="713"/>
                    </a:lnTo>
                    <a:lnTo>
                      <a:pt x="78" y="715"/>
                    </a:lnTo>
                    <a:lnTo>
                      <a:pt x="71" y="718"/>
                    </a:lnTo>
                    <a:lnTo>
                      <a:pt x="63" y="718"/>
                    </a:lnTo>
                    <a:lnTo>
                      <a:pt x="57" y="718"/>
                    </a:lnTo>
                    <a:lnTo>
                      <a:pt x="51" y="716"/>
                    </a:lnTo>
                    <a:lnTo>
                      <a:pt x="45" y="714"/>
                    </a:lnTo>
                    <a:lnTo>
                      <a:pt x="39" y="712"/>
                    </a:lnTo>
                    <a:lnTo>
                      <a:pt x="34" y="709"/>
                    </a:lnTo>
                    <a:lnTo>
                      <a:pt x="31" y="706"/>
                    </a:lnTo>
                    <a:lnTo>
                      <a:pt x="23" y="697"/>
                    </a:lnTo>
                    <a:lnTo>
                      <a:pt x="20" y="692"/>
                    </a:lnTo>
                    <a:lnTo>
                      <a:pt x="17" y="687"/>
                    </a:lnTo>
                    <a:lnTo>
                      <a:pt x="12" y="676"/>
                    </a:lnTo>
                    <a:lnTo>
                      <a:pt x="8" y="663"/>
                    </a:lnTo>
                    <a:lnTo>
                      <a:pt x="5" y="650"/>
                    </a:lnTo>
                    <a:lnTo>
                      <a:pt x="3" y="636"/>
                    </a:lnTo>
                    <a:lnTo>
                      <a:pt x="2" y="623"/>
                    </a:lnTo>
                    <a:lnTo>
                      <a:pt x="0" y="609"/>
                    </a:lnTo>
                    <a:lnTo>
                      <a:pt x="0" y="598"/>
                    </a:lnTo>
                    <a:lnTo>
                      <a:pt x="0" y="575"/>
                    </a:lnTo>
                    <a:lnTo>
                      <a:pt x="0" y="561"/>
                    </a:lnTo>
                    <a:lnTo>
                      <a:pt x="3" y="180"/>
                    </a:lnTo>
                    <a:lnTo>
                      <a:pt x="3" y="171"/>
                    </a:lnTo>
                    <a:lnTo>
                      <a:pt x="4" y="161"/>
                    </a:lnTo>
                    <a:lnTo>
                      <a:pt x="5" y="151"/>
                    </a:lnTo>
                    <a:lnTo>
                      <a:pt x="8" y="142"/>
                    </a:lnTo>
                    <a:lnTo>
                      <a:pt x="9" y="133"/>
                    </a:lnTo>
                    <a:lnTo>
                      <a:pt x="12" y="123"/>
                    </a:lnTo>
                    <a:lnTo>
                      <a:pt x="15" y="115"/>
                    </a:lnTo>
                    <a:lnTo>
                      <a:pt x="18" y="107"/>
                    </a:lnTo>
                    <a:lnTo>
                      <a:pt x="22" y="99"/>
                    </a:lnTo>
                    <a:lnTo>
                      <a:pt x="26" y="91"/>
                    </a:lnTo>
                    <a:lnTo>
                      <a:pt x="36" y="76"/>
                    </a:lnTo>
                    <a:lnTo>
                      <a:pt x="40" y="69"/>
                    </a:lnTo>
                    <a:lnTo>
                      <a:pt x="46" y="63"/>
                    </a:lnTo>
                    <a:lnTo>
                      <a:pt x="58" y="50"/>
                    </a:lnTo>
                    <a:lnTo>
                      <a:pt x="65" y="44"/>
                    </a:lnTo>
                    <a:lnTo>
                      <a:pt x="71" y="38"/>
                    </a:lnTo>
                    <a:lnTo>
                      <a:pt x="78" y="34"/>
                    </a:lnTo>
                    <a:lnTo>
                      <a:pt x="85" y="29"/>
                    </a:lnTo>
                    <a:lnTo>
                      <a:pt x="93" y="24"/>
                    </a:lnTo>
                    <a:lnTo>
                      <a:pt x="100" y="20"/>
                    </a:lnTo>
                    <a:lnTo>
                      <a:pt x="108" y="16"/>
                    </a:lnTo>
                    <a:lnTo>
                      <a:pt x="117" y="13"/>
                    </a:lnTo>
                    <a:lnTo>
                      <a:pt x="125" y="10"/>
                    </a:lnTo>
                    <a:lnTo>
                      <a:pt x="133" y="7"/>
                    </a:lnTo>
                    <a:lnTo>
                      <a:pt x="141" y="6"/>
                    </a:lnTo>
                    <a:lnTo>
                      <a:pt x="149" y="3"/>
                    </a:lnTo>
                    <a:lnTo>
                      <a:pt x="167" y="1"/>
                    </a:lnTo>
                    <a:lnTo>
                      <a:pt x="184" y="0"/>
                    </a:lnTo>
                    <a:lnTo>
                      <a:pt x="5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</p:grpSp>
        <p:sp>
          <p:nvSpPr>
            <p:cNvPr id="101" name="Freeform 118"/>
            <p:cNvSpPr>
              <a:spLocks noEditPoints="1"/>
            </p:cNvSpPr>
            <p:nvPr/>
          </p:nvSpPr>
          <p:spPr bwMode="auto">
            <a:xfrm>
              <a:off x="5441008" y="2640498"/>
              <a:ext cx="289088" cy="182098"/>
            </a:xfrm>
            <a:custGeom>
              <a:avLst/>
              <a:gdLst/>
              <a:ahLst/>
              <a:cxnLst>
                <a:cxn ang="0">
                  <a:pos x="181" y="36"/>
                </a:cxn>
                <a:cxn ang="0">
                  <a:pos x="177" y="47"/>
                </a:cxn>
                <a:cxn ang="0">
                  <a:pos x="198" y="48"/>
                </a:cxn>
                <a:cxn ang="0">
                  <a:pos x="202" y="40"/>
                </a:cxn>
                <a:cxn ang="0">
                  <a:pos x="25" y="47"/>
                </a:cxn>
                <a:cxn ang="0">
                  <a:pos x="21" y="36"/>
                </a:cxn>
                <a:cxn ang="0">
                  <a:pos x="0" y="40"/>
                </a:cxn>
                <a:cxn ang="0">
                  <a:pos x="4" y="48"/>
                </a:cxn>
                <a:cxn ang="0">
                  <a:pos x="25" y="47"/>
                </a:cxn>
                <a:cxn ang="0">
                  <a:pos x="174" y="49"/>
                </a:cxn>
                <a:cxn ang="0">
                  <a:pos x="131" y="0"/>
                </a:cxn>
                <a:cxn ang="0">
                  <a:pos x="47" y="16"/>
                </a:cxn>
                <a:cxn ang="0">
                  <a:pos x="28" y="52"/>
                </a:cxn>
                <a:cxn ang="0">
                  <a:pos x="10" y="100"/>
                </a:cxn>
                <a:cxn ang="0">
                  <a:pos x="15" y="152"/>
                </a:cxn>
                <a:cxn ang="0">
                  <a:pos x="35" y="159"/>
                </a:cxn>
                <a:cxn ang="0">
                  <a:pos x="43" y="138"/>
                </a:cxn>
                <a:cxn ang="0">
                  <a:pos x="155" y="138"/>
                </a:cxn>
                <a:cxn ang="0">
                  <a:pos x="160" y="152"/>
                </a:cxn>
                <a:cxn ang="0">
                  <a:pos x="180" y="159"/>
                </a:cxn>
                <a:cxn ang="0">
                  <a:pos x="188" y="119"/>
                </a:cxn>
                <a:cxn ang="0">
                  <a:pos x="193" y="84"/>
                </a:cxn>
                <a:cxn ang="0">
                  <a:pos x="52" y="19"/>
                </a:cxn>
                <a:cxn ang="0">
                  <a:pos x="128" y="4"/>
                </a:cxn>
                <a:cxn ang="0">
                  <a:pos x="166" y="49"/>
                </a:cxn>
                <a:cxn ang="0">
                  <a:pos x="38" y="48"/>
                </a:cxn>
                <a:cxn ang="0">
                  <a:pos x="52" y="19"/>
                </a:cxn>
                <a:cxn ang="0">
                  <a:pos x="30" y="99"/>
                </a:cxn>
                <a:cxn ang="0">
                  <a:pos x="39" y="99"/>
                </a:cxn>
                <a:cxn ang="0">
                  <a:pos x="50" y="91"/>
                </a:cxn>
                <a:cxn ang="0">
                  <a:pos x="59" y="74"/>
                </a:cxn>
                <a:cxn ang="0">
                  <a:pos x="102" y="114"/>
                </a:cxn>
                <a:cxn ang="0">
                  <a:pos x="102" y="114"/>
                </a:cxn>
                <a:cxn ang="0">
                  <a:pos x="102" y="114"/>
                </a:cxn>
                <a:cxn ang="0">
                  <a:pos x="162" y="99"/>
                </a:cxn>
                <a:cxn ang="0">
                  <a:pos x="172" y="99"/>
                </a:cxn>
                <a:cxn ang="0">
                  <a:pos x="154" y="91"/>
                </a:cxn>
                <a:cxn ang="0">
                  <a:pos x="173" y="69"/>
                </a:cxn>
              </a:cxnLst>
              <a:rect l="0" t="0" r="r" b="b"/>
              <a:pathLst>
                <a:path w="202" h="159">
                  <a:moveTo>
                    <a:pt x="198" y="36"/>
                  </a:moveTo>
                  <a:cubicBezTo>
                    <a:pt x="181" y="36"/>
                    <a:pt x="181" y="36"/>
                    <a:pt x="181" y="36"/>
                  </a:cubicBezTo>
                  <a:cubicBezTo>
                    <a:pt x="179" y="36"/>
                    <a:pt x="177" y="38"/>
                    <a:pt x="177" y="40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7" y="49"/>
                    <a:pt x="179" y="51"/>
                    <a:pt x="181" y="51"/>
                  </a:cubicBezTo>
                  <a:cubicBezTo>
                    <a:pt x="198" y="48"/>
                    <a:pt x="198" y="48"/>
                    <a:pt x="198" y="48"/>
                  </a:cubicBezTo>
                  <a:cubicBezTo>
                    <a:pt x="200" y="48"/>
                    <a:pt x="202" y="46"/>
                    <a:pt x="202" y="44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2" y="38"/>
                    <a:pt x="200" y="36"/>
                    <a:pt x="198" y="36"/>
                  </a:cubicBezTo>
                  <a:close/>
                  <a:moveTo>
                    <a:pt x="25" y="47"/>
                  </a:moveTo>
                  <a:cubicBezTo>
                    <a:pt x="25" y="40"/>
                    <a:pt x="25" y="40"/>
                    <a:pt x="25" y="40"/>
                  </a:cubicBezTo>
                  <a:cubicBezTo>
                    <a:pt x="25" y="38"/>
                    <a:pt x="24" y="36"/>
                    <a:pt x="21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8"/>
                    <a:pt x="0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2" y="48"/>
                    <a:pt x="4" y="48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4" y="51"/>
                    <a:pt x="25" y="49"/>
                    <a:pt x="25" y="47"/>
                  </a:cubicBezTo>
                  <a:close/>
                  <a:moveTo>
                    <a:pt x="175" y="52"/>
                  </a:moveTo>
                  <a:cubicBezTo>
                    <a:pt x="175" y="51"/>
                    <a:pt x="175" y="50"/>
                    <a:pt x="174" y="49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2" y="7"/>
                    <a:pt x="140" y="0"/>
                    <a:pt x="13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3" y="0"/>
                    <a:pt x="52" y="7"/>
                    <a:pt x="47" y="1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50"/>
                    <a:pt x="28" y="51"/>
                    <a:pt x="28" y="52"/>
                  </a:cubicBezTo>
                  <a:cubicBezTo>
                    <a:pt x="17" y="59"/>
                    <a:pt x="10" y="71"/>
                    <a:pt x="10" y="84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0" y="107"/>
                    <a:pt x="12" y="113"/>
                    <a:pt x="15" y="118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6"/>
                    <a:pt x="18" y="159"/>
                    <a:pt x="23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9" y="159"/>
                    <a:pt x="43" y="156"/>
                    <a:pt x="43" y="152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4" y="138"/>
                    <a:pt x="46" y="138"/>
                    <a:pt x="48" y="138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7" y="138"/>
                    <a:pt x="159" y="138"/>
                    <a:pt x="160" y="138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0" y="156"/>
                    <a:pt x="164" y="159"/>
                    <a:pt x="168" y="159"/>
                  </a:cubicBezTo>
                  <a:cubicBezTo>
                    <a:pt x="180" y="159"/>
                    <a:pt x="180" y="159"/>
                    <a:pt x="180" y="159"/>
                  </a:cubicBezTo>
                  <a:cubicBezTo>
                    <a:pt x="185" y="159"/>
                    <a:pt x="188" y="156"/>
                    <a:pt x="188" y="152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91" y="114"/>
                    <a:pt x="193" y="107"/>
                    <a:pt x="193" y="100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3" y="71"/>
                    <a:pt x="186" y="59"/>
                    <a:pt x="175" y="52"/>
                  </a:cubicBezTo>
                  <a:close/>
                  <a:moveTo>
                    <a:pt x="52" y="19"/>
                  </a:moveTo>
                  <a:cubicBezTo>
                    <a:pt x="56" y="11"/>
                    <a:pt x="66" y="4"/>
                    <a:pt x="75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7" y="4"/>
                    <a:pt x="148" y="11"/>
                    <a:pt x="152" y="19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52" y="50"/>
                    <a:pt x="130" y="52"/>
                    <a:pt x="106" y="52"/>
                  </a:cubicBezTo>
                  <a:cubicBezTo>
                    <a:pt x="77" y="52"/>
                    <a:pt x="52" y="50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lnTo>
                    <a:pt x="52" y="19"/>
                  </a:lnTo>
                  <a:close/>
                  <a:moveTo>
                    <a:pt x="35" y="103"/>
                  </a:moveTo>
                  <a:cubicBezTo>
                    <a:pt x="32" y="103"/>
                    <a:pt x="30" y="101"/>
                    <a:pt x="30" y="99"/>
                  </a:cubicBezTo>
                  <a:cubicBezTo>
                    <a:pt x="30" y="96"/>
                    <a:pt x="32" y="94"/>
                    <a:pt x="35" y="94"/>
                  </a:cubicBezTo>
                  <a:cubicBezTo>
                    <a:pt x="37" y="94"/>
                    <a:pt x="39" y="96"/>
                    <a:pt x="39" y="99"/>
                  </a:cubicBezTo>
                  <a:cubicBezTo>
                    <a:pt x="39" y="101"/>
                    <a:pt x="37" y="103"/>
                    <a:pt x="35" y="103"/>
                  </a:cubicBezTo>
                  <a:close/>
                  <a:moveTo>
                    <a:pt x="50" y="91"/>
                  </a:moveTo>
                  <a:cubicBezTo>
                    <a:pt x="34" y="89"/>
                    <a:pt x="25" y="79"/>
                    <a:pt x="31" y="69"/>
                  </a:cubicBezTo>
                  <a:cubicBezTo>
                    <a:pt x="36" y="60"/>
                    <a:pt x="49" y="62"/>
                    <a:pt x="59" y="74"/>
                  </a:cubicBezTo>
                  <a:cubicBezTo>
                    <a:pt x="69" y="86"/>
                    <a:pt x="65" y="94"/>
                    <a:pt x="50" y="91"/>
                  </a:cubicBezTo>
                  <a:close/>
                  <a:moveTo>
                    <a:pt x="102" y="114"/>
                  </a:moveTo>
                  <a:cubicBezTo>
                    <a:pt x="82" y="114"/>
                    <a:pt x="66" y="130"/>
                    <a:pt x="66" y="114"/>
                  </a:cubicBezTo>
                  <a:cubicBezTo>
                    <a:pt x="66" y="98"/>
                    <a:pt x="82" y="114"/>
                    <a:pt x="102" y="114"/>
                  </a:cubicBezTo>
                  <a:cubicBezTo>
                    <a:pt x="122" y="114"/>
                    <a:pt x="138" y="98"/>
                    <a:pt x="138" y="114"/>
                  </a:cubicBezTo>
                  <a:cubicBezTo>
                    <a:pt x="138" y="130"/>
                    <a:pt x="122" y="114"/>
                    <a:pt x="102" y="114"/>
                  </a:cubicBezTo>
                  <a:close/>
                  <a:moveTo>
                    <a:pt x="167" y="103"/>
                  </a:moveTo>
                  <a:cubicBezTo>
                    <a:pt x="164" y="103"/>
                    <a:pt x="162" y="101"/>
                    <a:pt x="162" y="99"/>
                  </a:cubicBezTo>
                  <a:cubicBezTo>
                    <a:pt x="162" y="96"/>
                    <a:pt x="164" y="94"/>
                    <a:pt x="167" y="94"/>
                  </a:cubicBezTo>
                  <a:cubicBezTo>
                    <a:pt x="170" y="94"/>
                    <a:pt x="172" y="96"/>
                    <a:pt x="172" y="99"/>
                  </a:cubicBezTo>
                  <a:cubicBezTo>
                    <a:pt x="172" y="101"/>
                    <a:pt x="170" y="103"/>
                    <a:pt x="167" y="103"/>
                  </a:cubicBezTo>
                  <a:close/>
                  <a:moveTo>
                    <a:pt x="154" y="91"/>
                  </a:moveTo>
                  <a:cubicBezTo>
                    <a:pt x="138" y="94"/>
                    <a:pt x="134" y="86"/>
                    <a:pt x="144" y="74"/>
                  </a:cubicBezTo>
                  <a:cubicBezTo>
                    <a:pt x="155" y="62"/>
                    <a:pt x="167" y="60"/>
                    <a:pt x="173" y="69"/>
                  </a:cubicBezTo>
                  <a:cubicBezTo>
                    <a:pt x="178" y="79"/>
                    <a:pt x="169" y="89"/>
                    <a:pt x="154" y="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</p:grpSp>
      <p:sp>
        <p:nvSpPr>
          <p:cNvPr id="6" name="RbSticker"/>
          <p:cNvSpPr txBox="1"/>
          <p:nvPr/>
        </p:nvSpPr>
        <p:spPr>
          <a:xfrm>
            <a:off x="698182" y="13694"/>
            <a:ext cx="2273058" cy="200055"/>
          </a:xfrm>
          <a:prstGeom prst="rect">
            <a:avLst/>
          </a:prstGeom>
          <a:solidFill>
            <a:srgbClr val="BBE0E3">
              <a:lumMod val="100000"/>
              <a:alpha val="0"/>
            </a:srgbClr>
          </a:solidFill>
        </p:spPr>
        <p:txBody>
          <a:bodyPr vert="horz" wrap="non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Connected &amp; autonomous vehicles</a:t>
            </a:r>
          </a:p>
        </p:txBody>
      </p:sp>
      <p:sp>
        <p:nvSpPr>
          <p:cNvPr id="7" name="RbNavigator"/>
          <p:cNvSpPr txBox="1"/>
          <p:nvPr/>
        </p:nvSpPr>
        <p:spPr>
          <a:xfrm>
            <a:off x="355028" y="-16720"/>
            <a:ext cx="2743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98441" y="23490"/>
            <a:ext cx="233416" cy="185406"/>
            <a:chOff x="5564211" y="2331502"/>
            <a:chExt cx="711421" cy="565092"/>
          </a:xfrm>
        </p:grpSpPr>
        <p:grpSp>
          <p:nvGrpSpPr>
            <p:cNvPr id="9" name="Group 8"/>
            <p:cNvGrpSpPr/>
            <p:nvPr/>
          </p:nvGrpSpPr>
          <p:grpSpPr>
            <a:xfrm>
              <a:off x="5564211" y="2563302"/>
              <a:ext cx="486398" cy="333292"/>
              <a:chOff x="3030551" y="3405189"/>
              <a:chExt cx="1922471" cy="1166813"/>
            </a:xfrm>
            <a:solidFill>
              <a:schemeClr val="tx2">
                <a:lumMod val="60000"/>
                <a:lumOff val="40000"/>
              </a:schemeClr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3149614" y="4159251"/>
                <a:ext cx="412751" cy="412749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>
                <a:off x="4540271" y="4159253"/>
                <a:ext cx="412751" cy="412749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3030551" y="3405189"/>
                <a:ext cx="1916121" cy="992189"/>
              </a:xfrm>
              <a:custGeom>
                <a:avLst/>
                <a:gdLst>
                  <a:gd name="T0" fmla="*/ 915 w 1022"/>
                  <a:gd name="T1" fmla="*/ 371 h 529"/>
                  <a:gd name="T2" fmla="*/ 1021 w 1022"/>
                  <a:gd name="T3" fmla="*/ 420 h 529"/>
                  <a:gd name="T4" fmla="*/ 605 w 1022"/>
                  <a:gd name="T5" fmla="*/ 38 h 529"/>
                  <a:gd name="T6" fmla="*/ 102 w 1022"/>
                  <a:gd name="T7" fmla="*/ 25 h 529"/>
                  <a:gd name="T8" fmla="*/ 106 w 1022"/>
                  <a:gd name="T9" fmla="*/ 58 h 529"/>
                  <a:gd name="T10" fmla="*/ 62 w 1022"/>
                  <a:gd name="T11" fmla="*/ 357 h 529"/>
                  <a:gd name="T12" fmla="*/ 34 w 1022"/>
                  <a:gd name="T13" fmla="*/ 493 h 529"/>
                  <a:gd name="T14" fmla="*/ 174 w 1022"/>
                  <a:gd name="T15" fmla="*/ 371 h 529"/>
                  <a:gd name="T16" fmla="*/ 314 w 1022"/>
                  <a:gd name="T17" fmla="*/ 512 h 529"/>
                  <a:gd name="T18" fmla="*/ 313 w 1022"/>
                  <a:gd name="T19" fmla="*/ 529 h 529"/>
                  <a:gd name="T20" fmla="*/ 775 w 1022"/>
                  <a:gd name="T21" fmla="*/ 529 h 529"/>
                  <a:gd name="T22" fmla="*/ 774 w 1022"/>
                  <a:gd name="T23" fmla="*/ 512 h 529"/>
                  <a:gd name="T24" fmla="*/ 915 w 1022"/>
                  <a:gd name="T25" fmla="*/ 371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2" h="529">
                    <a:moveTo>
                      <a:pt x="915" y="371"/>
                    </a:moveTo>
                    <a:cubicBezTo>
                      <a:pt x="957" y="371"/>
                      <a:pt x="995" y="390"/>
                      <a:pt x="1021" y="420"/>
                    </a:cubicBezTo>
                    <a:cubicBezTo>
                      <a:pt x="1022" y="363"/>
                      <a:pt x="925" y="124"/>
                      <a:pt x="605" y="38"/>
                    </a:cubicBezTo>
                    <a:cubicBezTo>
                      <a:pt x="463" y="0"/>
                      <a:pt x="131" y="15"/>
                      <a:pt x="102" y="25"/>
                    </a:cubicBezTo>
                    <a:cubicBezTo>
                      <a:pt x="73" y="35"/>
                      <a:pt x="106" y="58"/>
                      <a:pt x="106" y="58"/>
                    </a:cubicBezTo>
                    <a:cubicBezTo>
                      <a:pt x="34" y="222"/>
                      <a:pt x="62" y="357"/>
                      <a:pt x="62" y="357"/>
                    </a:cubicBezTo>
                    <a:cubicBezTo>
                      <a:pt x="0" y="434"/>
                      <a:pt x="34" y="493"/>
                      <a:pt x="34" y="493"/>
                    </a:cubicBezTo>
                    <a:cubicBezTo>
                      <a:pt x="43" y="424"/>
                      <a:pt x="102" y="371"/>
                      <a:pt x="174" y="371"/>
                    </a:cubicBezTo>
                    <a:cubicBezTo>
                      <a:pt x="251" y="371"/>
                      <a:pt x="314" y="434"/>
                      <a:pt x="314" y="512"/>
                    </a:cubicBezTo>
                    <a:cubicBezTo>
                      <a:pt x="314" y="518"/>
                      <a:pt x="314" y="523"/>
                      <a:pt x="313" y="529"/>
                    </a:cubicBezTo>
                    <a:cubicBezTo>
                      <a:pt x="775" y="529"/>
                      <a:pt x="775" y="529"/>
                      <a:pt x="775" y="529"/>
                    </a:cubicBezTo>
                    <a:cubicBezTo>
                      <a:pt x="775" y="523"/>
                      <a:pt x="774" y="518"/>
                      <a:pt x="774" y="512"/>
                    </a:cubicBezTo>
                    <a:cubicBezTo>
                      <a:pt x="774" y="434"/>
                      <a:pt x="837" y="371"/>
                      <a:pt x="915" y="37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3470291" y="3484564"/>
                <a:ext cx="1125543" cy="360362"/>
              </a:xfrm>
              <a:custGeom>
                <a:avLst/>
                <a:gdLst>
                  <a:gd name="T0" fmla="*/ 17 w 600"/>
                  <a:gd name="T1" fmla="*/ 151 h 192"/>
                  <a:gd name="T2" fmla="*/ 72 w 600"/>
                  <a:gd name="T3" fmla="*/ 22 h 192"/>
                  <a:gd name="T4" fmla="*/ 399 w 600"/>
                  <a:gd name="T5" fmla="*/ 49 h 192"/>
                  <a:gd name="T6" fmla="*/ 600 w 600"/>
                  <a:gd name="T7" fmla="*/ 192 h 192"/>
                  <a:gd name="T8" fmla="*/ 17 w 600"/>
                  <a:gd name="T9" fmla="*/ 15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0" h="192">
                    <a:moveTo>
                      <a:pt x="17" y="151"/>
                    </a:moveTo>
                    <a:cubicBezTo>
                      <a:pt x="17" y="151"/>
                      <a:pt x="0" y="45"/>
                      <a:pt x="72" y="22"/>
                    </a:cubicBezTo>
                    <a:cubicBezTo>
                      <a:pt x="141" y="0"/>
                      <a:pt x="268" y="5"/>
                      <a:pt x="399" y="49"/>
                    </a:cubicBezTo>
                    <a:cubicBezTo>
                      <a:pt x="520" y="90"/>
                      <a:pt x="575" y="130"/>
                      <a:pt x="600" y="192"/>
                    </a:cubicBezTo>
                    <a:lnTo>
                      <a:pt x="17" y="15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3338513" y="3906838"/>
                <a:ext cx="104776" cy="1063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</p:grpSp>
        <p:sp>
          <p:nvSpPr>
            <p:cNvPr id="10" name="Freeform 115"/>
            <p:cNvSpPr>
              <a:spLocks/>
            </p:cNvSpPr>
            <p:nvPr/>
          </p:nvSpPr>
          <p:spPr bwMode="auto">
            <a:xfrm rot="8088521">
              <a:off x="5990964" y="2469433"/>
              <a:ext cx="148901" cy="143526"/>
            </a:xfrm>
            <a:custGeom>
              <a:avLst/>
              <a:gdLst>
                <a:gd name="T0" fmla="*/ 528 w 528"/>
                <a:gd name="T1" fmla="*/ 145 h 575"/>
                <a:gd name="T2" fmla="*/ 520 w 528"/>
                <a:gd name="T3" fmla="*/ 132 h 575"/>
                <a:gd name="T4" fmla="*/ 509 w 528"/>
                <a:gd name="T5" fmla="*/ 117 h 575"/>
                <a:gd name="T6" fmla="*/ 502 w 528"/>
                <a:gd name="T7" fmla="*/ 109 h 575"/>
                <a:gd name="T8" fmla="*/ 493 w 528"/>
                <a:gd name="T9" fmla="*/ 99 h 575"/>
                <a:gd name="T10" fmla="*/ 442 w 528"/>
                <a:gd name="T11" fmla="*/ 55 h 575"/>
                <a:gd name="T12" fmla="*/ 362 w 528"/>
                <a:gd name="T13" fmla="*/ 19 h 575"/>
                <a:gd name="T14" fmla="*/ 255 w 528"/>
                <a:gd name="T15" fmla="*/ 11 h 575"/>
                <a:gd name="T16" fmla="*/ 141 w 528"/>
                <a:gd name="T17" fmla="*/ 52 h 575"/>
                <a:gd name="T18" fmla="*/ 48 w 528"/>
                <a:gd name="T19" fmla="*/ 149 h 575"/>
                <a:gd name="T20" fmla="*/ 11 w 528"/>
                <a:gd name="T21" fmla="*/ 287 h 575"/>
                <a:gd name="T22" fmla="*/ 47 w 528"/>
                <a:gd name="T23" fmla="*/ 426 h 575"/>
                <a:gd name="T24" fmla="*/ 140 w 528"/>
                <a:gd name="T25" fmla="*/ 523 h 575"/>
                <a:gd name="T26" fmla="*/ 254 w 528"/>
                <a:gd name="T27" fmla="*/ 564 h 575"/>
                <a:gd name="T28" fmla="*/ 361 w 528"/>
                <a:gd name="T29" fmla="*/ 557 h 575"/>
                <a:gd name="T30" fmla="*/ 442 w 528"/>
                <a:gd name="T31" fmla="*/ 520 h 575"/>
                <a:gd name="T32" fmla="*/ 493 w 528"/>
                <a:gd name="T33" fmla="*/ 477 h 575"/>
                <a:gd name="T34" fmla="*/ 502 w 528"/>
                <a:gd name="T35" fmla="*/ 467 h 575"/>
                <a:gd name="T36" fmla="*/ 509 w 528"/>
                <a:gd name="T37" fmla="*/ 458 h 575"/>
                <a:gd name="T38" fmla="*/ 519 w 528"/>
                <a:gd name="T39" fmla="*/ 444 h 575"/>
                <a:gd name="T40" fmla="*/ 528 w 528"/>
                <a:gd name="T41" fmla="*/ 431 h 575"/>
                <a:gd name="T42" fmla="*/ 520 w 528"/>
                <a:gd name="T43" fmla="*/ 444 h 575"/>
                <a:gd name="T44" fmla="*/ 510 w 528"/>
                <a:gd name="T45" fmla="*/ 459 h 575"/>
                <a:gd name="T46" fmla="*/ 503 w 528"/>
                <a:gd name="T47" fmla="*/ 468 h 575"/>
                <a:gd name="T48" fmla="*/ 494 w 528"/>
                <a:gd name="T49" fmla="*/ 478 h 575"/>
                <a:gd name="T50" fmla="*/ 444 w 528"/>
                <a:gd name="T51" fmla="*/ 523 h 575"/>
                <a:gd name="T52" fmla="*/ 362 w 528"/>
                <a:gd name="T53" fmla="*/ 562 h 575"/>
                <a:gd name="T54" fmla="*/ 254 w 528"/>
                <a:gd name="T55" fmla="*/ 571 h 575"/>
                <a:gd name="T56" fmla="*/ 135 w 528"/>
                <a:gd name="T57" fmla="*/ 530 h 575"/>
                <a:gd name="T58" fmla="*/ 38 w 528"/>
                <a:gd name="T59" fmla="*/ 431 h 575"/>
                <a:gd name="T60" fmla="*/ 0 w 528"/>
                <a:gd name="T61" fmla="*/ 287 h 575"/>
                <a:gd name="T62" fmla="*/ 39 w 528"/>
                <a:gd name="T63" fmla="*/ 143 h 575"/>
                <a:gd name="T64" fmla="*/ 136 w 528"/>
                <a:gd name="T65" fmla="*/ 44 h 575"/>
                <a:gd name="T66" fmla="*/ 254 w 528"/>
                <a:gd name="T67" fmla="*/ 4 h 575"/>
                <a:gd name="T68" fmla="*/ 363 w 528"/>
                <a:gd name="T69" fmla="*/ 13 h 575"/>
                <a:gd name="T70" fmla="*/ 444 w 528"/>
                <a:gd name="T71" fmla="*/ 52 h 575"/>
                <a:gd name="T72" fmla="*/ 495 w 528"/>
                <a:gd name="T73" fmla="*/ 98 h 575"/>
                <a:gd name="T74" fmla="*/ 503 w 528"/>
                <a:gd name="T75" fmla="*/ 108 h 575"/>
                <a:gd name="T76" fmla="*/ 510 w 528"/>
                <a:gd name="T77" fmla="*/ 117 h 575"/>
                <a:gd name="T78" fmla="*/ 520 w 528"/>
                <a:gd name="T79" fmla="*/ 132 h 575"/>
                <a:gd name="T80" fmla="*/ 528 w 528"/>
                <a:gd name="T81" fmla="*/ 1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8" h="575">
                  <a:moveTo>
                    <a:pt x="528" y="145"/>
                  </a:moveTo>
                  <a:cubicBezTo>
                    <a:pt x="528" y="145"/>
                    <a:pt x="525" y="140"/>
                    <a:pt x="520" y="132"/>
                  </a:cubicBezTo>
                  <a:cubicBezTo>
                    <a:pt x="517" y="128"/>
                    <a:pt x="514" y="123"/>
                    <a:pt x="509" y="117"/>
                  </a:cubicBezTo>
                  <a:cubicBezTo>
                    <a:pt x="507" y="115"/>
                    <a:pt x="505" y="112"/>
                    <a:pt x="502" y="109"/>
                  </a:cubicBezTo>
                  <a:cubicBezTo>
                    <a:pt x="499" y="105"/>
                    <a:pt x="497" y="102"/>
                    <a:pt x="493" y="99"/>
                  </a:cubicBezTo>
                  <a:cubicBezTo>
                    <a:pt x="481" y="85"/>
                    <a:pt x="464" y="70"/>
                    <a:pt x="442" y="55"/>
                  </a:cubicBezTo>
                  <a:cubicBezTo>
                    <a:pt x="421" y="41"/>
                    <a:pt x="393" y="27"/>
                    <a:pt x="362" y="19"/>
                  </a:cubicBezTo>
                  <a:cubicBezTo>
                    <a:pt x="330" y="10"/>
                    <a:pt x="294" y="6"/>
                    <a:pt x="255" y="11"/>
                  </a:cubicBezTo>
                  <a:cubicBezTo>
                    <a:pt x="217" y="16"/>
                    <a:pt x="177" y="29"/>
                    <a:pt x="141" y="52"/>
                  </a:cubicBezTo>
                  <a:cubicBezTo>
                    <a:pt x="104" y="75"/>
                    <a:pt x="71" y="108"/>
                    <a:pt x="48" y="149"/>
                  </a:cubicBezTo>
                  <a:cubicBezTo>
                    <a:pt x="24" y="189"/>
                    <a:pt x="11" y="237"/>
                    <a:pt x="11" y="287"/>
                  </a:cubicBezTo>
                  <a:cubicBezTo>
                    <a:pt x="11" y="337"/>
                    <a:pt x="24" y="385"/>
                    <a:pt x="47" y="426"/>
                  </a:cubicBezTo>
                  <a:cubicBezTo>
                    <a:pt x="71" y="466"/>
                    <a:pt x="103" y="499"/>
                    <a:pt x="140" y="523"/>
                  </a:cubicBezTo>
                  <a:cubicBezTo>
                    <a:pt x="176" y="546"/>
                    <a:pt x="216" y="559"/>
                    <a:pt x="254" y="564"/>
                  </a:cubicBezTo>
                  <a:cubicBezTo>
                    <a:pt x="293" y="569"/>
                    <a:pt x="329" y="565"/>
                    <a:pt x="361" y="557"/>
                  </a:cubicBezTo>
                  <a:cubicBezTo>
                    <a:pt x="393" y="548"/>
                    <a:pt x="420" y="535"/>
                    <a:pt x="442" y="520"/>
                  </a:cubicBezTo>
                  <a:cubicBezTo>
                    <a:pt x="464" y="506"/>
                    <a:pt x="480" y="491"/>
                    <a:pt x="493" y="477"/>
                  </a:cubicBezTo>
                  <a:cubicBezTo>
                    <a:pt x="496" y="474"/>
                    <a:pt x="499" y="470"/>
                    <a:pt x="502" y="467"/>
                  </a:cubicBezTo>
                  <a:cubicBezTo>
                    <a:pt x="504" y="464"/>
                    <a:pt x="507" y="461"/>
                    <a:pt x="509" y="458"/>
                  </a:cubicBezTo>
                  <a:cubicBezTo>
                    <a:pt x="513" y="453"/>
                    <a:pt x="517" y="448"/>
                    <a:pt x="519" y="444"/>
                  </a:cubicBezTo>
                  <a:cubicBezTo>
                    <a:pt x="525" y="435"/>
                    <a:pt x="528" y="431"/>
                    <a:pt x="528" y="431"/>
                  </a:cubicBezTo>
                  <a:cubicBezTo>
                    <a:pt x="528" y="431"/>
                    <a:pt x="525" y="436"/>
                    <a:pt x="520" y="444"/>
                  </a:cubicBezTo>
                  <a:cubicBezTo>
                    <a:pt x="517" y="448"/>
                    <a:pt x="514" y="453"/>
                    <a:pt x="510" y="459"/>
                  </a:cubicBezTo>
                  <a:cubicBezTo>
                    <a:pt x="508" y="462"/>
                    <a:pt x="505" y="465"/>
                    <a:pt x="503" y="468"/>
                  </a:cubicBezTo>
                  <a:cubicBezTo>
                    <a:pt x="500" y="471"/>
                    <a:pt x="497" y="475"/>
                    <a:pt x="494" y="478"/>
                  </a:cubicBezTo>
                  <a:cubicBezTo>
                    <a:pt x="482" y="492"/>
                    <a:pt x="465" y="508"/>
                    <a:pt x="444" y="523"/>
                  </a:cubicBezTo>
                  <a:cubicBezTo>
                    <a:pt x="422" y="538"/>
                    <a:pt x="395" y="552"/>
                    <a:pt x="362" y="562"/>
                  </a:cubicBezTo>
                  <a:cubicBezTo>
                    <a:pt x="330" y="571"/>
                    <a:pt x="293" y="575"/>
                    <a:pt x="254" y="571"/>
                  </a:cubicBezTo>
                  <a:cubicBezTo>
                    <a:pt x="214" y="567"/>
                    <a:pt x="173" y="554"/>
                    <a:pt x="135" y="530"/>
                  </a:cubicBezTo>
                  <a:cubicBezTo>
                    <a:pt x="97" y="507"/>
                    <a:pt x="63" y="473"/>
                    <a:pt x="38" y="431"/>
                  </a:cubicBezTo>
                  <a:cubicBezTo>
                    <a:pt x="14" y="389"/>
                    <a:pt x="0" y="339"/>
                    <a:pt x="0" y="287"/>
                  </a:cubicBezTo>
                  <a:cubicBezTo>
                    <a:pt x="0" y="235"/>
                    <a:pt x="14" y="185"/>
                    <a:pt x="39" y="143"/>
                  </a:cubicBezTo>
                  <a:cubicBezTo>
                    <a:pt x="63" y="101"/>
                    <a:pt x="98" y="68"/>
                    <a:pt x="136" y="44"/>
                  </a:cubicBezTo>
                  <a:cubicBezTo>
                    <a:pt x="174" y="21"/>
                    <a:pt x="215" y="8"/>
                    <a:pt x="254" y="4"/>
                  </a:cubicBezTo>
                  <a:cubicBezTo>
                    <a:pt x="294" y="0"/>
                    <a:pt x="331" y="4"/>
                    <a:pt x="363" y="13"/>
                  </a:cubicBezTo>
                  <a:cubicBezTo>
                    <a:pt x="395" y="23"/>
                    <a:pt x="423" y="37"/>
                    <a:pt x="444" y="52"/>
                  </a:cubicBezTo>
                  <a:cubicBezTo>
                    <a:pt x="466" y="67"/>
                    <a:pt x="483" y="83"/>
                    <a:pt x="495" y="98"/>
                  </a:cubicBezTo>
                  <a:cubicBezTo>
                    <a:pt x="498" y="101"/>
                    <a:pt x="501" y="105"/>
                    <a:pt x="503" y="108"/>
                  </a:cubicBezTo>
                  <a:cubicBezTo>
                    <a:pt x="506" y="111"/>
                    <a:pt x="508" y="114"/>
                    <a:pt x="510" y="117"/>
                  </a:cubicBezTo>
                  <a:cubicBezTo>
                    <a:pt x="514" y="123"/>
                    <a:pt x="518" y="128"/>
                    <a:pt x="520" y="132"/>
                  </a:cubicBezTo>
                  <a:cubicBezTo>
                    <a:pt x="525" y="140"/>
                    <a:pt x="528" y="145"/>
                    <a:pt x="528" y="14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  <p:sp>
          <p:nvSpPr>
            <p:cNvPr id="11" name="Freeform 117"/>
            <p:cNvSpPr>
              <a:spLocks/>
            </p:cNvSpPr>
            <p:nvPr/>
          </p:nvSpPr>
          <p:spPr bwMode="auto">
            <a:xfrm rot="8088521">
              <a:off x="5964501" y="2435036"/>
              <a:ext cx="208830" cy="204978"/>
            </a:xfrm>
            <a:custGeom>
              <a:avLst/>
              <a:gdLst>
                <a:gd name="T0" fmla="*/ 730 w 742"/>
                <a:gd name="T1" fmla="*/ 161 h 821"/>
                <a:gd name="T2" fmla="*/ 703 w 742"/>
                <a:gd name="T3" fmla="*/ 130 h 821"/>
                <a:gd name="T4" fmla="*/ 690 w 742"/>
                <a:gd name="T5" fmla="*/ 117 h 821"/>
                <a:gd name="T6" fmla="*/ 498 w 742"/>
                <a:gd name="T7" fmla="*/ 16 h 821"/>
                <a:gd name="T8" fmla="*/ 445 w 742"/>
                <a:gd name="T9" fmla="*/ 8 h 821"/>
                <a:gd name="T10" fmla="*/ 427 w 742"/>
                <a:gd name="T11" fmla="*/ 7 h 821"/>
                <a:gd name="T12" fmla="*/ 189 w 742"/>
                <a:gd name="T13" fmla="*/ 75 h 821"/>
                <a:gd name="T14" fmla="*/ 55 w 742"/>
                <a:gd name="T15" fmla="*/ 225 h 821"/>
                <a:gd name="T16" fmla="*/ 45 w 742"/>
                <a:gd name="T17" fmla="*/ 248 h 821"/>
                <a:gd name="T18" fmla="*/ 35 w 742"/>
                <a:gd name="T19" fmla="*/ 271 h 821"/>
                <a:gd name="T20" fmla="*/ 24 w 742"/>
                <a:gd name="T21" fmla="*/ 308 h 821"/>
                <a:gd name="T22" fmla="*/ 24 w 742"/>
                <a:gd name="T23" fmla="*/ 513 h 821"/>
                <a:gd name="T24" fmla="*/ 188 w 742"/>
                <a:gd name="T25" fmla="*/ 745 h 821"/>
                <a:gd name="T26" fmla="*/ 426 w 742"/>
                <a:gd name="T27" fmla="*/ 814 h 821"/>
                <a:gd name="T28" fmla="*/ 498 w 742"/>
                <a:gd name="T29" fmla="*/ 805 h 821"/>
                <a:gd name="T30" fmla="*/ 689 w 742"/>
                <a:gd name="T31" fmla="*/ 705 h 821"/>
                <a:gd name="T32" fmla="*/ 702 w 742"/>
                <a:gd name="T33" fmla="*/ 692 h 821"/>
                <a:gd name="T34" fmla="*/ 729 w 742"/>
                <a:gd name="T35" fmla="*/ 661 h 821"/>
                <a:gd name="T36" fmla="*/ 730 w 742"/>
                <a:gd name="T37" fmla="*/ 661 h 821"/>
                <a:gd name="T38" fmla="*/ 703 w 742"/>
                <a:gd name="T39" fmla="*/ 693 h 821"/>
                <a:gd name="T40" fmla="*/ 690 w 742"/>
                <a:gd name="T41" fmla="*/ 706 h 821"/>
                <a:gd name="T42" fmla="*/ 499 w 742"/>
                <a:gd name="T43" fmla="*/ 811 h 821"/>
                <a:gd name="T44" fmla="*/ 426 w 742"/>
                <a:gd name="T45" fmla="*/ 820 h 821"/>
                <a:gd name="T46" fmla="*/ 183 w 742"/>
                <a:gd name="T47" fmla="*/ 753 h 821"/>
                <a:gd name="T48" fmla="*/ 13 w 742"/>
                <a:gd name="T49" fmla="*/ 515 h 821"/>
                <a:gd name="T50" fmla="*/ 13 w 742"/>
                <a:gd name="T51" fmla="*/ 305 h 821"/>
                <a:gd name="T52" fmla="*/ 25 w 742"/>
                <a:gd name="T53" fmla="*/ 268 h 821"/>
                <a:gd name="T54" fmla="*/ 35 w 742"/>
                <a:gd name="T55" fmla="*/ 244 h 821"/>
                <a:gd name="T56" fmla="*/ 46 w 742"/>
                <a:gd name="T57" fmla="*/ 221 h 821"/>
                <a:gd name="T58" fmla="*/ 184 w 742"/>
                <a:gd name="T59" fmla="*/ 68 h 821"/>
                <a:gd name="T60" fmla="*/ 427 w 742"/>
                <a:gd name="T61" fmla="*/ 1 h 821"/>
                <a:gd name="T62" fmla="*/ 446 w 742"/>
                <a:gd name="T63" fmla="*/ 2 h 821"/>
                <a:gd name="T64" fmla="*/ 500 w 742"/>
                <a:gd name="T65" fmla="*/ 11 h 821"/>
                <a:gd name="T66" fmla="*/ 691 w 742"/>
                <a:gd name="T67" fmla="*/ 116 h 821"/>
                <a:gd name="T68" fmla="*/ 704 w 742"/>
                <a:gd name="T69" fmla="*/ 129 h 821"/>
                <a:gd name="T70" fmla="*/ 730 w 742"/>
                <a:gd name="T71" fmla="*/ 161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2" h="821">
                  <a:moveTo>
                    <a:pt x="742" y="178"/>
                  </a:moveTo>
                  <a:cubicBezTo>
                    <a:pt x="742" y="178"/>
                    <a:pt x="738" y="172"/>
                    <a:pt x="730" y="161"/>
                  </a:cubicBezTo>
                  <a:cubicBezTo>
                    <a:pt x="726" y="156"/>
                    <a:pt x="720" y="149"/>
                    <a:pt x="714" y="142"/>
                  </a:cubicBezTo>
                  <a:cubicBezTo>
                    <a:pt x="710" y="138"/>
                    <a:pt x="707" y="134"/>
                    <a:pt x="703" y="130"/>
                  </a:cubicBezTo>
                  <a:cubicBezTo>
                    <a:pt x="701" y="128"/>
                    <a:pt x="699" y="126"/>
                    <a:pt x="697" y="123"/>
                  </a:cubicBezTo>
                  <a:cubicBezTo>
                    <a:pt x="694" y="121"/>
                    <a:pt x="692" y="119"/>
                    <a:pt x="690" y="117"/>
                  </a:cubicBezTo>
                  <a:cubicBezTo>
                    <a:pt x="671" y="99"/>
                    <a:pt x="646" y="79"/>
                    <a:pt x="614" y="60"/>
                  </a:cubicBezTo>
                  <a:cubicBezTo>
                    <a:pt x="582" y="42"/>
                    <a:pt x="544" y="25"/>
                    <a:pt x="498" y="16"/>
                  </a:cubicBezTo>
                  <a:cubicBezTo>
                    <a:pt x="487" y="13"/>
                    <a:pt x="475" y="12"/>
                    <a:pt x="463" y="10"/>
                  </a:cubicBezTo>
                  <a:cubicBezTo>
                    <a:pt x="457" y="9"/>
                    <a:pt x="451" y="9"/>
                    <a:pt x="445" y="8"/>
                  </a:cubicBezTo>
                  <a:cubicBezTo>
                    <a:pt x="442" y="8"/>
                    <a:pt x="439" y="8"/>
                    <a:pt x="436" y="7"/>
                  </a:cubicBezTo>
                  <a:cubicBezTo>
                    <a:pt x="433" y="7"/>
                    <a:pt x="430" y="7"/>
                    <a:pt x="427" y="7"/>
                  </a:cubicBezTo>
                  <a:cubicBezTo>
                    <a:pt x="401" y="6"/>
                    <a:pt x="375" y="8"/>
                    <a:pt x="348" y="12"/>
                  </a:cubicBezTo>
                  <a:cubicBezTo>
                    <a:pt x="295" y="21"/>
                    <a:pt x="240" y="42"/>
                    <a:pt x="189" y="75"/>
                  </a:cubicBezTo>
                  <a:cubicBezTo>
                    <a:pt x="139" y="109"/>
                    <a:pt x="93" y="157"/>
                    <a:pt x="61" y="214"/>
                  </a:cubicBezTo>
                  <a:cubicBezTo>
                    <a:pt x="59" y="218"/>
                    <a:pt x="57" y="222"/>
                    <a:pt x="55" y="225"/>
                  </a:cubicBezTo>
                  <a:cubicBezTo>
                    <a:pt x="54" y="229"/>
                    <a:pt x="52" y="233"/>
                    <a:pt x="50" y="236"/>
                  </a:cubicBezTo>
                  <a:cubicBezTo>
                    <a:pt x="48" y="240"/>
                    <a:pt x="46" y="244"/>
                    <a:pt x="45" y="248"/>
                  </a:cubicBezTo>
                  <a:cubicBezTo>
                    <a:pt x="43" y="252"/>
                    <a:pt x="41" y="256"/>
                    <a:pt x="40" y="259"/>
                  </a:cubicBezTo>
                  <a:cubicBezTo>
                    <a:pt x="38" y="263"/>
                    <a:pt x="37" y="267"/>
                    <a:pt x="35" y="271"/>
                  </a:cubicBezTo>
                  <a:cubicBezTo>
                    <a:pt x="34" y="275"/>
                    <a:pt x="32" y="279"/>
                    <a:pt x="31" y="283"/>
                  </a:cubicBezTo>
                  <a:cubicBezTo>
                    <a:pt x="28" y="291"/>
                    <a:pt x="26" y="299"/>
                    <a:pt x="24" y="308"/>
                  </a:cubicBezTo>
                  <a:cubicBezTo>
                    <a:pt x="15" y="341"/>
                    <a:pt x="11" y="375"/>
                    <a:pt x="10" y="410"/>
                  </a:cubicBezTo>
                  <a:cubicBezTo>
                    <a:pt x="11" y="445"/>
                    <a:pt x="15" y="480"/>
                    <a:pt x="24" y="513"/>
                  </a:cubicBezTo>
                  <a:cubicBezTo>
                    <a:pt x="32" y="546"/>
                    <a:pt x="45" y="577"/>
                    <a:pt x="61" y="606"/>
                  </a:cubicBezTo>
                  <a:cubicBezTo>
                    <a:pt x="93" y="664"/>
                    <a:pt x="138" y="711"/>
                    <a:pt x="188" y="745"/>
                  </a:cubicBezTo>
                  <a:cubicBezTo>
                    <a:pt x="239" y="779"/>
                    <a:pt x="294" y="800"/>
                    <a:pt x="348" y="809"/>
                  </a:cubicBezTo>
                  <a:cubicBezTo>
                    <a:pt x="374" y="813"/>
                    <a:pt x="401" y="815"/>
                    <a:pt x="426" y="814"/>
                  </a:cubicBezTo>
                  <a:cubicBezTo>
                    <a:pt x="438" y="814"/>
                    <a:pt x="451" y="812"/>
                    <a:pt x="463" y="811"/>
                  </a:cubicBezTo>
                  <a:cubicBezTo>
                    <a:pt x="475" y="809"/>
                    <a:pt x="486" y="808"/>
                    <a:pt x="498" y="805"/>
                  </a:cubicBezTo>
                  <a:cubicBezTo>
                    <a:pt x="543" y="796"/>
                    <a:pt x="582" y="779"/>
                    <a:pt x="614" y="761"/>
                  </a:cubicBezTo>
                  <a:cubicBezTo>
                    <a:pt x="645" y="743"/>
                    <a:pt x="670" y="723"/>
                    <a:pt x="689" y="705"/>
                  </a:cubicBezTo>
                  <a:cubicBezTo>
                    <a:pt x="691" y="703"/>
                    <a:pt x="694" y="700"/>
                    <a:pt x="696" y="698"/>
                  </a:cubicBezTo>
                  <a:cubicBezTo>
                    <a:pt x="698" y="696"/>
                    <a:pt x="700" y="694"/>
                    <a:pt x="702" y="692"/>
                  </a:cubicBezTo>
                  <a:cubicBezTo>
                    <a:pt x="706" y="688"/>
                    <a:pt x="710" y="684"/>
                    <a:pt x="713" y="680"/>
                  </a:cubicBezTo>
                  <a:cubicBezTo>
                    <a:pt x="720" y="672"/>
                    <a:pt x="725" y="666"/>
                    <a:pt x="729" y="661"/>
                  </a:cubicBezTo>
                  <a:cubicBezTo>
                    <a:pt x="738" y="650"/>
                    <a:pt x="742" y="644"/>
                    <a:pt x="742" y="644"/>
                  </a:cubicBezTo>
                  <a:cubicBezTo>
                    <a:pt x="742" y="644"/>
                    <a:pt x="738" y="650"/>
                    <a:pt x="730" y="661"/>
                  </a:cubicBezTo>
                  <a:cubicBezTo>
                    <a:pt x="726" y="666"/>
                    <a:pt x="720" y="673"/>
                    <a:pt x="714" y="681"/>
                  </a:cubicBezTo>
                  <a:cubicBezTo>
                    <a:pt x="711" y="685"/>
                    <a:pt x="707" y="688"/>
                    <a:pt x="703" y="693"/>
                  </a:cubicBezTo>
                  <a:cubicBezTo>
                    <a:pt x="701" y="695"/>
                    <a:pt x="699" y="697"/>
                    <a:pt x="697" y="699"/>
                  </a:cubicBezTo>
                  <a:cubicBezTo>
                    <a:pt x="695" y="701"/>
                    <a:pt x="693" y="704"/>
                    <a:pt x="690" y="706"/>
                  </a:cubicBezTo>
                  <a:cubicBezTo>
                    <a:pt x="672" y="724"/>
                    <a:pt x="647" y="745"/>
                    <a:pt x="615" y="764"/>
                  </a:cubicBezTo>
                  <a:cubicBezTo>
                    <a:pt x="584" y="783"/>
                    <a:pt x="544" y="801"/>
                    <a:pt x="499" y="811"/>
                  </a:cubicBezTo>
                  <a:cubicBezTo>
                    <a:pt x="487" y="814"/>
                    <a:pt x="475" y="815"/>
                    <a:pt x="463" y="817"/>
                  </a:cubicBezTo>
                  <a:cubicBezTo>
                    <a:pt x="451" y="818"/>
                    <a:pt x="439" y="820"/>
                    <a:pt x="426" y="820"/>
                  </a:cubicBezTo>
                  <a:cubicBezTo>
                    <a:pt x="400" y="821"/>
                    <a:pt x="374" y="820"/>
                    <a:pt x="346" y="816"/>
                  </a:cubicBezTo>
                  <a:cubicBezTo>
                    <a:pt x="292" y="808"/>
                    <a:pt x="235" y="787"/>
                    <a:pt x="183" y="753"/>
                  </a:cubicBezTo>
                  <a:cubicBezTo>
                    <a:pt x="132" y="718"/>
                    <a:pt x="85" y="670"/>
                    <a:pt x="52" y="611"/>
                  </a:cubicBezTo>
                  <a:cubicBezTo>
                    <a:pt x="35" y="581"/>
                    <a:pt x="22" y="549"/>
                    <a:pt x="13" y="515"/>
                  </a:cubicBezTo>
                  <a:cubicBezTo>
                    <a:pt x="4" y="482"/>
                    <a:pt x="0" y="446"/>
                    <a:pt x="0" y="410"/>
                  </a:cubicBezTo>
                  <a:cubicBezTo>
                    <a:pt x="0" y="374"/>
                    <a:pt x="4" y="339"/>
                    <a:pt x="13" y="305"/>
                  </a:cubicBezTo>
                  <a:cubicBezTo>
                    <a:pt x="16" y="296"/>
                    <a:pt x="18" y="288"/>
                    <a:pt x="21" y="280"/>
                  </a:cubicBezTo>
                  <a:cubicBezTo>
                    <a:pt x="22" y="276"/>
                    <a:pt x="24" y="272"/>
                    <a:pt x="25" y="268"/>
                  </a:cubicBezTo>
                  <a:cubicBezTo>
                    <a:pt x="27" y="264"/>
                    <a:pt x="28" y="259"/>
                    <a:pt x="30" y="255"/>
                  </a:cubicBezTo>
                  <a:cubicBezTo>
                    <a:pt x="32" y="251"/>
                    <a:pt x="33" y="248"/>
                    <a:pt x="35" y="244"/>
                  </a:cubicBezTo>
                  <a:cubicBezTo>
                    <a:pt x="37" y="240"/>
                    <a:pt x="39" y="236"/>
                    <a:pt x="40" y="232"/>
                  </a:cubicBezTo>
                  <a:cubicBezTo>
                    <a:pt x="42" y="228"/>
                    <a:pt x="44" y="224"/>
                    <a:pt x="46" y="221"/>
                  </a:cubicBezTo>
                  <a:cubicBezTo>
                    <a:pt x="48" y="217"/>
                    <a:pt x="50" y="213"/>
                    <a:pt x="52" y="209"/>
                  </a:cubicBezTo>
                  <a:cubicBezTo>
                    <a:pt x="85" y="150"/>
                    <a:pt x="132" y="102"/>
                    <a:pt x="184" y="68"/>
                  </a:cubicBezTo>
                  <a:cubicBezTo>
                    <a:pt x="236" y="34"/>
                    <a:pt x="293" y="13"/>
                    <a:pt x="347" y="5"/>
                  </a:cubicBezTo>
                  <a:cubicBezTo>
                    <a:pt x="375" y="1"/>
                    <a:pt x="401" y="0"/>
                    <a:pt x="427" y="1"/>
                  </a:cubicBezTo>
                  <a:cubicBezTo>
                    <a:pt x="430" y="1"/>
                    <a:pt x="433" y="1"/>
                    <a:pt x="436" y="1"/>
                  </a:cubicBezTo>
                  <a:cubicBezTo>
                    <a:pt x="440" y="1"/>
                    <a:pt x="443" y="2"/>
                    <a:pt x="446" y="2"/>
                  </a:cubicBezTo>
                  <a:cubicBezTo>
                    <a:pt x="452" y="3"/>
                    <a:pt x="458" y="3"/>
                    <a:pt x="464" y="4"/>
                  </a:cubicBezTo>
                  <a:cubicBezTo>
                    <a:pt x="476" y="6"/>
                    <a:pt x="488" y="8"/>
                    <a:pt x="500" y="11"/>
                  </a:cubicBezTo>
                  <a:cubicBezTo>
                    <a:pt x="545" y="21"/>
                    <a:pt x="584" y="39"/>
                    <a:pt x="616" y="58"/>
                  </a:cubicBezTo>
                  <a:cubicBezTo>
                    <a:pt x="648" y="77"/>
                    <a:pt x="672" y="97"/>
                    <a:pt x="691" y="116"/>
                  </a:cubicBezTo>
                  <a:cubicBezTo>
                    <a:pt x="693" y="118"/>
                    <a:pt x="695" y="120"/>
                    <a:pt x="698" y="122"/>
                  </a:cubicBezTo>
                  <a:cubicBezTo>
                    <a:pt x="700" y="125"/>
                    <a:pt x="702" y="127"/>
                    <a:pt x="704" y="129"/>
                  </a:cubicBezTo>
                  <a:cubicBezTo>
                    <a:pt x="708" y="133"/>
                    <a:pt x="711" y="137"/>
                    <a:pt x="714" y="141"/>
                  </a:cubicBezTo>
                  <a:cubicBezTo>
                    <a:pt x="721" y="149"/>
                    <a:pt x="726" y="155"/>
                    <a:pt x="730" y="161"/>
                  </a:cubicBezTo>
                  <a:cubicBezTo>
                    <a:pt x="738" y="172"/>
                    <a:pt x="742" y="178"/>
                    <a:pt x="742" y="17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  <p:sp>
          <p:nvSpPr>
            <p:cNvPr id="12" name="Freeform 119"/>
            <p:cNvSpPr>
              <a:spLocks/>
            </p:cNvSpPr>
            <p:nvPr/>
          </p:nvSpPr>
          <p:spPr bwMode="auto">
            <a:xfrm rot="8088521">
              <a:off x="5937755" y="2400458"/>
              <a:ext cx="269450" cy="267247"/>
            </a:xfrm>
            <a:custGeom>
              <a:avLst/>
              <a:gdLst>
                <a:gd name="T0" fmla="*/ 940 w 957"/>
                <a:gd name="T1" fmla="*/ 192 h 1071"/>
                <a:gd name="T2" fmla="*/ 903 w 957"/>
                <a:gd name="T3" fmla="*/ 153 h 1071"/>
                <a:gd name="T4" fmla="*/ 886 w 957"/>
                <a:gd name="T5" fmla="*/ 137 h 1071"/>
                <a:gd name="T6" fmla="*/ 717 w 957"/>
                <a:gd name="T7" fmla="*/ 38 h 1071"/>
                <a:gd name="T8" fmla="*/ 667 w 957"/>
                <a:gd name="T9" fmla="*/ 22 h 1071"/>
                <a:gd name="T10" fmla="*/ 635 w 957"/>
                <a:gd name="T11" fmla="*/ 15 h 1071"/>
                <a:gd name="T12" fmla="*/ 613 w 957"/>
                <a:gd name="T13" fmla="*/ 12 h 1071"/>
                <a:gd name="T14" fmla="*/ 590 w 957"/>
                <a:gd name="T15" fmla="*/ 9 h 1071"/>
                <a:gd name="T16" fmla="*/ 542 w 957"/>
                <a:gd name="T17" fmla="*/ 7 h 1071"/>
                <a:gd name="T18" fmla="*/ 238 w 957"/>
                <a:gd name="T19" fmla="*/ 101 h 1071"/>
                <a:gd name="T20" fmla="*/ 75 w 957"/>
                <a:gd name="T21" fmla="*/ 282 h 1071"/>
                <a:gd name="T22" fmla="*/ 10 w 957"/>
                <a:gd name="T23" fmla="*/ 535 h 1071"/>
                <a:gd name="T24" fmla="*/ 75 w 957"/>
                <a:gd name="T25" fmla="*/ 788 h 1071"/>
                <a:gd name="T26" fmla="*/ 237 w 957"/>
                <a:gd name="T27" fmla="*/ 969 h 1071"/>
                <a:gd name="T28" fmla="*/ 542 w 957"/>
                <a:gd name="T29" fmla="*/ 1064 h 1071"/>
                <a:gd name="T30" fmla="*/ 589 w 957"/>
                <a:gd name="T31" fmla="*/ 1062 h 1071"/>
                <a:gd name="T32" fmla="*/ 612 w 957"/>
                <a:gd name="T33" fmla="*/ 1059 h 1071"/>
                <a:gd name="T34" fmla="*/ 656 w 957"/>
                <a:gd name="T35" fmla="*/ 1051 h 1071"/>
                <a:gd name="T36" fmla="*/ 666 w 957"/>
                <a:gd name="T37" fmla="*/ 1049 h 1071"/>
                <a:gd name="T38" fmla="*/ 716 w 957"/>
                <a:gd name="T39" fmla="*/ 1034 h 1071"/>
                <a:gd name="T40" fmla="*/ 753 w 957"/>
                <a:gd name="T41" fmla="*/ 1019 h 1071"/>
                <a:gd name="T42" fmla="*/ 885 w 957"/>
                <a:gd name="T43" fmla="*/ 934 h 1071"/>
                <a:gd name="T44" fmla="*/ 918 w 957"/>
                <a:gd name="T45" fmla="*/ 904 h 1071"/>
                <a:gd name="T46" fmla="*/ 956 w 957"/>
                <a:gd name="T47" fmla="*/ 859 h 1071"/>
                <a:gd name="T48" fmla="*/ 918 w 957"/>
                <a:gd name="T49" fmla="*/ 904 h 1071"/>
                <a:gd name="T50" fmla="*/ 886 w 957"/>
                <a:gd name="T51" fmla="*/ 935 h 1071"/>
                <a:gd name="T52" fmla="*/ 754 w 957"/>
                <a:gd name="T53" fmla="*/ 1023 h 1071"/>
                <a:gd name="T54" fmla="*/ 718 w 957"/>
                <a:gd name="T55" fmla="*/ 1038 h 1071"/>
                <a:gd name="T56" fmla="*/ 668 w 957"/>
                <a:gd name="T57" fmla="*/ 1054 h 1071"/>
                <a:gd name="T58" fmla="*/ 657 w 957"/>
                <a:gd name="T59" fmla="*/ 1056 h 1071"/>
                <a:gd name="T60" fmla="*/ 613 w 957"/>
                <a:gd name="T61" fmla="*/ 1065 h 1071"/>
                <a:gd name="T62" fmla="*/ 590 w 957"/>
                <a:gd name="T63" fmla="*/ 1068 h 1071"/>
                <a:gd name="T64" fmla="*/ 542 w 957"/>
                <a:gd name="T65" fmla="*/ 1071 h 1071"/>
                <a:gd name="T66" fmla="*/ 232 w 957"/>
                <a:gd name="T67" fmla="*/ 977 h 1071"/>
                <a:gd name="T68" fmla="*/ 65 w 957"/>
                <a:gd name="T69" fmla="*/ 793 h 1071"/>
                <a:gd name="T70" fmla="*/ 0 w 957"/>
                <a:gd name="T71" fmla="*/ 535 h 1071"/>
                <a:gd name="T72" fmla="*/ 66 w 957"/>
                <a:gd name="T73" fmla="*/ 277 h 1071"/>
                <a:gd name="T74" fmla="*/ 233 w 957"/>
                <a:gd name="T75" fmla="*/ 94 h 1071"/>
                <a:gd name="T76" fmla="*/ 542 w 957"/>
                <a:gd name="T77" fmla="*/ 0 h 1071"/>
                <a:gd name="T78" fmla="*/ 591 w 957"/>
                <a:gd name="T79" fmla="*/ 3 h 1071"/>
                <a:gd name="T80" fmla="*/ 614 w 957"/>
                <a:gd name="T81" fmla="*/ 6 h 1071"/>
                <a:gd name="T82" fmla="*/ 636 w 957"/>
                <a:gd name="T83" fmla="*/ 10 h 1071"/>
                <a:gd name="T84" fmla="*/ 668 w 957"/>
                <a:gd name="T85" fmla="*/ 18 h 1071"/>
                <a:gd name="T86" fmla="*/ 719 w 957"/>
                <a:gd name="T87" fmla="*/ 33 h 1071"/>
                <a:gd name="T88" fmla="*/ 887 w 957"/>
                <a:gd name="T89" fmla="*/ 136 h 1071"/>
                <a:gd name="T90" fmla="*/ 904 w 957"/>
                <a:gd name="T91" fmla="*/ 152 h 1071"/>
                <a:gd name="T92" fmla="*/ 940 w 957"/>
                <a:gd name="T93" fmla="*/ 192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7" h="1071">
                  <a:moveTo>
                    <a:pt x="957" y="213"/>
                  </a:moveTo>
                  <a:cubicBezTo>
                    <a:pt x="957" y="213"/>
                    <a:pt x="951" y="206"/>
                    <a:pt x="940" y="192"/>
                  </a:cubicBezTo>
                  <a:cubicBezTo>
                    <a:pt x="934" y="185"/>
                    <a:pt x="927" y="178"/>
                    <a:pt x="918" y="168"/>
                  </a:cubicBezTo>
                  <a:cubicBezTo>
                    <a:pt x="913" y="163"/>
                    <a:pt x="909" y="159"/>
                    <a:pt x="903" y="153"/>
                  </a:cubicBezTo>
                  <a:cubicBezTo>
                    <a:pt x="901" y="151"/>
                    <a:pt x="898" y="148"/>
                    <a:pt x="895" y="145"/>
                  </a:cubicBezTo>
                  <a:cubicBezTo>
                    <a:pt x="892" y="143"/>
                    <a:pt x="889" y="140"/>
                    <a:pt x="886" y="137"/>
                  </a:cubicBezTo>
                  <a:cubicBezTo>
                    <a:pt x="861" y="115"/>
                    <a:pt x="828" y="91"/>
                    <a:pt x="786" y="68"/>
                  </a:cubicBezTo>
                  <a:cubicBezTo>
                    <a:pt x="765" y="57"/>
                    <a:pt x="742" y="47"/>
                    <a:pt x="717" y="38"/>
                  </a:cubicBezTo>
                  <a:cubicBezTo>
                    <a:pt x="704" y="33"/>
                    <a:pt x="691" y="29"/>
                    <a:pt x="678" y="25"/>
                  </a:cubicBezTo>
                  <a:cubicBezTo>
                    <a:pt x="674" y="24"/>
                    <a:pt x="671" y="23"/>
                    <a:pt x="667" y="22"/>
                  </a:cubicBezTo>
                  <a:cubicBezTo>
                    <a:pt x="664" y="22"/>
                    <a:pt x="660" y="21"/>
                    <a:pt x="657" y="20"/>
                  </a:cubicBezTo>
                  <a:cubicBezTo>
                    <a:pt x="650" y="18"/>
                    <a:pt x="642" y="17"/>
                    <a:pt x="635" y="15"/>
                  </a:cubicBezTo>
                  <a:cubicBezTo>
                    <a:pt x="632" y="15"/>
                    <a:pt x="628" y="14"/>
                    <a:pt x="624" y="14"/>
                  </a:cubicBezTo>
                  <a:cubicBezTo>
                    <a:pt x="620" y="13"/>
                    <a:pt x="617" y="13"/>
                    <a:pt x="613" y="12"/>
                  </a:cubicBezTo>
                  <a:cubicBezTo>
                    <a:pt x="609" y="11"/>
                    <a:pt x="605" y="11"/>
                    <a:pt x="601" y="10"/>
                  </a:cubicBezTo>
                  <a:cubicBezTo>
                    <a:pt x="598" y="10"/>
                    <a:pt x="594" y="10"/>
                    <a:pt x="590" y="9"/>
                  </a:cubicBezTo>
                  <a:cubicBezTo>
                    <a:pt x="582" y="9"/>
                    <a:pt x="574" y="8"/>
                    <a:pt x="566" y="7"/>
                  </a:cubicBezTo>
                  <a:cubicBezTo>
                    <a:pt x="558" y="7"/>
                    <a:pt x="550" y="7"/>
                    <a:pt x="542" y="7"/>
                  </a:cubicBezTo>
                  <a:cubicBezTo>
                    <a:pt x="510" y="7"/>
                    <a:pt x="476" y="9"/>
                    <a:pt x="442" y="16"/>
                  </a:cubicBezTo>
                  <a:cubicBezTo>
                    <a:pt x="373" y="29"/>
                    <a:pt x="302" y="56"/>
                    <a:pt x="238" y="101"/>
                  </a:cubicBezTo>
                  <a:cubicBezTo>
                    <a:pt x="206" y="124"/>
                    <a:pt x="175" y="150"/>
                    <a:pt x="148" y="180"/>
                  </a:cubicBezTo>
                  <a:cubicBezTo>
                    <a:pt x="120" y="211"/>
                    <a:pt x="96" y="245"/>
                    <a:pt x="75" y="282"/>
                  </a:cubicBezTo>
                  <a:cubicBezTo>
                    <a:pt x="54" y="320"/>
                    <a:pt x="38" y="360"/>
                    <a:pt x="27" y="403"/>
                  </a:cubicBezTo>
                  <a:cubicBezTo>
                    <a:pt x="16" y="445"/>
                    <a:pt x="11" y="490"/>
                    <a:pt x="10" y="535"/>
                  </a:cubicBezTo>
                  <a:cubicBezTo>
                    <a:pt x="11" y="580"/>
                    <a:pt x="16" y="625"/>
                    <a:pt x="27" y="667"/>
                  </a:cubicBezTo>
                  <a:cubicBezTo>
                    <a:pt x="38" y="710"/>
                    <a:pt x="54" y="751"/>
                    <a:pt x="75" y="788"/>
                  </a:cubicBezTo>
                  <a:cubicBezTo>
                    <a:pt x="95" y="825"/>
                    <a:pt x="120" y="860"/>
                    <a:pt x="147" y="890"/>
                  </a:cubicBezTo>
                  <a:cubicBezTo>
                    <a:pt x="175" y="920"/>
                    <a:pt x="205" y="947"/>
                    <a:pt x="237" y="969"/>
                  </a:cubicBezTo>
                  <a:cubicBezTo>
                    <a:pt x="301" y="1015"/>
                    <a:pt x="373" y="1042"/>
                    <a:pt x="441" y="1055"/>
                  </a:cubicBezTo>
                  <a:cubicBezTo>
                    <a:pt x="475" y="1061"/>
                    <a:pt x="509" y="1064"/>
                    <a:pt x="542" y="1064"/>
                  </a:cubicBezTo>
                  <a:cubicBezTo>
                    <a:pt x="550" y="1064"/>
                    <a:pt x="558" y="1064"/>
                    <a:pt x="566" y="1064"/>
                  </a:cubicBezTo>
                  <a:cubicBezTo>
                    <a:pt x="574" y="1063"/>
                    <a:pt x="581" y="1062"/>
                    <a:pt x="589" y="1062"/>
                  </a:cubicBezTo>
                  <a:cubicBezTo>
                    <a:pt x="593" y="1061"/>
                    <a:pt x="597" y="1061"/>
                    <a:pt x="601" y="1061"/>
                  </a:cubicBezTo>
                  <a:cubicBezTo>
                    <a:pt x="604" y="1060"/>
                    <a:pt x="608" y="1060"/>
                    <a:pt x="612" y="1059"/>
                  </a:cubicBezTo>
                  <a:cubicBezTo>
                    <a:pt x="620" y="1058"/>
                    <a:pt x="627" y="1057"/>
                    <a:pt x="634" y="1056"/>
                  </a:cubicBezTo>
                  <a:cubicBezTo>
                    <a:pt x="642" y="1054"/>
                    <a:pt x="649" y="1053"/>
                    <a:pt x="656" y="1051"/>
                  </a:cubicBezTo>
                  <a:cubicBezTo>
                    <a:pt x="661" y="1050"/>
                    <a:pt x="661" y="1050"/>
                    <a:pt x="661" y="1050"/>
                  </a:cubicBezTo>
                  <a:cubicBezTo>
                    <a:pt x="666" y="1049"/>
                    <a:pt x="666" y="1049"/>
                    <a:pt x="666" y="1049"/>
                  </a:cubicBezTo>
                  <a:cubicBezTo>
                    <a:pt x="670" y="1048"/>
                    <a:pt x="673" y="1047"/>
                    <a:pt x="677" y="1046"/>
                  </a:cubicBezTo>
                  <a:cubicBezTo>
                    <a:pt x="691" y="1043"/>
                    <a:pt x="704" y="1038"/>
                    <a:pt x="716" y="1034"/>
                  </a:cubicBezTo>
                  <a:cubicBezTo>
                    <a:pt x="723" y="1032"/>
                    <a:pt x="729" y="1029"/>
                    <a:pt x="735" y="1027"/>
                  </a:cubicBezTo>
                  <a:cubicBezTo>
                    <a:pt x="741" y="1024"/>
                    <a:pt x="747" y="1022"/>
                    <a:pt x="753" y="1019"/>
                  </a:cubicBezTo>
                  <a:cubicBezTo>
                    <a:pt x="764" y="1014"/>
                    <a:pt x="775" y="1009"/>
                    <a:pt x="785" y="1003"/>
                  </a:cubicBezTo>
                  <a:cubicBezTo>
                    <a:pt x="827" y="981"/>
                    <a:pt x="860" y="956"/>
                    <a:pt x="885" y="934"/>
                  </a:cubicBezTo>
                  <a:cubicBezTo>
                    <a:pt x="892" y="929"/>
                    <a:pt x="898" y="924"/>
                    <a:pt x="903" y="918"/>
                  </a:cubicBezTo>
                  <a:cubicBezTo>
                    <a:pt x="908" y="913"/>
                    <a:pt x="913" y="908"/>
                    <a:pt x="918" y="904"/>
                  </a:cubicBezTo>
                  <a:cubicBezTo>
                    <a:pt x="926" y="894"/>
                    <a:pt x="934" y="886"/>
                    <a:pt x="939" y="880"/>
                  </a:cubicBezTo>
                  <a:cubicBezTo>
                    <a:pt x="950" y="866"/>
                    <a:pt x="956" y="859"/>
                    <a:pt x="956" y="859"/>
                  </a:cubicBezTo>
                  <a:cubicBezTo>
                    <a:pt x="956" y="859"/>
                    <a:pt x="951" y="866"/>
                    <a:pt x="940" y="880"/>
                  </a:cubicBezTo>
                  <a:cubicBezTo>
                    <a:pt x="934" y="887"/>
                    <a:pt x="927" y="895"/>
                    <a:pt x="918" y="904"/>
                  </a:cubicBezTo>
                  <a:cubicBezTo>
                    <a:pt x="914" y="909"/>
                    <a:pt x="909" y="914"/>
                    <a:pt x="904" y="919"/>
                  </a:cubicBezTo>
                  <a:cubicBezTo>
                    <a:pt x="899" y="925"/>
                    <a:pt x="893" y="930"/>
                    <a:pt x="886" y="935"/>
                  </a:cubicBezTo>
                  <a:cubicBezTo>
                    <a:pt x="862" y="958"/>
                    <a:pt x="829" y="983"/>
                    <a:pt x="787" y="1006"/>
                  </a:cubicBezTo>
                  <a:cubicBezTo>
                    <a:pt x="777" y="1012"/>
                    <a:pt x="766" y="1017"/>
                    <a:pt x="754" y="1023"/>
                  </a:cubicBezTo>
                  <a:cubicBezTo>
                    <a:pt x="748" y="1026"/>
                    <a:pt x="742" y="1028"/>
                    <a:pt x="736" y="1030"/>
                  </a:cubicBezTo>
                  <a:cubicBezTo>
                    <a:pt x="730" y="1033"/>
                    <a:pt x="724" y="1036"/>
                    <a:pt x="718" y="1038"/>
                  </a:cubicBezTo>
                  <a:cubicBezTo>
                    <a:pt x="705" y="1042"/>
                    <a:pt x="692" y="1047"/>
                    <a:pt x="678" y="1051"/>
                  </a:cubicBezTo>
                  <a:cubicBezTo>
                    <a:pt x="675" y="1052"/>
                    <a:pt x="671" y="1053"/>
                    <a:pt x="668" y="1054"/>
                  </a:cubicBezTo>
                  <a:cubicBezTo>
                    <a:pt x="662" y="1055"/>
                    <a:pt x="662" y="1055"/>
                    <a:pt x="662" y="1055"/>
                  </a:cubicBezTo>
                  <a:cubicBezTo>
                    <a:pt x="657" y="1056"/>
                    <a:pt x="657" y="1056"/>
                    <a:pt x="657" y="1056"/>
                  </a:cubicBezTo>
                  <a:cubicBezTo>
                    <a:pt x="650" y="1058"/>
                    <a:pt x="643" y="1059"/>
                    <a:pt x="635" y="1061"/>
                  </a:cubicBezTo>
                  <a:cubicBezTo>
                    <a:pt x="628" y="1063"/>
                    <a:pt x="620" y="1063"/>
                    <a:pt x="613" y="1065"/>
                  </a:cubicBezTo>
                  <a:cubicBezTo>
                    <a:pt x="609" y="1065"/>
                    <a:pt x="605" y="1066"/>
                    <a:pt x="601" y="1067"/>
                  </a:cubicBezTo>
                  <a:cubicBezTo>
                    <a:pt x="598" y="1067"/>
                    <a:pt x="594" y="1067"/>
                    <a:pt x="590" y="1068"/>
                  </a:cubicBezTo>
                  <a:cubicBezTo>
                    <a:pt x="582" y="1068"/>
                    <a:pt x="574" y="1069"/>
                    <a:pt x="566" y="1070"/>
                  </a:cubicBezTo>
                  <a:cubicBezTo>
                    <a:pt x="558" y="1070"/>
                    <a:pt x="550" y="1070"/>
                    <a:pt x="542" y="1071"/>
                  </a:cubicBezTo>
                  <a:cubicBezTo>
                    <a:pt x="509" y="1071"/>
                    <a:pt x="475" y="1069"/>
                    <a:pt x="440" y="1062"/>
                  </a:cubicBezTo>
                  <a:cubicBezTo>
                    <a:pt x="370" y="1050"/>
                    <a:pt x="298" y="1022"/>
                    <a:pt x="232" y="977"/>
                  </a:cubicBezTo>
                  <a:cubicBezTo>
                    <a:pt x="199" y="954"/>
                    <a:pt x="168" y="927"/>
                    <a:pt x="140" y="897"/>
                  </a:cubicBezTo>
                  <a:cubicBezTo>
                    <a:pt x="112" y="866"/>
                    <a:pt x="87" y="831"/>
                    <a:pt x="65" y="793"/>
                  </a:cubicBezTo>
                  <a:cubicBezTo>
                    <a:pt x="45" y="755"/>
                    <a:pt x="28" y="714"/>
                    <a:pt x="17" y="670"/>
                  </a:cubicBezTo>
                  <a:cubicBezTo>
                    <a:pt x="6" y="627"/>
                    <a:pt x="0" y="581"/>
                    <a:pt x="0" y="535"/>
                  </a:cubicBezTo>
                  <a:cubicBezTo>
                    <a:pt x="0" y="489"/>
                    <a:pt x="6" y="444"/>
                    <a:pt x="17" y="400"/>
                  </a:cubicBezTo>
                  <a:cubicBezTo>
                    <a:pt x="28" y="357"/>
                    <a:pt x="45" y="315"/>
                    <a:pt x="66" y="277"/>
                  </a:cubicBezTo>
                  <a:cubicBezTo>
                    <a:pt x="87" y="239"/>
                    <a:pt x="112" y="205"/>
                    <a:pt x="140" y="174"/>
                  </a:cubicBezTo>
                  <a:cubicBezTo>
                    <a:pt x="169" y="143"/>
                    <a:pt x="200" y="116"/>
                    <a:pt x="233" y="94"/>
                  </a:cubicBezTo>
                  <a:cubicBezTo>
                    <a:pt x="298" y="48"/>
                    <a:pt x="371" y="21"/>
                    <a:pt x="440" y="9"/>
                  </a:cubicBezTo>
                  <a:cubicBezTo>
                    <a:pt x="475" y="2"/>
                    <a:pt x="510" y="0"/>
                    <a:pt x="542" y="0"/>
                  </a:cubicBezTo>
                  <a:cubicBezTo>
                    <a:pt x="551" y="1"/>
                    <a:pt x="559" y="1"/>
                    <a:pt x="567" y="1"/>
                  </a:cubicBezTo>
                  <a:cubicBezTo>
                    <a:pt x="575" y="2"/>
                    <a:pt x="583" y="3"/>
                    <a:pt x="591" y="3"/>
                  </a:cubicBezTo>
                  <a:cubicBezTo>
                    <a:pt x="594" y="4"/>
                    <a:pt x="598" y="4"/>
                    <a:pt x="602" y="5"/>
                  </a:cubicBezTo>
                  <a:cubicBezTo>
                    <a:pt x="606" y="5"/>
                    <a:pt x="610" y="6"/>
                    <a:pt x="614" y="6"/>
                  </a:cubicBezTo>
                  <a:cubicBezTo>
                    <a:pt x="617" y="7"/>
                    <a:pt x="621" y="8"/>
                    <a:pt x="625" y="8"/>
                  </a:cubicBezTo>
                  <a:cubicBezTo>
                    <a:pt x="629" y="9"/>
                    <a:pt x="632" y="9"/>
                    <a:pt x="636" y="10"/>
                  </a:cubicBezTo>
                  <a:cubicBezTo>
                    <a:pt x="643" y="12"/>
                    <a:pt x="651" y="13"/>
                    <a:pt x="658" y="15"/>
                  </a:cubicBezTo>
                  <a:cubicBezTo>
                    <a:pt x="661" y="16"/>
                    <a:pt x="665" y="17"/>
                    <a:pt x="668" y="18"/>
                  </a:cubicBezTo>
                  <a:cubicBezTo>
                    <a:pt x="672" y="19"/>
                    <a:pt x="675" y="20"/>
                    <a:pt x="679" y="21"/>
                  </a:cubicBezTo>
                  <a:cubicBezTo>
                    <a:pt x="693" y="24"/>
                    <a:pt x="706" y="29"/>
                    <a:pt x="719" y="33"/>
                  </a:cubicBezTo>
                  <a:cubicBezTo>
                    <a:pt x="744" y="43"/>
                    <a:pt x="767" y="54"/>
                    <a:pt x="788" y="65"/>
                  </a:cubicBezTo>
                  <a:cubicBezTo>
                    <a:pt x="830" y="88"/>
                    <a:pt x="862" y="114"/>
                    <a:pt x="887" y="136"/>
                  </a:cubicBezTo>
                  <a:cubicBezTo>
                    <a:pt x="890" y="139"/>
                    <a:pt x="893" y="142"/>
                    <a:pt x="896" y="144"/>
                  </a:cubicBezTo>
                  <a:cubicBezTo>
                    <a:pt x="899" y="147"/>
                    <a:pt x="902" y="150"/>
                    <a:pt x="904" y="152"/>
                  </a:cubicBezTo>
                  <a:cubicBezTo>
                    <a:pt x="909" y="158"/>
                    <a:pt x="914" y="163"/>
                    <a:pt x="919" y="167"/>
                  </a:cubicBezTo>
                  <a:cubicBezTo>
                    <a:pt x="927" y="177"/>
                    <a:pt x="935" y="185"/>
                    <a:pt x="940" y="192"/>
                  </a:cubicBezTo>
                  <a:cubicBezTo>
                    <a:pt x="951" y="206"/>
                    <a:pt x="957" y="213"/>
                    <a:pt x="957" y="2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  <p:sp>
          <p:nvSpPr>
            <p:cNvPr id="13" name="Freeform 121"/>
            <p:cNvSpPr>
              <a:spLocks/>
            </p:cNvSpPr>
            <p:nvPr/>
          </p:nvSpPr>
          <p:spPr bwMode="auto">
            <a:xfrm rot="8088521">
              <a:off x="5911100" y="2365542"/>
              <a:ext cx="330071" cy="329721"/>
            </a:xfrm>
            <a:custGeom>
              <a:avLst/>
              <a:gdLst>
                <a:gd name="T0" fmla="*/ 1151 w 1172"/>
                <a:gd name="T1" fmla="*/ 223 h 1321"/>
                <a:gd name="T2" fmla="*/ 1083 w 1172"/>
                <a:gd name="T3" fmla="*/ 158 h 1321"/>
                <a:gd name="T4" fmla="*/ 949 w 1172"/>
                <a:gd name="T5" fmla="*/ 71 h 1321"/>
                <a:gd name="T6" fmla="*/ 918 w 1172"/>
                <a:gd name="T7" fmla="*/ 57 h 1321"/>
                <a:gd name="T8" fmla="*/ 874 w 1172"/>
                <a:gd name="T9" fmla="*/ 41 h 1321"/>
                <a:gd name="T10" fmla="*/ 825 w 1172"/>
                <a:gd name="T11" fmla="*/ 26 h 1321"/>
                <a:gd name="T12" fmla="*/ 799 w 1172"/>
                <a:gd name="T13" fmla="*/ 21 h 1321"/>
                <a:gd name="T14" fmla="*/ 659 w 1172"/>
                <a:gd name="T15" fmla="*/ 7 h 1321"/>
                <a:gd name="T16" fmla="*/ 410 w 1172"/>
                <a:gd name="T17" fmla="*/ 58 h 1321"/>
                <a:gd name="T18" fmla="*/ 178 w 1172"/>
                <a:gd name="T19" fmla="*/ 225 h 1321"/>
                <a:gd name="T20" fmla="*/ 32 w 1172"/>
                <a:gd name="T21" fmla="*/ 498 h 1321"/>
                <a:gd name="T22" fmla="*/ 31 w 1172"/>
                <a:gd name="T23" fmla="*/ 822 h 1321"/>
                <a:gd name="T24" fmla="*/ 177 w 1172"/>
                <a:gd name="T25" fmla="*/ 1096 h 1321"/>
                <a:gd name="T26" fmla="*/ 409 w 1172"/>
                <a:gd name="T27" fmla="*/ 1262 h 1321"/>
                <a:gd name="T28" fmla="*/ 658 w 1172"/>
                <a:gd name="T29" fmla="*/ 1314 h 1321"/>
                <a:gd name="T30" fmla="*/ 799 w 1172"/>
                <a:gd name="T31" fmla="*/ 1301 h 1321"/>
                <a:gd name="T32" fmla="*/ 824 w 1172"/>
                <a:gd name="T33" fmla="*/ 1295 h 1321"/>
                <a:gd name="T34" fmla="*/ 873 w 1172"/>
                <a:gd name="T35" fmla="*/ 1281 h 1321"/>
                <a:gd name="T36" fmla="*/ 896 w 1172"/>
                <a:gd name="T37" fmla="*/ 1272 h 1321"/>
                <a:gd name="T38" fmla="*/ 938 w 1172"/>
                <a:gd name="T39" fmla="*/ 1254 h 1321"/>
                <a:gd name="T40" fmla="*/ 958 w 1172"/>
                <a:gd name="T41" fmla="*/ 1245 h 1321"/>
                <a:gd name="T42" fmla="*/ 1123 w 1172"/>
                <a:gd name="T43" fmla="*/ 1127 h 1321"/>
                <a:gd name="T44" fmla="*/ 1172 w 1172"/>
                <a:gd name="T45" fmla="*/ 1073 h 1321"/>
                <a:gd name="T46" fmla="*/ 1123 w 1172"/>
                <a:gd name="T47" fmla="*/ 1128 h 1321"/>
                <a:gd name="T48" fmla="*/ 960 w 1172"/>
                <a:gd name="T49" fmla="*/ 1248 h 1321"/>
                <a:gd name="T50" fmla="*/ 940 w 1172"/>
                <a:gd name="T51" fmla="*/ 1258 h 1321"/>
                <a:gd name="T52" fmla="*/ 897 w 1172"/>
                <a:gd name="T53" fmla="*/ 1276 h 1321"/>
                <a:gd name="T54" fmla="*/ 874 w 1172"/>
                <a:gd name="T55" fmla="*/ 1285 h 1321"/>
                <a:gd name="T56" fmla="*/ 826 w 1172"/>
                <a:gd name="T57" fmla="*/ 1300 h 1321"/>
                <a:gd name="T58" fmla="*/ 800 w 1172"/>
                <a:gd name="T59" fmla="*/ 1306 h 1321"/>
                <a:gd name="T60" fmla="*/ 658 w 1172"/>
                <a:gd name="T61" fmla="*/ 1321 h 1321"/>
                <a:gd name="T62" fmla="*/ 406 w 1172"/>
                <a:gd name="T63" fmla="*/ 1270 h 1321"/>
                <a:gd name="T64" fmla="*/ 170 w 1172"/>
                <a:gd name="T65" fmla="*/ 1102 h 1321"/>
                <a:gd name="T66" fmla="*/ 21 w 1172"/>
                <a:gd name="T67" fmla="*/ 825 h 1321"/>
                <a:gd name="T68" fmla="*/ 21 w 1172"/>
                <a:gd name="T69" fmla="*/ 495 h 1321"/>
                <a:gd name="T70" fmla="*/ 171 w 1172"/>
                <a:gd name="T71" fmla="*/ 218 h 1321"/>
                <a:gd name="T72" fmla="*/ 407 w 1172"/>
                <a:gd name="T73" fmla="*/ 51 h 1321"/>
                <a:gd name="T74" fmla="*/ 659 w 1172"/>
                <a:gd name="T75" fmla="*/ 0 h 1321"/>
                <a:gd name="T76" fmla="*/ 801 w 1172"/>
                <a:gd name="T77" fmla="*/ 15 h 1321"/>
                <a:gd name="T78" fmla="*/ 826 w 1172"/>
                <a:gd name="T79" fmla="*/ 22 h 1321"/>
                <a:gd name="T80" fmla="*/ 875 w 1172"/>
                <a:gd name="T81" fmla="*/ 36 h 1321"/>
                <a:gd name="T82" fmla="*/ 920 w 1172"/>
                <a:gd name="T83" fmla="*/ 54 h 1321"/>
                <a:gd name="T84" fmla="*/ 951 w 1172"/>
                <a:gd name="T85" fmla="*/ 68 h 1321"/>
                <a:gd name="T86" fmla="*/ 1084 w 1172"/>
                <a:gd name="T87" fmla="*/ 157 h 1321"/>
                <a:gd name="T88" fmla="*/ 1151 w 1172"/>
                <a:gd name="T89" fmla="*/ 223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2" h="1321">
                  <a:moveTo>
                    <a:pt x="1172" y="248"/>
                  </a:moveTo>
                  <a:cubicBezTo>
                    <a:pt x="1172" y="248"/>
                    <a:pt x="1165" y="240"/>
                    <a:pt x="1151" y="223"/>
                  </a:cubicBezTo>
                  <a:cubicBezTo>
                    <a:pt x="1143" y="215"/>
                    <a:pt x="1134" y="206"/>
                    <a:pt x="1123" y="194"/>
                  </a:cubicBezTo>
                  <a:cubicBezTo>
                    <a:pt x="1112" y="184"/>
                    <a:pt x="1099" y="171"/>
                    <a:pt x="1083" y="158"/>
                  </a:cubicBezTo>
                  <a:cubicBezTo>
                    <a:pt x="1052" y="132"/>
                    <a:pt x="1011" y="103"/>
                    <a:pt x="959" y="76"/>
                  </a:cubicBezTo>
                  <a:cubicBezTo>
                    <a:pt x="956" y="75"/>
                    <a:pt x="953" y="73"/>
                    <a:pt x="949" y="71"/>
                  </a:cubicBezTo>
                  <a:cubicBezTo>
                    <a:pt x="946" y="70"/>
                    <a:pt x="943" y="68"/>
                    <a:pt x="939" y="67"/>
                  </a:cubicBezTo>
                  <a:cubicBezTo>
                    <a:pt x="932" y="64"/>
                    <a:pt x="925" y="61"/>
                    <a:pt x="918" y="57"/>
                  </a:cubicBezTo>
                  <a:cubicBezTo>
                    <a:pt x="911" y="54"/>
                    <a:pt x="904" y="52"/>
                    <a:pt x="896" y="49"/>
                  </a:cubicBezTo>
                  <a:cubicBezTo>
                    <a:pt x="889" y="46"/>
                    <a:pt x="881" y="43"/>
                    <a:pt x="874" y="41"/>
                  </a:cubicBezTo>
                  <a:cubicBezTo>
                    <a:pt x="866" y="38"/>
                    <a:pt x="858" y="36"/>
                    <a:pt x="850" y="33"/>
                  </a:cubicBezTo>
                  <a:cubicBezTo>
                    <a:pt x="842" y="31"/>
                    <a:pt x="833" y="29"/>
                    <a:pt x="825" y="26"/>
                  </a:cubicBezTo>
                  <a:cubicBezTo>
                    <a:pt x="821" y="25"/>
                    <a:pt x="817" y="24"/>
                    <a:pt x="812" y="23"/>
                  </a:cubicBezTo>
                  <a:cubicBezTo>
                    <a:pt x="808" y="22"/>
                    <a:pt x="804" y="21"/>
                    <a:pt x="799" y="21"/>
                  </a:cubicBezTo>
                  <a:cubicBezTo>
                    <a:pt x="791" y="19"/>
                    <a:pt x="782" y="17"/>
                    <a:pt x="773" y="15"/>
                  </a:cubicBezTo>
                  <a:cubicBezTo>
                    <a:pt x="737" y="10"/>
                    <a:pt x="699" y="7"/>
                    <a:pt x="659" y="7"/>
                  </a:cubicBezTo>
                  <a:cubicBezTo>
                    <a:pt x="619" y="7"/>
                    <a:pt x="578" y="11"/>
                    <a:pt x="536" y="19"/>
                  </a:cubicBezTo>
                  <a:cubicBezTo>
                    <a:pt x="494" y="28"/>
                    <a:pt x="452" y="41"/>
                    <a:pt x="410" y="58"/>
                  </a:cubicBezTo>
                  <a:cubicBezTo>
                    <a:pt x="368" y="76"/>
                    <a:pt x="327" y="99"/>
                    <a:pt x="288" y="127"/>
                  </a:cubicBezTo>
                  <a:cubicBezTo>
                    <a:pt x="249" y="155"/>
                    <a:pt x="211" y="187"/>
                    <a:pt x="178" y="225"/>
                  </a:cubicBezTo>
                  <a:cubicBezTo>
                    <a:pt x="144" y="262"/>
                    <a:pt x="115" y="304"/>
                    <a:pt x="90" y="350"/>
                  </a:cubicBezTo>
                  <a:cubicBezTo>
                    <a:pt x="65" y="396"/>
                    <a:pt x="45" y="446"/>
                    <a:pt x="32" y="498"/>
                  </a:cubicBezTo>
                  <a:cubicBezTo>
                    <a:pt x="19" y="550"/>
                    <a:pt x="12" y="605"/>
                    <a:pt x="11" y="660"/>
                  </a:cubicBezTo>
                  <a:cubicBezTo>
                    <a:pt x="11" y="715"/>
                    <a:pt x="18" y="770"/>
                    <a:pt x="31" y="822"/>
                  </a:cubicBezTo>
                  <a:cubicBezTo>
                    <a:pt x="45" y="875"/>
                    <a:pt x="65" y="924"/>
                    <a:pt x="89" y="970"/>
                  </a:cubicBezTo>
                  <a:cubicBezTo>
                    <a:pt x="114" y="1016"/>
                    <a:pt x="144" y="1058"/>
                    <a:pt x="177" y="1096"/>
                  </a:cubicBezTo>
                  <a:cubicBezTo>
                    <a:pt x="211" y="1133"/>
                    <a:pt x="248" y="1166"/>
                    <a:pt x="287" y="1194"/>
                  </a:cubicBezTo>
                  <a:cubicBezTo>
                    <a:pt x="326" y="1222"/>
                    <a:pt x="367" y="1244"/>
                    <a:pt x="409" y="1262"/>
                  </a:cubicBezTo>
                  <a:cubicBezTo>
                    <a:pt x="451" y="1280"/>
                    <a:pt x="494" y="1293"/>
                    <a:pt x="535" y="1301"/>
                  </a:cubicBezTo>
                  <a:cubicBezTo>
                    <a:pt x="577" y="1310"/>
                    <a:pt x="619" y="1314"/>
                    <a:pt x="658" y="1314"/>
                  </a:cubicBezTo>
                  <a:cubicBezTo>
                    <a:pt x="698" y="1314"/>
                    <a:pt x="736" y="1312"/>
                    <a:pt x="772" y="1306"/>
                  </a:cubicBezTo>
                  <a:cubicBezTo>
                    <a:pt x="781" y="1304"/>
                    <a:pt x="790" y="1302"/>
                    <a:pt x="799" y="1301"/>
                  </a:cubicBezTo>
                  <a:cubicBezTo>
                    <a:pt x="803" y="1300"/>
                    <a:pt x="807" y="1299"/>
                    <a:pt x="812" y="1298"/>
                  </a:cubicBezTo>
                  <a:cubicBezTo>
                    <a:pt x="816" y="1297"/>
                    <a:pt x="820" y="1296"/>
                    <a:pt x="824" y="1295"/>
                  </a:cubicBezTo>
                  <a:cubicBezTo>
                    <a:pt x="833" y="1293"/>
                    <a:pt x="841" y="1291"/>
                    <a:pt x="849" y="1288"/>
                  </a:cubicBezTo>
                  <a:cubicBezTo>
                    <a:pt x="857" y="1286"/>
                    <a:pt x="865" y="1283"/>
                    <a:pt x="873" y="1281"/>
                  </a:cubicBezTo>
                  <a:cubicBezTo>
                    <a:pt x="877" y="1279"/>
                    <a:pt x="881" y="1278"/>
                    <a:pt x="884" y="1277"/>
                  </a:cubicBezTo>
                  <a:cubicBezTo>
                    <a:pt x="888" y="1275"/>
                    <a:pt x="892" y="1274"/>
                    <a:pt x="896" y="1272"/>
                  </a:cubicBezTo>
                  <a:cubicBezTo>
                    <a:pt x="903" y="1270"/>
                    <a:pt x="911" y="1267"/>
                    <a:pt x="918" y="1264"/>
                  </a:cubicBezTo>
                  <a:cubicBezTo>
                    <a:pt x="925" y="1261"/>
                    <a:pt x="932" y="1258"/>
                    <a:pt x="938" y="1254"/>
                  </a:cubicBezTo>
                  <a:cubicBezTo>
                    <a:pt x="942" y="1253"/>
                    <a:pt x="945" y="1251"/>
                    <a:pt x="949" y="1250"/>
                  </a:cubicBezTo>
                  <a:cubicBezTo>
                    <a:pt x="952" y="1248"/>
                    <a:pt x="955" y="1247"/>
                    <a:pt x="958" y="1245"/>
                  </a:cubicBezTo>
                  <a:cubicBezTo>
                    <a:pt x="1010" y="1219"/>
                    <a:pt x="1051" y="1190"/>
                    <a:pt x="1082" y="1163"/>
                  </a:cubicBezTo>
                  <a:cubicBezTo>
                    <a:pt x="1098" y="1151"/>
                    <a:pt x="1111" y="1138"/>
                    <a:pt x="1123" y="1127"/>
                  </a:cubicBezTo>
                  <a:cubicBezTo>
                    <a:pt x="1134" y="1116"/>
                    <a:pt x="1143" y="1106"/>
                    <a:pt x="1150" y="1098"/>
                  </a:cubicBezTo>
                  <a:cubicBezTo>
                    <a:pt x="1164" y="1082"/>
                    <a:pt x="1172" y="1073"/>
                    <a:pt x="1172" y="1073"/>
                  </a:cubicBezTo>
                  <a:cubicBezTo>
                    <a:pt x="1172" y="1073"/>
                    <a:pt x="1164" y="1082"/>
                    <a:pt x="1151" y="1099"/>
                  </a:cubicBezTo>
                  <a:cubicBezTo>
                    <a:pt x="1143" y="1107"/>
                    <a:pt x="1134" y="1116"/>
                    <a:pt x="1123" y="1128"/>
                  </a:cubicBezTo>
                  <a:cubicBezTo>
                    <a:pt x="1112" y="1139"/>
                    <a:pt x="1099" y="1152"/>
                    <a:pt x="1083" y="1165"/>
                  </a:cubicBezTo>
                  <a:cubicBezTo>
                    <a:pt x="1052" y="1191"/>
                    <a:pt x="1012" y="1221"/>
                    <a:pt x="960" y="1248"/>
                  </a:cubicBezTo>
                  <a:cubicBezTo>
                    <a:pt x="957" y="1250"/>
                    <a:pt x="953" y="1251"/>
                    <a:pt x="950" y="1253"/>
                  </a:cubicBezTo>
                  <a:cubicBezTo>
                    <a:pt x="947" y="1255"/>
                    <a:pt x="943" y="1256"/>
                    <a:pt x="940" y="1258"/>
                  </a:cubicBezTo>
                  <a:cubicBezTo>
                    <a:pt x="933" y="1261"/>
                    <a:pt x="926" y="1264"/>
                    <a:pt x="919" y="1267"/>
                  </a:cubicBezTo>
                  <a:cubicBezTo>
                    <a:pt x="912" y="1271"/>
                    <a:pt x="905" y="1273"/>
                    <a:pt x="897" y="1276"/>
                  </a:cubicBezTo>
                  <a:cubicBezTo>
                    <a:pt x="893" y="1278"/>
                    <a:pt x="890" y="1279"/>
                    <a:pt x="886" y="1281"/>
                  </a:cubicBezTo>
                  <a:cubicBezTo>
                    <a:pt x="882" y="1282"/>
                    <a:pt x="878" y="1283"/>
                    <a:pt x="874" y="1285"/>
                  </a:cubicBezTo>
                  <a:cubicBezTo>
                    <a:pt x="866" y="1287"/>
                    <a:pt x="859" y="1290"/>
                    <a:pt x="850" y="1293"/>
                  </a:cubicBezTo>
                  <a:cubicBezTo>
                    <a:pt x="842" y="1295"/>
                    <a:pt x="834" y="1297"/>
                    <a:pt x="826" y="1300"/>
                  </a:cubicBezTo>
                  <a:cubicBezTo>
                    <a:pt x="821" y="1301"/>
                    <a:pt x="817" y="1302"/>
                    <a:pt x="813" y="1303"/>
                  </a:cubicBezTo>
                  <a:cubicBezTo>
                    <a:pt x="808" y="1304"/>
                    <a:pt x="804" y="1305"/>
                    <a:pt x="800" y="1306"/>
                  </a:cubicBezTo>
                  <a:cubicBezTo>
                    <a:pt x="791" y="1307"/>
                    <a:pt x="782" y="1310"/>
                    <a:pt x="773" y="1311"/>
                  </a:cubicBezTo>
                  <a:cubicBezTo>
                    <a:pt x="737" y="1317"/>
                    <a:pt x="698" y="1320"/>
                    <a:pt x="658" y="1321"/>
                  </a:cubicBezTo>
                  <a:cubicBezTo>
                    <a:pt x="618" y="1321"/>
                    <a:pt x="576" y="1317"/>
                    <a:pt x="534" y="1309"/>
                  </a:cubicBezTo>
                  <a:cubicBezTo>
                    <a:pt x="492" y="1300"/>
                    <a:pt x="448" y="1288"/>
                    <a:pt x="406" y="1270"/>
                  </a:cubicBezTo>
                  <a:cubicBezTo>
                    <a:pt x="363" y="1252"/>
                    <a:pt x="322" y="1229"/>
                    <a:pt x="282" y="1201"/>
                  </a:cubicBezTo>
                  <a:cubicBezTo>
                    <a:pt x="242" y="1173"/>
                    <a:pt x="204" y="1140"/>
                    <a:pt x="170" y="1102"/>
                  </a:cubicBezTo>
                  <a:cubicBezTo>
                    <a:pt x="136" y="1064"/>
                    <a:pt x="106" y="1022"/>
                    <a:pt x="80" y="975"/>
                  </a:cubicBezTo>
                  <a:cubicBezTo>
                    <a:pt x="55" y="928"/>
                    <a:pt x="35" y="878"/>
                    <a:pt x="21" y="825"/>
                  </a:cubicBezTo>
                  <a:cubicBezTo>
                    <a:pt x="8" y="772"/>
                    <a:pt x="1" y="716"/>
                    <a:pt x="0" y="660"/>
                  </a:cubicBezTo>
                  <a:cubicBezTo>
                    <a:pt x="1" y="604"/>
                    <a:pt x="8" y="548"/>
                    <a:pt x="21" y="495"/>
                  </a:cubicBezTo>
                  <a:cubicBezTo>
                    <a:pt x="35" y="442"/>
                    <a:pt x="55" y="392"/>
                    <a:pt x="80" y="345"/>
                  </a:cubicBezTo>
                  <a:cubicBezTo>
                    <a:pt x="106" y="299"/>
                    <a:pt x="137" y="256"/>
                    <a:pt x="171" y="218"/>
                  </a:cubicBezTo>
                  <a:cubicBezTo>
                    <a:pt x="205" y="180"/>
                    <a:pt x="243" y="147"/>
                    <a:pt x="282" y="119"/>
                  </a:cubicBezTo>
                  <a:cubicBezTo>
                    <a:pt x="322" y="91"/>
                    <a:pt x="364" y="68"/>
                    <a:pt x="407" y="51"/>
                  </a:cubicBezTo>
                  <a:cubicBezTo>
                    <a:pt x="449" y="33"/>
                    <a:pt x="492" y="20"/>
                    <a:pt x="535" y="12"/>
                  </a:cubicBezTo>
                  <a:cubicBezTo>
                    <a:pt x="577" y="4"/>
                    <a:pt x="619" y="0"/>
                    <a:pt x="659" y="0"/>
                  </a:cubicBezTo>
                  <a:cubicBezTo>
                    <a:pt x="699" y="1"/>
                    <a:pt x="738" y="4"/>
                    <a:pt x="774" y="10"/>
                  </a:cubicBezTo>
                  <a:cubicBezTo>
                    <a:pt x="783" y="12"/>
                    <a:pt x="792" y="14"/>
                    <a:pt x="801" y="15"/>
                  </a:cubicBezTo>
                  <a:cubicBezTo>
                    <a:pt x="805" y="16"/>
                    <a:pt x="809" y="17"/>
                    <a:pt x="814" y="18"/>
                  </a:cubicBezTo>
                  <a:cubicBezTo>
                    <a:pt x="818" y="19"/>
                    <a:pt x="822" y="21"/>
                    <a:pt x="826" y="22"/>
                  </a:cubicBezTo>
                  <a:cubicBezTo>
                    <a:pt x="835" y="24"/>
                    <a:pt x="843" y="26"/>
                    <a:pt x="851" y="29"/>
                  </a:cubicBezTo>
                  <a:cubicBezTo>
                    <a:pt x="859" y="31"/>
                    <a:pt x="867" y="34"/>
                    <a:pt x="875" y="36"/>
                  </a:cubicBezTo>
                  <a:cubicBezTo>
                    <a:pt x="883" y="39"/>
                    <a:pt x="890" y="42"/>
                    <a:pt x="898" y="45"/>
                  </a:cubicBezTo>
                  <a:cubicBezTo>
                    <a:pt x="905" y="48"/>
                    <a:pt x="913" y="51"/>
                    <a:pt x="920" y="54"/>
                  </a:cubicBezTo>
                  <a:cubicBezTo>
                    <a:pt x="927" y="57"/>
                    <a:pt x="934" y="60"/>
                    <a:pt x="941" y="64"/>
                  </a:cubicBezTo>
                  <a:cubicBezTo>
                    <a:pt x="944" y="65"/>
                    <a:pt x="948" y="67"/>
                    <a:pt x="951" y="68"/>
                  </a:cubicBezTo>
                  <a:cubicBezTo>
                    <a:pt x="954" y="70"/>
                    <a:pt x="957" y="72"/>
                    <a:pt x="961" y="73"/>
                  </a:cubicBezTo>
                  <a:cubicBezTo>
                    <a:pt x="1012" y="100"/>
                    <a:pt x="1053" y="130"/>
                    <a:pt x="1084" y="157"/>
                  </a:cubicBezTo>
                  <a:cubicBezTo>
                    <a:pt x="1100" y="170"/>
                    <a:pt x="1113" y="183"/>
                    <a:pt x="1124" y="194"/>
                  </a:cubicBezTo>
                  <a:cubicBezTo>
                    <a:pt x="1135" y="205"/>
                    <a:pt x="1144" y="215"/>
                    <a:pt x="1151" y="223"/>
                  </a:cubicBezTo>
                  <a:cubicBezTo>
                    <a:pt x="1165" y="240"/>
                    <a:pt x="1172" y="248"/>
                    <a:pt x="1172" y="24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  <p:sp>
          <p:nvSpPr>
            <p:cNvPr id="14" name="Freeform 123"/>
            <p:cNvSpPr>
              <a:spLocks/>
            </p:cNvSpPr>
            <p:nvPr/>
          </p:nvSpPr>
          <p:spPr bwMode="auto">
            <a:xfrm rot="8088521">
              <a:off x="5884406" y="2330738"/>
              <a:ext cx="390461" cy="391990"/>
            </a:xfrm>
            <a:custGeom>
              <a:avLst/>
              <a:gdLst>
                <a:gd name="T0" fmla="*/ 1361 w 1386"/>
                <a:gd name="T1" fmla="*/ 254 h 1571"/>
                <a:gd name="T2" fmla="*/ 1327 w 1386"/>
                <a:gd name="T3" fmla="*/ 221 h 1571"/>
                <a:gd name="T4" fmla="*/ 1131 w 1386"/>
                <a:gd name="T5" fmla="*/ 85 h 1571"/>
                <a:gd name="T6" fmla="*/ 1082 w 1386"/>
                <a:gd name="T7" fmla="*/ 63 h 1571"/>
                <a:gd name="T8" fmla="*/ 1043 w 1386"/>
                <a:gd name="T9" fmla="*/ 48 h 1571"/>
                <a:gd name="T10" fmla="*/ 910 w 1386"/>
                <a:gd name="T11" fmla="*/ 16 h 1571"/>
                <a:gd name="T12" fmla="*/ 844 w 1386"/>
                <a:gd name="T13" fmla="*/ 8 h 1571"/>
                <a:gd name="T14" fmla="*/ 775 w 1386"/>
                <a:gd name="T15" fmla="*/ 7 h 1571"/>
                <a:gd name="T16" fmla="*/ 337 w 1386"/>
                <a:gd name="T17" fmla="*/ 152 h 1571"/>
                <a:gd name="T18" fmla="*/ 35 w 1386"/>
                <a:gd name="T19" fmla="*/ 593 h 1571"/>
                <a:gd name="T20" fmla="*/ 35 w 1386"/>
                <a:gd name="T21" fmla="*/ 977 h 1571"/>
                <a:gd name="T22" fmla="*/ 336 w 1386"/>
                <a:gd name="T23" fmla="*/ 1418 h 1571"/>
                <a:gd name="T24" fmla="*/ 774 w 1386"/>
                <a:gd name="T25" fmla="*/ 1564 h 1571"/>
                <a:gd name="T26" fmla="*/ 809 w 1386"/>
                <a:gd name="T27" fmla="*/ 1564 h 1571"/>
                <a:gd name="T28" fmla="*/ 877 w 1386"/>
                <a:gd name="T29" fmla="*/ 1560 h 1571"/>
                <a:gd name="T30" fmla="*/ 1029 w 1386"/>
                <a:gd name="T31" fmla="*/ 1527 h 1571"/>
                <a:gd name="T32" fmla="*/ 1056 w 1386"/>
                <a:gd name="T33" fmla="*/ 1518 h 1571"/>
                <a:gd name="T34" fmla="*/ 1107 w 1386"/>
                <a:gd name="T35" fmla="*/ 1498 h 1571"/>
                <a:gd name="T36" fmla="*/ 1278 w 1386"/>
                <a:gd name="T37" fmla="*/ 1393 h 1571"/>
                <a:gd name="T38" fmla="*/ 1299 w 1386"/>
                <a:gd name="T39" fmla="*/ 1376 h 1571"/>
                <a:gd name="T40" fmla="*/ 1327 w 1386"/>
                <a:gd name="T41" fmla="*/ 1351 h 1571"/>
                <a:gd name="T42" fmla="*/ 1360 w 1386"/>
                <a:gd name="T43" fmla="*/ 1317 h 1571"/>
                <a:gd name="T44" fmla="*/ 1360 w 1386"/>
                <a:gd name="T45" fmla="*/ 1317 h 1571"/>
                <a:gd name="T46" fmla="*/ 1328 w 1386"/>
                <a:gd name="T47" fmla="*/ 1351 h 1571"/>
                <a:gd name="T48" fmla="*/ 1300 w 1386"/>
                <a:gd name="T49" fmla="*/ 1377 h 1571"/>
                <a:gd name="T50" fmla="*/ 1280 w 1386"/>
                <a:gd name="T51" fmla="*/ 1394 h 1571"/>
                <a:gd name="T52" fmla="*/ 1108 w 1386"/>
                <a:gd name="T53" fmla="*/ 1501 h 1571"/>
                <a:gd name="T54" fmla="*/ 1057 w 1386"/>
                <a:gd name="T55" fmla="*/ 1522 h 1571"/>
                <a:gd name="T56" fmla="*/ 1030 w 1386"/>
                <a:gd name="T57" fmla="*/ 1531 h 1571"/>
                <a:gd name="T58" fmla="*/ 877 w 1386"/>
                <a:gd name="T59" fmla="*/ 1566 h 1571"/>
                <a:gd name="T60" fmla="*/ 809 w 1386"/>
                <a:gd name="T61" fmla="*/ 1570 h 1571"/>
                <a:gd name="T62" fmla="*/ 774 w 1386"/>
                <a:gd name="T63" fmla="*/ 1571 h 1571"/>
                <a:gd name="T64" fmla="*/ 331 w 1386"/>
                <a:gd name="T65" fmla="*/ 1426 h 1571"/>
                <a:gd name="T66" fmla="*/ 25 w 1386"/>
                <a:gd name="T67" fmla="*/ 980 h 1571"/>
                <a:gd name="T68" fmla="*/ 25 w 1386"/>
                <a:gd name="T69" fmla="*/ 590 h 1571"/>
                <a:gd name="T70" fmla="*/ 331 w 1386"/>
                <a:gd name="T71" fmla="*/ 145 h 1571"/>
                <a:gd name="T72" fmla="*/ 775 w 1386"/>
                <a:gd name="T73" fmla="*/ 0 h 1571"/>
                <a:gd name="T74" fmla="*/ 844 w 1386"/>
                <a:gd name="T75" fmla="*/ 3 h 1571"/>
                <a:gd name="T76" fmla="*/ 911 w 1386"/>
                <a:gd name="T77" fmla="*/ 10 h 1571"/>
                <a:gd name="T78" fmla="*/ 1044 w 1386"/>
                <a:gd name="T79" fmla="*/ 44 h 1571"/>
                <a:gd name="T80" fmla="*/ 1084 w 1386"/>
                <a:gd name="T81" fmla="*/ 59 h 1571"/>
                <a:gd name="T82" fmla="*/ 1133 w 1386"/>
                <a:gd name="T83" fmla="*/ 82 h 1571"/>
                <a:gd name="T84" fmla="*/ 1328 w 1386"/>
                <a:gd name="T85" fmla="*/ 220 h 1571"/>
                <a:gd name="T86" fmla="*/ 1361 w 1386"/>
                <a:gd name="T87" fmla="*/ 254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86" h="1571">
                  <a:moveTo>
                    <a:pt x="1386" y="283"/>
                  </a:moveTo>
                  <a:cubicBezTo>
                    <a:pt x="1386" y="283"/>
                    <a:pt x="1378" y="273"/>
                    <a:pt x="1361" y="254"/>
                  </a:cubicBezTo>
                  <a:cubicBezTo>
                    <a:pt x="1356" y="250"/>
                    <a:pt x="1351" y="245"/>
                    <a:pt x="1346" y="239"/>
                  </a:cubicBezTo>
                  <a:cubicBezTo>
                    <a:pt x="1340" y="234"/>
                    <a:pt x="1334" y="227"/>
                    <a:pt x="1327" y="221"/>
                  </a:cubicBezTo>
                  <a:cubicBezTo>
                    <a:pt x="1314" y="209"/>
                    <a:pt x="1298" y="194"/>
                    <a:pt x="1279" y="179"/>
                  </a:cubicBezTo>
                  <a:cubicBezTo>
                    <a:pt x="1242" y="149"/>
                    <a:pt x="1193" y="115"/>
                    <a:pt x="1131" y="85"/>
                  </a:cubicBezTo>
                  <a:cubicBezTo>
                    <a:pt x="1123" y="81"/>
                    <a:pt x="1115" y="77"/>
                    <a:pt x="1107" y="74"/>
                  </a:cubicBezTo>
                  <a:cubicBezTo>
                    <a:pt x="1099" y="70"/>
                    <a:pt x="1091" y="66"/>
                    <a:pt x="1082" y="63"/>
                  </a:cubicBezTo>
                  <a:cubicBezTo>
                    <a:pt x="1074" y="60"/>
                    <a:pt x="1065" y="57"/>
                    <a:pt x="1056" y="53"/>
                  </a:cubicBezTo>
                  <a:cubicBezTo>
                    <a:pt x="1052" y="52"/>
                    <a:pt x="1048" y="50"/>
                    <a:pt x="1043" y="48"/>
                  </a:cubicBezTo>
                  <a:cubicBezTo>
                    <a:pt x="1038" y="47"/>
                    <a:pt x="1034" y="45"/>
                    <a:pt x="1029" y="44"/>
                  </a:cubicBezTo>
                  <a:cubicBezTo>
                    <a:pt x="992" y="32"/>
                    <a:pt x="952" y="23"/>
                    <a:pt x="910" y="16"/>
                  </a:cubicBezTo>
                  <a:cubicBezTo>
                    <a:pt x="899" y="14"/>
                    <a:pt x="888" y="13"/>
                    <a:pt x="877" y="11"/>
                  </a:cubicBezTo>
                  <a:cubicBezTo>
                    <a:pt x="866" y="10"/>
                    <a:pt x="855" y="9"/>
                    <a:pt x="844" y="8"/>
                  </a:cubicBezTo>
                  <a:cubicBezTo>
                    <a:pt x="833" y="7"/>
                    <a:pt x="821" y="7"/>
                    <a:pt x="810" y="7"/>
                  </a:cubicBezTo>
                  <a:cubicBezTo>
                    <a:pt x="798" y="7"/>
                    <a:pt x="787" y="6"/>
                    <a:pt x="775" y="7"/>
                  </a:cubicBezTo>
                  <a:cubicBezTo>
                    <a:pt x="728" y="8"/>
                    <a:pt x="679" y="13"/>
                    <a:pt x="630" y="23"/>
                  </a:cubicBezTo>
                  <a:cubicBezTo>
                    <a:pt x="531" y="44"/>
                    <a:pt x="429" y="86"/>
                    <a:pt x="337" y="152"/>
                  </a:cubicBezTo>
                  <a:cubicBezTo>
                    <a:pt x="244" y="218"/>
                    <a:pt x="162" y="309"/>
                    <a:pt x="103" y="418"/>
                  </a:cubicBezTo>
                  <a:cubicBezTo>
                    <a:pt x="74" y="472"/>
                    <a:pt x="51" y="531"/>
                    <a:pt x="35" y="593"/>
                  </a:cubicBezTo>
                  <a:cubicBezTo>
                    <a:pt x="20" y="655"/>
                    <a:pt x="11" y="720"/>
                    <a:pt x="11" y="785"/>
                  </a:cubicBezTo>
                  <a:cubicBezTo>
                    <a:pt x="11" y="851"/>
                    <a:pt x="20" y="915"/>
                    <a:pt x="35" y="977"/>
                  </a:cubicBezTo>
                  <a:cubicBezTo>
                    <a:pt x="51" y="1039"/>
                    <a:pt x="74" y="1098"/>
                    <a:pt x="103" y="1152"/>
                  </a:cubicBezTo>
                  <a:cubicBezTo>
                    <a:pt x="162" y="1261"/>
                    <a:pt x="243" y="1352"/>
                    <a:pt x="336" y="1418"/>
                  </a:cubicBezTo>
                  <a:cubicBezTo>
                    <a:pt x="428" y="1485"/>
                    <a:pt x="530" y="1527"/>
                    <a:pt x="629" y="1548"/>
                  </a:cubicBezTo>
                  <a:cubicBezTo>
                    <a:pt x="679" y="1558"/>
                    <a:pt x="727" y="1563"/>
                    <a:pt x="774" y="1564"/>
                  </a:cubicBezTo>
                  <a:cubicBezTo>
                    <a:pt x="780" y="1564"/>
                    <a:pt x="786" y="1565"/>
                    <a:pt x="792" y="1564"/>
                  </a:cubicBezTo>
                  <a:cubicBezTo>
                    <a:pt x="798" y="1564"/>
                    <a:pt x="803" y="1564"/>
                    <a:pt x="809" y="1564"/>
                  </a:cubicBezTo>
                  <a:cubicBezTo>
                    <a:pt x="821" y="1564"/>
                    <a:pt x="832" y="1564"/>
                    <a:pt x="843" y="1563"/>
                  </a:cubicBezTo>
                  <a:cubicBezTo>
                    <a:pt x="855" y="1562"/>
                    <a:pt x="866" y="1561"/>
                    <a:pt x="877" y="1560"/>
                  </a:cubicBezTo>
                  <a:cubicBezTo>
                    <a:pt x="888" y="1558"/>
                    <a:pt x="898" y="1557"/>
                    <a:pt x="909" y="1555"/>
                  </a:cubicBezTo>
                  <a:cubicBezTo>
                    <a:pt x="952" y="1549"/>
                    <a:pt x="992" y="1540"/>
                    <a:pt x="1029" y="1527"/>
                  </a:cubicBezTo>
                  <a:cubicBezTo>
                    <a:pt x="1033" y="1526"/>
                    <a:pt x="1038" y="1524"/>
                    <a:pt x="1042" y="1523"/>
                  </a:cubicBezTo>
                  <a:cubicBezTo>
                    <a:pt x="1047" y="1522"/>
                    <a:pt x="1051" y="1520"/>
                    <a:pt x="1056" y="1518"/>
                  </a:cubicBezTo>
                  <a:cubicBezTo>
                    <a:pt x="1065" y="1515"/>
                    <a:pt x="1073" y="1512"/>
                    <a:pt x="1082" y="1508"/>
                  </a:cubicBezTo>
                  <a:cubicBezTo>
                    <a:pt x="1090" y="1505"/>
                    <a:pt x="1098" y="1501"/>
                    <a:pt x="1107" y="1498"/>
                  </a:cubicBezTo>
                  <a:cubicBezTo>
                    <a:pt x="1115" y="1494"/>
                    <a:pt x="1123" y="1491"/>
                    <a:pt x="1130" y="1487"/>
                  </a:cubicBezTo>
                  <a:cubicBezTo>
                    <a:pt x="1192" y="1457"/>
                    <a:pt x="1241" y="1423"/>
                    <a:pt x="1278" y="1393"/>
                  </a:cubicBezTo>
                  <a:cubicBezTo>
                    <a:pt x="1283" y="1389"/>
                    <a:pt x="1288" y="1385"/>
                    <a:pt x="1292" y="1382"/>
                  </a:cubicBezTo>
                  <a:cubicBezTo>
                    <a:pt x="1294" y="1380"/>
                    <a:pt x="1297" y="1378"/>
                    <a:pt x="1299" y="1376"/>
                  </a:cubicBezTo>
                  <a:cubicBezTo>
                    <a:pt x="1301" y="1374"/>
                    <a:pt x="1303" y="1372"/>
                    <a:pt x="1305" y="1371"/>
                  </a:cubicBezTo>
                  <a:cubicBezTo>
                    <a:pt x="1313" y="1363"/>
                    <a:pt x="1320" y="1357"/>
                    <a:pt x="1327" y="1351"/>
                  </a:cubicBezTo>
                  <a:cubicBezTo>
                    <a:pt x="1334" y="1344"/>
                    <a:pt x="1340" y="1338"/>
                    <a:pt x="1345" y="1332"/>
                  </a:cubicBezTo>
                  <a:cubicBezTo>
                    <a:pt x="1351" y="1327"/>
                    <a:pt x="1356" y="1322"/>
                    <a:pt x="1360" y="1317"/>
                  </a:cubicBezTo>
                  <a:cubicBezTo>
                    <a:pt x="1377" y="1298"/>
                    <a:pt x="1386" y="1288"/>
                    <a:pt x="1386" y="1288"/>
                  </a:cubicBezTo>
                  <a:cubicBezTo>
                    <a:pt x="1386" y="1288"/>
                    <a:pt x="1377" y="1298"/>
                    <a:pt x="1360" y="1317"/>
                  </a:cubicBezTo>
                  <a:cubicBezTo>
                    <a:pt x="1356" y="1322"/>
                    <a:pt x="1351" y="1327"/>
                    <a:pt x="1346" y="1333"/>
                  </a:cubicBezTo>
                  <a:cubicBezTo>
                    <a:pt x="1340" y="1338"/>
                    <a:pt x="1334" y="1345"/>
                    <a:pt x="1328" y="1351"/>
                  </a:cubicBezTo>
                  <a:cubicBezTo>
                    <a:pt x="1321" y="1358"/>
                    <a:pt x="1313" y="1364"/>
                    <a:pt x="1306" y="1372"/>
                  </a:cubicBezTo>
                  <a:cubicBezTo>
                    <a:pt x="1304" y="1373"/>
                    <a:pt x="1302" y="1375"/>
                    <a:pt x="1300" y="1377"/>
                  </a:cubicBezTo>
                  <a:cubicBezTo>
                    <a:pt x="1298" y="1379"/>
                    <a:pt x="1295" y="1381"/>
                    <a:pt x="1293" y="1383"/>
                  </a:cubicBezTo>
                  <a:cubicBezTo>
                    <a:pt x="1289" y="1386"/>
                    <a:pt x="1284" y="1390"/>
                    <a:pt x="1280" y="1394"/>
                  </a:cubicBezTo>
                  <a:cubicBezTo>
                    <a:pt x="1242" y="1425"/>
                    <a:pt x="1193" y="1459"/>
                    <a:pt x="1132" y="1490"/>
                  </a:cubicBezTo>
                  <a:cubicBezTo>
                    <a:pt x="1124" y="1494"/>
                    <a:pt x="1116" y="1497"/>
                    <a:pt x="1108" y="1501"/>
                  </a:cubicBezTo>
                  <a:cubicBezTo>
                    <a:pt x="1100" y="1504"/>
                    <a:pt x="1092" y="1508"/>
                    <a:pt x="1083" y="1512"/>
                  </a:cubicBezTo>
                  <a:cubicBezTo>
                    <a:pt x="1075" y="1515"/>
                    <a:pt x="1066" y="1519"/>
                    <a:pt x="1057" y="1522"/>
                  </a:cubicBezTo>
                  <a:cubicBezTo>
                    <a:pt x="1053" y="1524"/>
                    <a:pt x="1048" y="1526"/>
                    <a:pt x="1044" y="1527"/>
                  </a:cubicBezTo>
                  <a:cubicBezTo>
                    <a:pt x="1039" y="1529"/>
                    <a:pt x="1035" y="1530"/>
                    <a:pt x="1030" y="1531"/>
                  </a:cubicBezTo>
                  <a:cubicBezTo>
                    <a:pt x="993" y="1544"/>
                    <a:pt x="953" y="1554"/>
                    <a:pt x="910" y="1561"/>
                  </a:cubicBezTo>
                  <a:cubicBezTo>
                    <a:pt x="899" y="1562"/>
                    <a:pt x="888" y="1564"/>
                    <a:pt x="877" y="1566"/>
                  </a:cubicBezTo>
                  <a:cubicBezTo>
                    <a:pt x="866" y="1567"/>
                    <a:pt x="855" y="1568"/>
                    <a:pt x="844" y="1569"/>
                  </a:cubicBezTo>
                  <a:cubicBezTo>
                    <a:pt x="832" y="1570"/>
                    <a:pt x="821" y="1570"/>
                    <a:pt x="809" y="1570"/>
                  </a:cubicBezTo>
                  <a:cubicBezTo>
                    <a:pt x="804" y="1570"/>
                    <a:pt x="798" y="1571"/>
                    <a:pt x="792" y="1571"/>
                  </a:cubicBezTo>
                  <a:cubicBezTo>
                    <a:pt x="786" y="1571"/>
                    <a:pt x="780" y="1571"/>
                    <a:pt x="774" y="1571"/>
                  </a:cubicBezTo>
                  <a:cubicBezTo>
                    <a:pt x="727" y="1570"/>
                    <a:pt x="678" y="1565"/>
                    <a:pt x="628" y="1555"/>
                  </a:cubicBezTo>
                  <a:cubicBezTo>
                    <a:pt x="527" y="1535"/>
                    <a:pt x="424" y="1492"/>
                    <a:pt x="331" y="1426"/>
                  </a:cubicBezTo>
                  <a:cubicBezTo>
                    <a:pt x="237" y="1359"/>
                    <a:pt x="153" y="1268"/>
                    <a:pt x="94" y="1157"/>
                  </a:cubicBezTo>
                  <a:cubicBezTo>
                    <a:pt x="64" y="1102"/>
                    <a:pt x="41" y="1042"/>
                    <a:pt x="25" y="980"/>
                  </a:cubicBezTo>
                  <a:cubicBezTo>
                    <a:pt x="9" y="917"/>
                    <a:pt x="1" y="852"/>
                    <a:pt x="0" y="785"/>
                  </a:cubicBezTo>
                  <a:cubicBezTo>
                    <a:pt x="1" y="719"/>
                    <a:pt x="9" y="653"/>
                    <a:pt x="25" y="590"/>
                  </a:cubicBezTo>
                  <a:cubicBezTo>
                    <a:pt x="41" y="528"/>
                    <a:pt x="65" y="468"/>
                    <a:pt x="94" y="413"/>
                  </a:cubicBezTo>
                  <a:cubicBezTo>
                    <a:pt x="154" y="303"/>
                    <a:pt x="237" y="211"/>
                    <a:pt x="331" y="145"/>
                  </a:cubicBezTo>
                  <a:cubicBezTo>
                    <a:pt x="425" y="78"/>
                    <a:pt x="528" y="36"/>
                    <a:pt x="628" y="16"/>
                  </a:cubicBezTo>
                  <a:cubicBezTo>
                    <a:pt x="678" y="6"/>
                    <a:pt x="728" y="1"/>
                    <a:pt x="775" y="0"/>
                  </a:cubicBezTo>
                  <a:cubicBezTo>
                    <a:pt x="787" y="0"/>
                    <a:pt x="799" y="0"/>
                    <a:pt x="810" y="1"/>
                  </a:cubicBezTo>
                  <a:cubicBezTo>
                    <a:pt x="822" y="1"/>
                    <a:pt x="833" y="1"/>
                    <a:pt x="844" y="3"/>
                  </a:cubicBezTo>
                  <a:cubicBezTo>
                    <a:pt x="856" y="4"/>
                    <a:pt x="867" y="5"/>
                    <a:pt x="878" y="6"/>
                  </a:cubicBezTo>
                  <a:cubicBezTo>
                    <a:pt x="889" y="7"/>
                    <a:pt x="900" y="9"/>
                    <a:pt x="911" y="10"/>
                  </a:cubicBezTo>
                  <a:cubicBezTo>
                    <a:pt x="953" y="18"/>
                    <a:pt x="994" y="27"/>
                    <a:pt x="1031" y="40"/>
                  </a:cubicBezTo>
                  <a:cubicBezTo>
                    <a:pt x="1035" y="41"/>
                    <a:pt x="1040" y="43"/>
                    <a:pt x="1044" y="44"/>
                  </a:cubicBezTo>
                  <a:cubicBezTo>
                    <a:pt x="1049" y="46"/>
                    <a:pt x="1053" y="48"/>
                    <a:pt x="1058" y="49"/>
                  </a:cubicBezTo>
                  <a:cubicBezTo>
                    <a:pt x="1067" y="53"/>
                    <a:pt x="1075" y="56"/>
                    <a:pt x="1084" y="59"/>
                  </a:cubicBezTo>
                  <a:cubicBezTo>
                    <a:pt x="1092" y="63"/>
                    <a:pt x="1101" y="67"/>
                    <a:pt x="1109" y="70"/>
                  </a:cubicBezTo>
                  <a:cubicBezTo>
                    <a:pt x="1117" y="74"/>
                    <a:pt x="1125" y="78"/>
                    <a:pt x="1133" y="82"/>
                  </a:cubicBezTo>
                  <a:cubicBezTo>
                    <a:pt x="1194" y="113"/>
                    <a:pt x="1243" y="147"/>
                    <a:pt x="1280" y="178"/>
                  </a:cubicBezTo>
                  <a:cubicBezTo>
                    <a:pt x="1299" y="193"/>
                    <a:pt x="1314" y="208"/>
                    <a:pt x="1328" y="220"/>
                  </a:cubicBezTo>
                  <a:cubicBezTo>
                    <a:pt x="1335" y="227"/>
                    <a:pt x="1341" y="233"/>
                    <a:pt x="1346" y="239"/>
                  </a:cubicBezTo>
                  <a:cubicBezTo>
                    <a:pt x="1352" y="244"/>
                    <a:pt x="1357" y="249"/>
                    <a:pt x="1361" y="254"/>
                  </a:cubicBezTo>
                  <a:cubicBezTo>
                    <a:pt x="1378" y="273"/>
                    <a:pt x="1386" y="283"/>
                    <a:pt x="1386" y="28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</p:grpSp>
      <p:sp>
        <p:nvSpPr>
          <p:cNvPr id="59" name="Content Placeholder 20"/>
          <p:cNvSpPr txBox="1">
            <a:spLocks/>
          </p:cNvSpPr>
          <p:nvPr/>
        </p:nvSpPr>
        <p:spPr bwMode="auto">
          <a:xfrm>
            <a:off x="266128" y="1117229"/>
            <a:ext cx="4454792" cy="4976067"/>
          </a:xfrm>
          <a:prstGeom prst="rect">
            <a:avLst/>
          </a:prstGeom>
          <a:noFill/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08000" tIns="108000" rIns="108000" bIns="108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358776" y="1548988"/>
            <a:ext cx="638752" cy="343823"/>
            <a:chOff x="358775" y="1663288"/>
            <a:chExt cx="779506" cy="343823"/>
          </a:xfrm>
        </p:grpSpPr>
        <p:sp>
          <p:nvSpPr>
            <p:cNvPr id="60" name="Split 10635423121998111403"/>
            <p:cNvSpPr txBox="1">
              <a:spLocks/>
            </p:cNvSpPr>
            <p:nvPr/>
          </p:nvSpPr>
          <p:spPr bwMode="auto">
            <a:xfrm>
              <a:off x="360335" y="1663288"/>
              <a:ext cx="777946" cy="304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300" b="1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1300" b="1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1300" b="1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1300" b="1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1300" b="1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chemeClr val="tx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/>
                  <a:cs typeface="Arial" pitchFamily="34" charset="0"/>
                  <a:sym typeface="Arial Narrow"/>
                </a:rPr>
                <a:t>Automation level 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/>
                  <a:cs typeface="Arial" pitchFamily="34" charset="0"/>
                  <a:sym typeface="Arial Narrow"/>
                </a:rPr>
                <a:t>(SAE)</a:t>
              </a:r>
            </a:p>
          </p:txBody>
        </p:sp>
        <p:cxnSp>
          <p:nvCxnSpPr>
            <p:cNvPr id="61" name="LeanLine Vertical 635784587676145613"/>
            <p:cNvCxnSpPr/>
            <p:nvPr/>
          </p:nvCxnSpPr>
          <p:spPr>
            <a:xfrm>
              <a:off x="358775" y="2007111"/>
              <a:ext cx="746166" cy="0"/>
            </a:xfrm>
            <a:prstGeom prst="line">
              <a:avLst/>
            </a:prstGeom>
            <a:ln w="222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plit 10635423121998111403"/>
          <p:cNvSpPr txBox="1">
            <a:spLocks/>
          </p:cNvSpPr>
          <p:nvPr/>
        </p:nvSpPr>
        <p:spPr bwMode="auto">
          <a:xfrm>
            <a:off x="360335" y="2004776"/>
            <a:ext cx="609873" cy="6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5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Full automation</a:t>
            </a:r>
          </a:p>
        </p:txBody>
      </p:sp>
      <p:sp>
        <p:nvSpPr>
          <p:cNvPr id="63" name="Split 10635423121998111403"/>
          <p:cNvSpPr txBox="1">
            <a:spLocks/>
          </p:cNvSpPr>
          <p:nvPr/>
        </p:nvSpPr>
        <p:spPr bwMode="auto">
          <a:xfrm>
            <a:off x="360336" y="2879653"/>
            <a:ext cx="609873" cy="6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4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High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automation</a:t>
            </a:r>
          </a:p>
        </p:txBody>
      </p:sp>
      <p:sp>
        <p:nvSpPr>
          <p:cNvPr id="64" name="Split 10635423121998111403"/>
          <p:cNvSpPr txBox="1">
            <a:spLocks/>
          </p:cNvSpPr>
          <p:nvPr/>
        </p:nvSpPr>
        <p:spPr bwMode="auto">
          <a:xfrm>
            <a:off x="355029" y="3754530"/>
            <a:ext cx="609873" cy="6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3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Conditional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automation</a:t>
            </a:r>
          </a:p>
        </p:txBody>
      </p:sp>
      <p:sp>
        <p:nvSpPr>
          <p:cNvPr id="65" name="Split 10635423121998111403"/>
          <p:cNvSpPr txBox="1">
            <a:spLocks/>
          </p:cNvSpPr>
          <p:nvPr/>
        </p:nvSpPr>
        <p:spPr bwMode="auto">
          <a:xfrm>
            <a:off x="360336" y="4629407"/>
            <a:ext cx="609873" cy="6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2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Partial automation</a:t>
            </a:r>
          </a:p>
        </p:txBody>
      </p:sp>
      <p:sp>
        <p:nvSpPr>
          <p:cNvPr id="66" name="Split 10635423121998111403"/>
          <p:cNvSpPr txBox="1">
            <a:spLocks/>
          </p:cNvSpPr>
          <p:nvPr/>
        </p:nvSpPr>
        <p:spPr bwMode="auto">
          <a:xfrm>
            <a:off x="360336" y="5417577"/>
            <a:ext cx="609873" cy="6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1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Driver assistance</a:t>
            </a:r>
          </a:p>
        </p:txBody>
      </p:sp>
      <p:sp>
        <p:nvSpPr>
          <p:cNvPr id="67" name="Split 10635423121998111403"/>
          <p:cNvSpPr txBox="1">
            <a:spLocks/>
          </p:cNvSpPr>
          <p:nvPr/>
        </p:nvSpPr>
        <p:spPr bwMode="auto">
          <a:xfrm>
            <a:off x="1238691" y="1696319"/>
            <a:ext cx="1891998" cy="15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Description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/>
              <a:cs typeface="Arial" pitchFamily="34" charset="0"/>
              <a:sym typeface="Arial Narrow"/>
            </a:endParaRPr>
          </a:p>
        </p:txBody>
      </p:sp>
      <p:cxnSp>
        <p:nvCxnSpPr>
          <p:cNvPr id="68" name="LeanLine Vertical 635784587676145613"/>
          <p:cNvCxnSpPr/>
          <p:nvPr/>
        </p:nvCxnSpPr>
        <p:spPr>
          <a:xfrm flipV="1">
            <a:off x="1234727" y="1892811"/>
            <a:ext cx="2202768" cy="16"/>
          </a:xfrm>
          <a:prstGeom prst="line">
            <a:avLst/>
          </a:prstGeom>
          <a:ln w="222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ListLeanHorizontalTextTopic1"/>
          <p:cNvSpPr txBox="1">
            <a:spLocks/>
          </p:cNvSpPr>
          <p:nvPr/>
        </p:nvSpPr>
        <p:spPr>
          <a:xfrm>
            <a:off x="360335" y="1234509"/>
            <a:ext cx="4287865" cy="3220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Automation levels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sym typeface="Arial Narrow"/>
            </a:endParaRPr>
          </a:p>
        </p:txBody>
      </p:sp>
      <p:sp>
        <p:nvSpPr>
          <p:cNvPr id="76" name="Split 10635423121998111403"/>
          <p:cNvSpPr txBox="1">
            <a:spLocks/>
          </p:cNvSpPr>
          <p:nvPr/>
        </p:nvSpPr>
        <p:spPr bwMode="auto">
          <a:xfrm>
            <a:off x="3661351" y="1462643"/>
            <a:ext cx="1046512" cy="3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Use case and availability date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/>
              <a:cs typeface="Arial" pitchFamily="34" charset="0"/>
              <a:sym typeface="Arial Narrow"/>
            </a:endParaRPr>
          </a:p>
        </p:txBody>
      </p:sp>
      <p:cxnSp>
        <p:nvCxnSpPr>
          <p:cNvPr id="77" name="LeanLine Vertical 635784587676145613"/>
          <p:cNvCxnSpPr/>
          <p:nvPr/>
        </p:nvCxnSpPr>
        <p:spPr>
          <a:xfrm>
            <a:off x="3635896" y="1892816"/>
            <a:ext cx="1003761" cy="0"/>
          </a:xfrm>
          <a:prstGeom prst="line">
            <a:avLst/>
          </a:prstGeom>
          <a:ln w="222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V="1">
            <a:off x="358775" y="2767688"/>
            <a:ext cx="4284000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</p:cNvCxnSpPr>
          <p:nvPr/>
        </p:nvCxnSpPr>
        <p:spPr>
          <a:xfrm flipV="1">
            <a:off x="358775" y="3642565"/>
            <a:ext cx="4284000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 flipV="1">
            <a:off x="358775" y="4517442"/>
            <a:ext cx="4284000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</p:cNvCxnSpPr>
          <p:nvPr/>
        </p:nvCxnSpPr>
        <p:spPr>
          <a:xfrm flipV="1">
            <a:off x="358775" y="5366919"/>
            <a:ext cx="4284000" cy="0"/>
          </a:xfrm>
          <a:prstGeom prst="line">
            <a:avLst/>
          </a:prstGeom>
          <a:ln w="635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118"/>
          <p:cNvSpPr>
            <a:spLocks noEditPoints="1"/>
          </p:cNvSpPr>
          <p:nvPr/>
        </p:nvSpPr>
        <p:spPr bwMode="auto">
          <a:xfrm>
            <a:off x="1730741" y="2192265"/>
            <a:ext cx="532270" cy="335280"/>
          </a:xfrm>
          <a:custGeom>
            <a:avLst/>
            <a:gdLst/>
            <a:ahLst/>
            <a:cxnLst>
              <a:cxn ang="0">
                <a:pos x="181" y="36"/>
              </a:cxn>
              <a:cxn ang="0">
                <a:pos x="177" y="47"/>
              </a:cxn>
              <a:cxn ang="0">
                <a:pos x="198" y="48"/>
              </a:cxn>
              <a:cxn ang="0">
                <a:pos x="202" y="40"/>
              </a:cxn>
              <a:cxn ang="0">
                <a:pos x="25" y="47"/>
              </a:cxn>
              <a:cxn ang="0">
                <a:pos x="21" y="36"/>
              </a:cxn>
              <a:cxn ang="0">
                <a:pos x="0" y="40"/>
              </a:cxn>
              <a:cxn ang="0">
                <a:pos x="4" y="48"/>
              </a:cxn>
              <a:cxn ang="0">
                <a:pos x="25" y="47"/>
              </a:cxn>
              <a:cxn ang="0">
                <a:pos x="174" y="49"/>
              </a:cxn>
              <a:cxn ang="0">
                <a:pos x="131" y="0"/>
              </a:cxn>
              <a:cxn ang="0">
                <a:pos x="47" y="16"/>
              </a:cxn>
              <a:cxn ang="0">
                <a:pos x="28" y="52"/>
              </a:cxn>
              <a:cxn ang="0">
                <a:pos x="10" y="100"/>
              </a:cxn>
              <a:cxn ang="0">
                <a:pos x="15" y="152"/>
              </a:cxn>
              <a:cxn ang="0">
                <a:pos x="35" y="159"/>
              </a:cxn>
              <a:cxn ang="0">
                <a:pos x="43" y="138"/>
              </a:cxn>
              <a:cxn ang="0">
                <a:pos x="155" y="138"/>
              </a:cxn>
              <a:cxn ang="0">
                <a:pos x="160" y="152"/>
              </a:cxn>
              <a:cxn ang="0">
                <a:pos x="180" y="159"/>
              </a:cxn>
              <a:cxn ang="0">
                <a:pos x="188" y="119"/>
              </a:cxn>
              <a:cxn ang="0">
                <a:pos x="193" y="84"/>
              </a:cxn>
              <a:cxn ang="0">
                <a:pos x="52" y="19"/>
              </a:cxn>
              <a:cxn ang="0">
                <a:pos x="128" y="4"/>
              </a:cxn>
              <a:cxn ang="0">
                <a:pos x="166" y="49"/>
              </a:cxn>
              <a:cxn ang="0">
                <a:pos x="38" y="48"/>
              </a:cxn>
              <a:cxn ang="0">
                <a:pos x="52" y="19"/>
              </a:cxn>
              <a:cxn ang="0">
                <a:pos x="30" y="99"/>
              </a:cxn>
              <a:cxn ang="0">
                <a:pos x="39" y="99"/>
              </a:cxn>
              <a:cxn ang="0">
                <a:pos x="50" y="91"/>
              </a:cxn>
              <a:cxn ang="0">
                <a:pos x="59" y="74"/>
              </a:cxn>
              <a:cxn ang="0">
                <a:pos x="102" y="114"/>
              </a:cxn>
              <a:cxn ang="0">
                <a:pos x="102" y="114"/>
              </a:cxn>
              <a:cxn ang="0">
                <a:pos x="102" y="114"/>
              </a:cxn>
              <a:cxn ang="0">
                <a:pos x="162" y="99"/>
              </a:cxn>
              <a:cxn ang="0">
                <a:pos x="172" y="99"/>
              </a:cxn>
              <a:cxn ang="0">
                <a:pos x="154" y="91"/>
              </a:cxn>
              <a:cxn ang="0">
                <a:pos x="173" y="69"/>
              </a:cxn>
            </a:cxnLst>
            <a:rect l="0" t="0" r="r" b="b"/>
            <a:pathLst>
              <a:path w="202" h="159">
                <a:moveTo>
                  <a:pt x="198" y="36"/>
                </a:moveTo>
                <a:cubicBezTo>
                  <a:pt x="181" y="36"/>
                  <a:pt x="181" y="36"/>
                  <a:pt x="181" y="36"/>
                </a:cubicBezTo>
                <a:cubicBezTo>
                  <a:pt x="179" y="36"/>
                  <a:pt x="177" y="38"/>
                  <a:pt x="177" y="40"/>
                </a:cubicBezTo>
                <a:cubicBezTo>
                  <a:pt x="177" y="47"/>
                  <a:pt x="177" y="47"/>
                  <a:pt x="177" y="47"/>
                </a:cubicBezTo>
                <a:cubicBezTo>
                  <a:pt x="177" y="49"/>
                  <a:pt x="179" y="51"/>
                  <a:pt x="181" y="51"/>
                </a:cubicBezTo>
                <a:cubicBezTo>
                  <a:pt x="198" y="48"/>
                  <a:pt x="198" y="48"/>
                  <a:pt x="198" y="48"/>
                </a:cubicBezTo>
                <a:cubicBezTo>
                  <a:pt x="200" y="48"/>
                  <a:pt x="202" y="46"/>
                  <a:pt x="202" y="44"/>
                </a:cubicBezTo>
                <a:cubicBezTo>
                  <a:pt x="202" y="40"/>
                  <a:pt x="202" y="40"/>
                  <a:pt x="202" y="40"/>
                </a:cubicBezTo>
                <a:cubicBezTo>
                  <a:pt x="202" y="38"/>
                  <a:pt x="200" y="36"/>
                  <a:pt x="198" y="36"/>
                </a:cubicBezTo>
                <a:close/>
                <a:moveTo>
                  <a:pt x="25" y="47"/>
                </a:moveTo>
                <a:cubicBezTo>
                  <a:pt x="25" y="40"/>
                  <a:pt x="25" y="40"/>
                  <a:pt x="25" y="40"/>
                </a:cubicBezTo>
                <a:cubicBezTo>
                  <a:pt x="25" y="38"/>
                  <a:pt x="24" y="36"/>
                  <a:pt x="21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2" y="36"/>
                  <a:pt x="0" y="38"/>
                  <a:pt x="0" y="40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6"/>
                  <a:pt x="2" y="48"/>
                  <a:pt x="4" y="48"/>
                </a:cubicBezTo>
                <a:cubicBezTo>
                  <a:pt x="21" y="51"/>
                  <a:pt x="21" y="51"/>
                  <a:pt x="21" y="51"/>
                </a:cubicBezTo>
                <a:cubicBezTo>
                  <a:pt x="24" y="51"/>
                  <a:pt x="25" y="49"/>
                  <a:pt x="25" y="47"/>
                </a:cubicBezTo>
                <a:close/>
                <a:moveTo>
                  <a:pt x="175" y="52"/>
                </a:moveTo>
                <a:cubicBezTo>
                  <a:pt x="175" y="51"/>
                  <a:pt x="175" y="50"/>
                  <a:pt x="174" y="49"/>
                </a:cubicBezTo>
                <a:cubicBezTo>
                  <a:pt x="156" y="16"/>
                  <a:pt x="156" y="16"/>
                  <a:pt x="156" y="16"/>
                </a:cubicBezTo>
                <a:cubicBezTo>
                  <a:pt x="152" y="7"/>
                  <a:pt x="140" y="0"/>
                  <a:pt x="131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63" y="0"/>
                  <a:pt x="52" y="7"/>
                  <a:pt x="47" y="16"/>
                </a:cubicBezTo>
                <a:cubicBezTo>
                  <a:pt x="29" y="49"/>
                  <a:pt x="29" y="49"/>
                  <a:pt x="29" y="49"/>
                </a:cubicBezTo>
                <a:cubicBezTo>
                  <a:pt x="29" y="50"/>
                  <a:pt x="28" y="51"/>
                  <a:pt x="28" y="52"/>
                </a:cubicBezTo>
                <a:cubicBezTo>
                  <a:pt x="17" y="59"/>
                  <a:pt x="10" y="71"/>
                  <a:pt x="10" y="84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7"/>
                  <a:pt x="12" y="113"/>
                  <a:pt x="15" y="118"/>
                </a:cubicBezTo>
                <a:cubicBezTo>
                  <a:pt x="15" y="152"/>
                  <a:pt x="15" y="152"/>
                  <a:pt x="15" y="152"/>
                </a:cubicBezTo>
                <a:cubicBezTo>
                  <a:pt x="15" y="156"/>
                  <a:pt x="18" y="159"/>
                  <a:pt x="23" y="159"/>
                </a:cubicBezTo>
                <a:cubicBezTo>
                  <a:pt x="35" y="159"/>
                  <a:pt x="35" y="159"/>
                  <a:pt x="35" y="159"/>
                </a:cubicBezTo>
                <a:cubicBezTo>
                  <a:pt x="39" y="159"/>
                  <a:pt x="43" y="156"/>
                  <a:pt x="43" y="152"/>
                </a:cubicBezTo>
                <a:cubicBezTo>
                  <a:pt x="43" y="138"/>
                  <a:pt x="43" y="138"/>
                  <a:pt x="43" y="138"/>
                </a:cubicBezTo>
                <a:cubicBezTo>
                  <a:pt x="44" y="138"/>
                  <a:pt x="46" y="138"/>
                  <a:pt x="48" y="138"/>
                </a:cubicBezTo>
                <a:cubicBezTo>
                  <a:pt x="155" y="138"/>
                  <a:pt x="155" y="138"/>
                  <a:pt x="155" y="138"/>
                </a:cubicBezTo>
                <a:cubicBezTo>
                  <a:pt x="157" y="138"/>
                  <a:pt x="159" y="138"/>
                  <a:pt x="160" y="138"/>
                </a:cubicBezTo>
                <a:cubicBezTo>
                  <a:pt x="160" y="152"/>
                  <a:pt x="160" y="152"/>
                  <a:pt x="160" y="152"/>
                </a:cubicBezTo>
                <a:cubicBezTo>
                  <a:pt x="160" y="156"/>
                  <a:pt x="164" y="159"/>
                  <a:pt x="168" y="159"/>
                </a:cubicBezTo>
                <a:cubicBezTo>
                  <a:pt x="180" y="159"/>
                  <a:pt x="180" y="159"/>
                  <a:pt x="180" y="159"/>
                </a:cubicBezTo>
                <a:cubicBezTo>
                  <a:pt x="185" y="159"/>
                  <a:pt x="188" y="156"/>
                  <a:pt x="188" y="152"/>
                </a:cubicBezTo>
                <a:cubicBezTo>
                  <a:pt x="188" y="119"/>
                  <a:pt x="188" y="119"/>
                  <a:pt x="188" y="119"/>
                </a:cubicBezTo>
                <a:cubicBezTo>
                  <a:pt x="191" y="114"/>
                  <a:pt x="193" y="107"/>
                  <a:pt x="193" y="100"/>
                </a:cubicBezTo>
                <a:cubicBezTo>
                  <a:pt x="193" y="84"/>
                  <a:pt x="193" y="84"/>
                  <a:pt x="193" y="84"/>
                </a:cubicBezTo>
                <a:cubicBezTo>
                  <a:pt x="193" y="71"/>
                  <a:pt x="186" y="59"/>
                  <a:pt x="175" y="52"/>
                </a:cubicBezTo>
                <a:close/>
                <a:moveTo>
                  <a:pt x="52" y="19"/>
                </a:moveTo>
                <a:cubicBezTo>
                  <a:pt x="56" y="11"/>
                  <a:pt x="66" y="4"/>
                  <a:pt x="75" y="4"/>
                </a:cubicBezTo>
                <a:cubicBezTo>
                  <a:pt x="128" y="4"/>
                  <a:pt x="128" y="4"/>
                  <a:pt x="128" y="4"/>
                </a:cubicBezTo>
                <a:cubicBezTo>
                  <a:pt x="137" y="4"/>
                  <a:pt x="148" y="11"/>
                  <a:pt x="152" y="19"/>
                </a:cubicBezTo>
                <a:cubicBezTo>
                  <a:pt x="166" y="49"/>
                  <a:pt x="166" y="49"/>
                  <a:pt x="166" y="49"/>
                </a:cubicBezTo>
                <a:cubicBezTo>
                  <a:pt x="152" y="50"/>
                  <a:pt x="130" y="52"/>
                  <a:pt x="106" y="52"/>
                </a:cubicBezTo>
                <a:cubicBezTo>
                  <a:pt x="77" y="52"/>
                  <a:pt x="52" y="50"/>
                  <a:pt x="38" y="48"/>
                </a:cubicBezTo>
                <a:cubicBezTo>
                  <a:pt x="38" y="48"/>
                  <a:pt x="38" y="48"/>
                  <a:pt x="38" y="48"/>
                </a:cubicBezTo>
                <a:lnTo>
                  <a:pt x="52" y="19"/>
                </a:lnTo>
                <a:close/>
                <a:moveTo>
                  <a:pt x="35" y="103"/>
                </a:moveTo>
                <a:cubicBezTo>
                  <a:pt x="32" y="103"/>
                  <a:pt x="30" y="101"/>
                  <a:pt x="30" y="99"/>
                </a:cubicBezTo>
                <a:cubicBezTo>
                  <a:pt x="30" y="96"/>
                  <a:pt x="32" y="94"/>
                  <a:pt x="35" y="94"/>
                </a:cubicBezTo>
                <a:cubicBezTo>
                  <a:pt x="37" y="94"/>
                  <a:pt x="39" y="96"/>
                  <a:pt x="39" y="99"/>
                </a:cubicBezTo>
                <a:cubicBezTo>
                  <a:pt x="39" y="101"/>
                  <a:pt x="37" y="103"/>
                  <a:pt x="35" y="103"/>
                </a:cubicBezTo>
                <a:close/>
                <a:moveTo>
                  <a:pt x="50" y="91"/>
                </a:moveTo>
                <a:cubicBezTo>
                  <a:pt x="34" y="89"/>
                  <a:pt x="25" y="79"/>
                  <a:pt x="31" y="69"/>
                </a:cubicBezTo>
                <a:cubicBezTo>
                  <a:pt x="36" y="60"/>
                  <a:pt x="49" y="62"/>
                  <a:pt x="59" y="74"/>
                </a:cubicBezTo>
                <a:cubicBezTo>
                  <a:pt x="69" y="86"/>
                  <a:pt x="65" y="94"/>
                  <a:pt x="50" y="91"/>
                </a:cubicBezTo>
                <a:close/>
                <a:moveTo>
                  <a:pt x="102" y="114"/>
                </a:moveTo>
                <a:cubicBezTo>
                  <a:pt x="82" y="114"/>
                  <a:pt x="66" y="130"/>
                  <a:pt x="66" y="114"/>
                </a:cubicBezTo>
                <a:cubicBezTo>
                  <a:pt x="66" y="98"/>
                  <a:pt x="82" y="114"/>
                  <a:pt x="102" y="114"/>
                </a:cubicBezTo>
                <a:cubicBezTo>
                  <a:pt x="122" y="114"/>
                  <a:pt x="138" y="98"/>
                  <a:pt x="138" y="114"/>
                </a:cubicBezTo>
                <a:cubicBezTo>
                  <a:pt x="138" y="130"/>
                  <a:pt x="122" y="114"/>
                  <a:pt x="102" y="114"/>
                </a:cubicBezTo>
                <a:close/>
                <a:moveTo>
                  <a:pt x="167" y="103"/>
                </a:moveTo>
                <a:cubicBezTo>
                  <a:pt x="164" y="103"/>
                  <a:pt x="162" y="101"/>
                  <a:pt x="162" y="99"/>
                </a:cubicBezTo>
                <a:cubicBezTo>
                  <a:pt x="162" y="96"/>
                  <a:pt x="164" y="94"/>
                  <a:pt x="167" y="94"/>
                </a:cubicBezTo>
                <a:cubicBezTo>
                  <a:pt x="170" y="94"/>
                  <a:pt x="172" y="96"/>
                  <a:pt x="172" y="99"/>
                </a:cubicBezTo>
                <a:cubicBezTo>
                  <a:pt x="172" y="101"/>
                  <a:pt x="170" y="103"/>
                  <a:pt x="167" y="103"/>
                </a:cubicBezTo>
                <a:close/>
                <a:moveTo>
                  <a:pt x="154" y="91"/>
                </a:moveTo>
                <a:cubicBezTo>
                  <a:pt x="138" y="94"/>
                  <a:pt x="134" y="86"/>
                  <a:pt x="144" y="74"/>
                </a:cubicBezTo>
                <a:cubicBezTo>
                  <a:pt x="155" y="62"/>
                  <a:pt x="167" y="60"/>
                  <a:pt x="173" y="69"/>
                </a:cubicBezTo>
                <a:cubicBezTo>
                  <a:pt x="178" y="79"/>
                  <a:pt x="169" y="89"/>
                  <a:pt x="154" y="9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sym typeface="Arial Narrow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651722" y="5514807"/>
            <a:ext cx="690309" cy="522047"/>
            <a:chOff x="3910628" y="2597601"/>
            <a:chExt cx="354238" cy="267893"/>
          </a:xfrm>
          <a:solidFill>
            <a:schemeClr val="bg1">
              <a:lumMod val="85000"/>
            </a:schemeClr>
          </a:solidFill>
        </p:grpSpPr>
        <p:grpSp>
          <p:nvGrpSpPr>
            <p:cNvPr id="86" name="Group 85"/>
            <p:cNvGrpSpPr/>
            <p:nvPr/>
          </p:nvGrpSpPr>
          <p:grpSpPr>
            <a:xfrm>
              <a:off x="3910628" y="2597601"/>
              <a:ext cx="104280" cy="267893"/>
              <a:chOff x="557703" y="2507606"/>
              <a:chExt cx="199881" cy="513488"/>
            </a:xfrm>
            <a:grpFill/>
          </p:grpSpPr>
          <p:sp>
            <p:nvSpPr>
              <p:cNvPr id="88" name="Freeform 166"/>
              <p:cNvSpPr>
                <a:spLocks/>
              </p:cNvSpPr>
              <p:nvPr/>
            </p:nvSpPr>
            <p:spPr bwMode="auto">
              <a:xfrm>
                <a:off x="617437" y="2507606"/>
                <a:ext cx="81561" cy="83858"/>
              </a:xfrm>
              <a:custGeom>
                <a:avLst/>
                <a:gdLst/>
                <a:ahLst/>
                <a:cxnLst>
                  <a:cxn ang="0">
                    <a:pos x="157" y="1"/>
                  </a:cxn>
                  <a:cxn ang="0">
                    <a:pos x="185" y="7"/>
                  </a:cxn>
                  <a:cxn ang="0">
                    <a:pos x="211" y="18"/>
                  </a:cxn>
                  <a:cxn ang="0">
                    <a:pos x="229" y="30"/>
                  </a:cxn>
                  <a:cxn ang="0">
                    <a:pos x="244" y="45"/>
                  </a:cxn>
                  <a:cxn ang="0">
                    <a:pos x="260" y="66"/>
                  </a:cxn>
                  <a:cxn ang="0">
                    <a:pos x="273" y="92"/>
                  </a:cxn>
                  <a:cxn ang="0">
                    <a:pos x="279" y="111"/>
                  </a:cxn>
                  <a:cxn ang="0">
                    <a:pos x="284" y="131"/>
                  </a:cxn>
                  <a:cxn ang="0">
                    <a:pos x="284" y="145"/>
                  </a:cxn>
                  <a:cxn ang="0">
                    <a:pos x="281" y="174"/>
                  </a:cxn>
                  <a:cxn ang="0">
                    <a:pos x="276" y="195"/>
                  </a:cxn>
                  <a:cxn ang="0">
                    <a:pos x="270" y="208"/>
                  </a:cxn>
                  <a:cxn ang="0">
                    <a:pos x="259" y="227"/>
                  </a:cxn>
                  <a:cxn ang="0">
                    <a:pos x="242" y="249"/>
                  </a:cxn>
                  <a:cxn ang="0">
                    <a:pos x="220" y="266"/>
                  </a:cxn>
                  <a:cxn ang="0">
                    <a:pos x="203" y="277"/>
                  </a:cxn>
                  <a:cxn ang="0">
                    <a:pos x="183" y="285"/>
                  </a:cxn>
                  <a:cxn ang="0">
                    <a:pos x="170" y="289"/>
                  </a:cxn>
                  <a:cxn ang="0">
                    <a:pos x="141" y="291"/>
                  </a:cxn>
                  <a:cxn ang="0">
                    <a:pos x="111" y="287"/>
                  </a:cxn>
                  <a:cxn ang="0">
                    <a:pos x="92" y="282"/>
                  </a:cxn>
                  <a:cxn ang="0">
                    <a:pos x="73" y="272"/>
                  </a:cxn>
                  <a:cxn ang="0">
                    <a:pos x="56" y="261"/>
                  </a:cxn>
                  <a:cxn ang="0">
                    <a:pos x="41" y="247"/>
                  </a:cxn>
                  <a:cxn ang="0">
                    <a:pos x="27" y="230"/>
                  </a:cxn>
                  <a:cxn ang="0">
                    <a:pos x="17" y="213"/>
                  </a:cxn>
                  <a:cxn ang="0">
                    <a:pos x="6" y="187"/>
                  </a:cxn>
                  <a:cxn ang="0">
                    <a:pos x="1" y="160"/>
                  </a:cxn>
                  <a:cxn ang="0">
                    <a:pos x="0" y="146"/>
                  </a:cxn>
                  <a:cxn ang="0">
                    <a:pos x="2" y="118"/>
                  </a:cxn>
                  <a:cxn ang="0">
                    <a:pos x="11" y="92"/>
                  </a:cxn>
                  <a:cxn ang="0">
                    <a:pos x="24" y="67"/>
                  </a:cxn>
                  <a:cxn ang="0">
                    <a:pos x="36" y="50"/>
                  </a:cxn>
                  <a:cxn ang="0">
                    <a:pos x="46" y="39"/>
                  </a:cxn>
                  <a:cxn ang="0">
                    <a:pos x="56" y="30"/>
                  </a:cxn>
                  <a:cxn ang="0">
                    <a:pos x="73" y="18"/>
                  </a:cxn>
                  <a:cxn ang="0">
                    <a:pos x="86" y="12"/>
                  </a:cxn>
                  <a:cxn ang="0">
                    <a:pos x="106" y="4"/>
                  </a:cxn>
                  <a:cxn ang="0">
                    <a:pos x="120" y="2"/>
                  </a:cxn>
                  <a:cxn ang="0">
                    <a:pos x="142" y="0"/>
                  </a:cxn>
                </a:cxnLst>
                <a:rect l="0" t="0" r="r" b="b"/>
                <a:pathLst>
                  <a:path w="284" h="291">
                    <a:moveTo>
                      <a:pt x="142" y="0"/>
                    </a:moveTo>
                    <a:lnTo>
                      <a:pt x="157" y="1"/>
                    </a:lnTo>
                    <a:lnTo>
                      <a:pt x="171" y="3"/>
                    </a:lnTo>
                    <a:lnTo>
                      <a:pt x="185" y="7"/>
                    </a:lnTo>
                    <a:lnTo>
                      <a:pt x="198" y="12"/>
                    </a:lnTo>
                    <a:lnTo>
                      <a:pt x="211" y="18"/>
                    </a:lnTo>
                    <a:lnTo>
                      <a:pt x="223" y="26"/>
                    </a:lnTo>
                    <a:lnTo>
                      <a:pt x="229" y="30"/>
                    </a:lnTo>
                    <a:lnTo>
                      <a:pt x="233" y="35"/>
                    </a:lnTo>
                    <a:lnTo>
                      <a:pt x="244" y="45"/>
                    </a:lnTo>
                    <a:lnTo>
                      <a:pt x="252" y="55"/>
                    </a:lnTo>
                    <a:lnTo>
                      <a:pt x="260" y="66"/>
                    </a:lnTo>
                    <a:lnTo>
                      <a:pt x="267" y="79"/>
                    </a:lnTo>
                    <a:lnTo>
                      <a:pt x="273" y="92"/>
                    </a:lnTo>
                    <a:lnTo>
                      <a:pt x="278" y="104"/>
                    </a:lnTo>
                    <a:lnTo>
                      <a:pt x="279" y="111"/>
                    </a:lnTo>
                    <a:lnTo>
                      <a:pt x="281" y="117"/>
                    </a:lnTo>
                    <a:lnTo>
                      <a:pt x="284" y="131"/>
                    </a:lnTo>
                    <a:lnTo>
                      <a:pt x="284" y="138"/>
                    </a:lnTo>
                    <a:lnTo>
                      <a:pt x="284" y="145"/>
                    </a:lnTo>
                    <a:lnTo>
                      <a:pt x="283" y="160"/>
                    </a:lnTo>
                    <a:lnTo>
                      <a:pt x="281" y="174"/>
                    </a:lnTo>
                    <a:lnTo>
                      <a:pt x="278" y="188"/>
                    </a:lnTo>
                    <a:lnTo>
                      <a:pt x="276" y="195"/>
                    </a:lnTo>
                    <a:lnTo>
                      <a:pt x="272" y="202"/>
                    </a:lnTo>
                    <a:lnTo>
                      <a:pt x="270" y="208"/>
                    </a:lnTo>
                    <a:lnTo>
                      <a:pt x="266" y="215"/>
                    </a:lnTo>
                    <a:lnTo>
                      <a:pt x="259" y="227"/>
                    </a:lnTo>
                    <a:lnTo>
                      <a:pt x="251" y="238"/>
                    </a:lnTo>
                    <a:lnTo>
                      <a:pt x="242" y="249"/>
                    </a:lnTo>
                    <a:lnTo>
                      <a:pt x="231" y="258"/>
                    </a:lnTo>
                    <a:lnTo>
                      <a:pt x="220" y="266"/>
                    </a:lnTo>
                    <a:lnTo>
                      <a:pt x="209" y="273"/>
                    </a:lnTo>
                    <a:lnTo>
                      <a:pt x="203" y="277"/>
                    </a:lnTo>
                    <a:lnTo>
                      <a:pt x="196" y="279"/>
                    </a:lnTo>
                    <a:lnTo>
                      <a:pt x="183" y="285"/>
                    </a:lnTo>
                    <a:lnTo>
                      <a:pt x="176" y="286"/>
                    </a:lnTo>
                    <a:lnTo>
                      <a:pt x="170" y="289"/>
                    </a:lnTo>
                    <a:lnTo>
                      <a:pt x="155" y="290"/>
                    </a:lnTo>
                    <a:lnTo>
                      <a:pt x="141" y="291"/>
                    </a:lnTo>
                    <a:lnTo>
                      <a:pt x="127" y="290"/>
                    </a:lnTo>
                    <a:lnTo>
                      <a:pt x="111" y="287"/>
                    </a:lnTo>
                    <a:lnTo>
                      <a:pt x="99" y="284"/>
                    </a:lnTo>
                    <a:lnTo>
                      <a:pt x="92" y="282"/>
                    </a:lnTo>
                    <a:lnTo>
                      <a:pt x="86" y="279"/>
                    </a:lnTo>
                    <a:lnTo>
                      <a:pt x="73" y="272"/>
                    </a:lnTo>
                    <a:lnTo>
                      <a:pt x="61" y="264"/>
                    </a:lnTo>
                    <a:lnTo>
                      <a:pt x="56" y="261"/>
                    </a:lnTo>
                    <a:lnTo>
                      <a:pt x="51" y="256"/>
                    </a:lnTo>
                    <a:lnTo>
                      <a:pt x="41" y="247"/>
                    </a:lnTo>
                    <a:lnTo>
                      <a:pt x="32" y="236"/>
                    </a:lnTo>
                    <a:lnTo>
                      <a:pt x="27" y="230"/>
                    </a:lnTo>
                    <a:lnTo>
                      <a:pt x="24" y="224"/>
                    </a:lnTo>
                    <a:lnTo>
                      <a:pt x="17" y="213"/>
                    </a:lnTo>
                    <a:lnTo>
                      <a:pt x="11" y="200"/>
                    </a:lnTo>
                    <a:lnTo>
                      <a:pt x="6" y="187"/>
                    </a:lnTo>
                    <a:lnTo>
                      <a:pt x="2" y="173"/>
                    </a:lnTo>
                    <a:lnTo>
                      <a:pt x="1" y="160"/>
                    </a:lnTo>
                    <a:lnTo>
                      <a:pt x="0" y="153"/>
                    </a:lnTo>
                    <a:lnTo>
                      <a:pt x="0" y="146"/>
                    </a:lnTo>
                    <a:lnTo>
                      <a:pt x="1" y="132"/>
                    </a:lnTo>
                    <a:lnTo>
                      <a:pt x="2" y="118"/>
                    </a:lnTo>
                    <a:lnTo>
                      <a:pt x="6" y="104"/>
                    </a:lnTo>
                    <a:lnTo>
                      <a:pt x="11" y="92"/>
                    </a:lnTo>
                    <a:lnTo>
                      <a:pt x="17" y="79"/>
                    </a:lnTo>
                    <a:lnTo>
                      <a:pt x="24" y="67"/>
                    </a:lnTo>
                    <a:lnTo>
                      <a:pt x="32" y="55"/>
                    </a:lnTo>
                    <a:lnTo>
                      <a:pt x="36" y="50"/>
                    </a:lnTo>
                    <a:lnTo>
                      <a:pt x="41" y="45"/>
                    </a:lnTo>
                    <a:lnTo>
                      <a:pt x="46" y="39"/>
                    </a:lnTo>
                    <a:lnTo>
                      <a:pt x="51" y="35"/>
                    </a:lnTo>
                    <a:lnTo>
                      <a:pt x="56" y="30"/>
                    </a:lnTo>
                    <a:lnTo>
                      <a:pt x="61" y="26"/>
                    </a:lnTo>
                    <a:lnTo>
                      <a:pt x="73" y="18"/>
                    </a:lnTo>
                    <a:lnTo>
                      <a:pt x="80" y="15"/>
                    </a:lnTo>
                    <a:lnTo>
                      <a:pt x="86" y="12"/>
                    </a:lnTo>
                    <a:lnTo>
                      <a:pt x="99" y="7"/>
                    </a:lnTo>
                    <a:lnTo>
                      <a:pt x="106" y="4"/>
                    </a:lnTo>
                    <a:lnTo>
                      <a:pt x="113" y="3"/>
                    </a:lnTo>
                    <a:lnTo>
                      <a:pt x="120" y="2"/>
                    </a:lnTo>
                    <a:lnTo>
                      <a:pt x="127" y="1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89" name="Freeform 167"/>
              <p:cNvSpPr>
                <a:spLocks/>
              </p:cNvSpPr>
              <p:nvPr/>
            </p:nvSpPr>
            <p:spPr bwMode="auto">
              <a:xfrm>
                <a:off x="557703" y="2599505"/>
                <a:ext cx="199881" cy="421589"/>
              </a:xfrm>
              <a:custGeom>
                <a:avLst/>
                <a:gdLst/>
                <a:ahLst/>
                <a:cxnLst>
                  <a:cxn ang="0">
                    <a:pos x="535" y="6"/>
                  </a:cxn>
                  <a:cxn ang="0">
                    <a:pos x="576" y="15"/>
                  </a:cxn>
                  <a:cxn ang="0">
                    <a:pos x="606" y="25"/>
                  </a:cxn>
                  <a:cxn ang="0">
                    <a:pos x="638" y="49"/>
                  </a:cxn>
                  <a:cxn ang="0">
                    <a:pos x="658" y="74"/>
                  </a:cxn>
                  <a:cxn ang="0">
                    <a:pos x="679" y="118"/>
                  </a:cxn>
                  <a:cxn ang="0">
                    <a:pos x="693" y="177"/>
                  </a:cxn>
                  <a:cxn ang="0">
                    <a:pos x="694" y="642"/>
                  </a:cxn>
                  <a:cxn ang="0">
                    <a:pos x="687" y="671"/>
                  </a:cxn>
                  <a:cxn ang="0">
                    <a:pos x="667" y="702"/>
                  </a:cxn>
                  <a:cxn ang="0">
                    <a:pos x="645" y="714"/>
                  </a:cxn>
                  <a:cxn ang="0">
                    <a:pos x="619" y="714"/>
                  </a:cxn>
                  <a:cxn ang="0">
                    <a:pos x="602" y="706"/>
                  </a:cxn>
                  <a:cxn ang="0">
                    <a:pos x="579" y="684"/>
                  </a:cxn>
                  <a:cxn ang="0">
                    <a:pos x="571" y="661"/>
                  </a:cxn>
                  <a:cxn ang="0">
                    <a:pos x="530" y="235"/>
                  </a:cxn>
                  <a:cxn ang="0">
                    <a:pos x="529" y="1386"/>
                  </a:cxn>
                  <a:cxn ang="0">
                    <a:pos x="517" y="1423"/>
                  </a:cxn>
                  <a:cxn ang="0">
                    <a:pos x="495" y="1451"/>
                  </a:cxn>
                  <a:cxn ang="0">
                    <a:pos x="476" y="1462"/>
                  </a:cxn>
                  <a:cxn ang="0">
                    <a:pos x="453" y="1468"/>
                  </a:cxn>
                  <a:cxn ang="0">
                    <a:pos x="424" y="1466"/>
                  </a:cxn>
                  <a:cxn ang="0">
                    <a:pos x="394" y="1448"/>
                  </a:cxn>
                  <a:cxn ang="0">
                    <a:pos x="374" y="1419"/>
                  </a:cxn>
                  <a:cxn ang="0">
                    <a:pos x="365" y="1385"/>
                  </a:cxn>
                  <a:cxn ang="0">
                    <a:pos x="326" y="718"/>
                  </a:cxn>
                  <a:cxn ang="0">
                    <a:pos x="318" y="1407"/>
                  </a:cxn>
                  <a:cxn ang="0">
                    <a:pos x="303" y="1439"/>
                  </a:cxn>
                  <a:cxn ang="0">
                    <a:pos x="278" y="1459"/>
                  </a:cxn>
                  <a:cxn ang="0">
                    <a:pos x="247" y="1468"/>
                  </a:cxn>
                  <a:cxn ang="0">
                    <a:pos x="216" y="1465"/>
                  </a:cxn>
                  <a:cxn ang="0">
                    <a:pos x="197" y="1456"/>
                  </a:cxn>
                  <a:cxn ang="0">
                    <a:pos x="175" y="1433"/>
                  </a:cxn>
                  <a:cxn ang="0">
                    <a:pos x="163" y="1405"/>
                  </a:cxn>
                  <a:cxn ang="0">
                    <a:pos x="160" y="808"/>
                  </a:cxn>
                  <a:cxn ang="0">
                    <a:pos x="126" y="648"/>
                  </a:cxn>
                  <a:cxn ang="0">
                    <a:pos x="118" y="676"/>
                  </a:cxn>
                  <a:cxn ang="0">
                    <a:pos x="107" y="695"/>
                  </a:cxn>
                  <a:cxn ang="0">
                    <a:pos x="85" y="713"/>
                  </a:cxn>
                  <a:cxn ang="0">
                    <a:pos x="57" y="718"/>
                  </a:cxn>
                  <a:cxn ang="0">
                    <a:pos x="34" y="709"/>
                  </a:cxn>
                  <a:cxn ang="0">
                    <a:pos x="17" y="687"/>
                  </a:cxn>
                  <a:cxn ang="0">
                    <a:pos x="3" y="636"/>
                  </a:cxn>
                  <a:cxn ang="0">
                    <a:pos x="0" y="575"/>
                  </a:cxn>
                  <a:cxn ang="0">
                    <a:pos x="4" y="161"/>
                  </a:cxn>
                  <a:cxn ang="0">
                    <a:pos x="12" y="123"/>
                  </a:cxn>
                  <a:cxn ang="0">
                    <a:pos x="26" y="91"/>
                  </a:cxn>
                  <a:cxn ang="0">
                    <a:pos x="58" y="50"/>
                  </a:cxn>
                  <a:cxn ang="0">
                    <a:pos x="85" y="29"/>
                  </a:cxn>
                  <a:cxn ang="0">
                    <a:pos x="117" y="13"/>
                  </a:cxn>
                  <a:cxn ang="0">
                    <a:pos x="149" y="3"/>
                  </a:cxn>
                </a:cxnLst>
                <a:rect l="0" t="0" r="r" b="b"/>
                <a:pathLst>
                  <a:path w="694" h="1468">
                    <a:moveTo>
                      <a:pt x="513" y="0"/>
                    </a:moveTo>
                    <a:lnTo>
                      <a:pt x="516" y="1"/>
                    </a:lnTo>
                    <a:lnTo>
                      <a:pt x="521" y="2"/>
                    </a:lnTo>
                    <a:lnTo>
                      <a:pt x="535" y="6"/>
                    </a:lnTo>
                    <a:lnTo>
                      <a:pt x="551" y="10"/>
                    </a:lnTo>
                    <a:lnTo>
                      <a:pt x="560" y="11"/>
                    </a:lnTo>
                    <a:lnTo>
                      <a:pt x="567" y="13"/>
                    </a:lnTo>
                    <a:lnTo>
                      <a:pt x="576" y="15"/>
                    </a:lnTo>
                    <a:lnTo>
                      <a:pt x="584" y="16"/>
                    </a:lnTo>
                    <a:lnTo>
                      <a:pt x="592" y="18"/>
                    </a:lnTo>
                    <a:lnTo>
                      <a:pt x="599" y="22"/>
                    </a:lnTo>
                    <a:lnTo>
                      <a:pt x="606" y="25"/>
                    </a:lnTo>
                    <a:lnTo>
                      <a:pt x="613" y="29"/>
                    </a:lnTo>
                    <a:lnTo>
                      <a:pt x="626" y="38"/>
                    </a:lnTo>
                    <a:lnTo>
                      <a:pt x="632" y="44"/>
                    </a:lnTo>
                    <a:lnTo>
                      <a:pt x="638" y="49"/>
                    </a:lnTo>
                    <a:lnTo>
                      <a:pt x="644" y="55"/>
                    </a:lnTo>
                    <a:lnTo>
                      <a:pt x="649" y="62"/>
                    </a:lnTo>
                    <a:lnTo>
                      <a:pt x="653" y="67"/>
                    </a:lnTo>
                    <a:lnTo>
                      <a:pt x="658" y="74"/>
                    </a:lnTo>
                    <a:lnTo>
                      <a:pt x="666" y="88"/>
                    </a:lnTo>
                    <a:lnTo>
                      <a:pt x="670" y="95"/>
                    </a:lnTo>
                    <a:lnTo>
                      <a:pt x="673" y="102"/>
                    </a:lnTo>
                    <a:lnTo>
                      <a:pt x="679" y="118"/>
                    </a:lnTo>
                    <a:lnTo>
                      <a:pt x="684" y="133"/>
                    </a:lnTo>
                    <a:lnTo>
                      <a:pt x="687" y="148"/>
                    </a:lnTo>
                    <a:lnTo>
                      <a:pt x="691" y="163"/>
                    </a:lnTo>
                    <a:lnTo>
                      <a:pt x="693" y="177"/>
                    </a:lnTo>
                    <a:lnTo>
                      <a:pt x="694" y="191"/>
                    </a:lnTo>
                    <a:lnTo>
                      <a:pt x="694" y="204"/>
                    </a:lnTo>
                    <a:lnTo>
                      <a:pt x="694" y="628"/>
                    </a:lnTo>
                    <a:lnTo>
                      <a:pt x="694" y="642"/>
                    </a:lnTo>
                    <a:lnTo>
                      <a:pt x="693" y="649"/>
                    </a:lnTo>
                    <a:lnTo>
                      <a:pt x="692" y="656"/>
                    </a:lnTo>
                    <a:lnTo>
                      <a:pt x="690" y="664"/>
                    </a:lnTo>
                    <a:lnTo>
                      <a:pt x="687" y="671"/>
                    </a:lnTo>
                    <a:lnTo>
                      <a:pt x="681" y="685"/>
                    </a:lnTo>
                    <a:lnTo>
                      <a:pt x="678" y="691"/>
                    </a:lnTo>
                    <a:lnTo>
                      <a:pt x="673" y="697"/>
                    </a:lnTo>
                    <a:lnTo>
                      <a:pt x="667" y="702"/>
                    </a:lnTo>
                    <a:lnTo>
                      <a:pt x="663" y="707"/>
                    </a:lnTo>
                    <a:lnTo>
                      <a:pt x="656" y="711"/>
                    </a:lnTo>
                    <a:lnTo>
                      <a:pt x="649" y="713"/>
                    </a:lnTo>
                    <a:lnTo>
                      <a:pt x="645" y="714"/>
                    </a:lnTo>
                    <a:lnTo>
                      <a:pt x="640" y="715"/>
                    </a:lnTo>
                    <a:lnTo>
                      <a:pt x="632" y="715"/>
                    </a:lnTo>
                    <a:lnTo>
                      <a:pt x="625" y="715"/>
                    </a:lnTo>
                    <a:lnTo>
                      <a:pt x="619" y="714"/>
                    </a:lnTo>
                    <a:lnTo>
                      <a:pt x="612" y="712"/>
                    </a:lnTo>
                    <a:lnTo>
                      <a:pt x="610" y="711"/>
                    </a:lnTo>
                    <a:lnTo>
                      <a:pt x="606" y="709"/>
                    </a:lnTo>
                    <a:lnTo>
                      <a:pt x="602" y="706"/>
                    </a:lnTo>
                    <a:lnTo>
                      <a:pt x="596" y="702"/>
                    </a:lnTo>
                    <a:lnTo>
                      <a:pt x="591" y="699"/>
                    </a:lnTo>
                    <a:lnTo>
                      <a:pt x="588" y="694"/>
                    </a:lnTo>
                    <a:lnTo>
                      <a:pt x="579" y="684"/>
                    </a:lnTo>
                    <a:lnTo>
                      <a:pt x="577" y="678"/>
                    </a:lnTo>
                    <a:lnTo>
                      <a:pt x="575" y="672"/>
                    </a:lnTo>
                    <a:lnTo>
                      <a:pt x="572" y="666"/>
                    </a:lnTo>
                    <a:lnTo>
                      <a:pt x="571" y="661"/>
                    </a:lnTo>
                    <a:lnTo>
                      <a:pt x="570" y="655"/>
                    </a:lnTo>
                    <a:lnTo>
                      <a:pt x="570" y="649"/>
                    </a:lnTo>
                    <a:lnTo>
                      <a:pt x="570" y="235"/>
                    </a:lnTo>
                    <a:lnTo>
                      <a:pt x="530" y="235"/>
                    </a:lnTo>
                    <a:lnTo>
                      <a:pt x="530" y="800"/>
                    </a:lnTo>
                    <a:lnTo>
                      <a:pt x="530" y="1367"/>
                    </a:lnTo>
                    <a:lnTo>
                      <a:pt x="530" y="1376"/>
                    </a:lnTo>
                    <a:lnTo>
                      <a:pt x="529" y="1386"/>
                    </a:lnTo>
                    <a:lnTo>
                      <a:pt x="527" y="1396"/>
                    </a:lnTo>
                    <a:lnTo>
                      <a:pt x="524" y="1405"/>
                    </a:lnTo>
                    <a:lnTo>
                      <a:pt x="521" y="1413"/>
                    </a:lnTo>
                    <a:lnTo>
                      <a:pt x="517" y="1423"/>
                    </a:lnTo>
                    <a:lnTo>
                      <a:pt x="513" y="1430"/>
                    </a:lnTo>
                    <a:lnTo>
                      <a:pt x="508" y="1438"/>
                    </a:lnTo>
                    <a:lnTo>
                      <a:pt x="502" y="1444"/>
                    </a:lnTo>
                    <a:lnTo>
                      <a:pt x="495" y="1451"/>
                    </a:lnTo>
                    <a:lnTo>
                      <a:pt x="492" y="1453"/>
                    </a:lnTo>
                    <a:lnTo>
                      <a:pt x="488" y="1455"/>
                    </a:lnTo>
                    <a:lnTo>
                      <a:pt x="480" y="1460"/>
                    </a:lnTo>
                    <a:lnTo>
                      <a:pt x="476" y="1462"/>
                    </a:lnTo>
                    <a:lnTo>
                      <a:pt x="472" y="1463"/>
                    </a:lnTo>
                    <a:lnTo>
                      <a:pt x="467" y="1465"/>
                    </a:lnTo>
                    <a:lnTo>
                      <a:pt x="462" y="1466"/>
                    </a:lnTo>
                    <a:lnTo>
                      <a:pt x="453" y="1468"/>
                    </a:lnTo>
                    <a:lnTo>
                      <a:pt x="442" y="1468"/>
                    </a:lnTo>
                    <a:lnTo>
                      <a:pt x="433" y="1468"/>
                    </a:lnTo>
                    <a:lnTo>
                      <a:pt x="428" y="1467"/>
                    </a:lnTo>
                    <a:lnTo>
                      <a:pt x="424" y="1466"/>
                    </a:lnTo>
                    <a:lnTo>
                      <a:pt x="415" y="1463"/>
                    </a:lnTo>
                    <a:lnTo>
                      <a:pt x="408" y="1459"/>
                    </a:lnTo>
                    <a:lnTo>
                      <a:pt x="401" y="1454"/>
                    </a:lnTo>
                    <a:lnTo>
                      <a:pt x="394" y="1448"/>
                    </a:lnTo>
                    <a:lnTo>
                      <a:pt x="388" y="1442"/>
                    </a:lnTo>
                    <a:lnTo>
                      <a:pt x="384" y="1435"/>
                    </a:lnTo>
                    <a:lnTo>
                      <a:pt x="379" y="1427"/>
                    </a:lnTo>
                    <a:lnTo>
                      <a:pt x="374" y="1419"/>
                    </a:lnTo>
                    <a:lnTo>
                      <a:pt x="372" y="1411"/>
                    </a:lnTo>
                    <a:lnTo>
                      <a:pt x="369" y="1403"/>
                    </a:lnTo>
                    <a:lnTo>
                      <a:pt x="367" y="1393"/>
                    </a:lnTo>
                    <a:lnTo>
                      <a:pt x="365" y="1385"/>
                    </a:lnTo>
                    <a:lnTo>
                      <a:pt x="364" y="1376"/>
                    </a:lnTo>
                    <a:lnTo>
                      <a:pt x="364" y="1367"/>
                    </a:lnTo>
                    <a:lnTo>
                      <a:pt x="364" y="718"/>
                    </a:lnTo>
                    <a:lnTo>
                      <a:pt x="326" y="718"/>
                    </a:lnTo>
                    <a:lnTo>
                      <a:pt x="324" y="1376"/>
                    </a:lnTo>
                    <a:lnTo>
                      <a:pt x="323" y="1388"/>
                    </a:lnTo>
                    <a:lnTo>
                      <a:pt x="320" y="1397"/>
                    </a:lnTo>
                    <a:lnTo>
                      <a:pt x="318" y="1407"/>
                    </a:lnTo>
                    <a:lnTo>
                      <a:pt x="315" y="1416"/>
                    </a:lnTo>
                    <a:lnTo>
                      <a:pt x="311" y="1424"/>
                    </a:lnTo>
                    <a:lnTo>
                      <a:pt x="306" y="1432"/>
                    </a:lnTo>
                    <a:lnTo>
                      <a:pt x="303" y="1439"/>
                    </a:lnTo>
                    <a:lnTo>
                      <a:pt x="297" y="1445"/>
                    </a:lnTo>
                    <a:lnTo>
                      <a:pt x="291" y="1451"/>
                    </a:lnTo>
                    <a:lnTo>
                      <a:pt x="285" y="1455"/>
                    </a:lnTo>
                    <a:lnTo>
                      <a:pt x="278" y="1459"/>
                    </a:lnTo>
                    <a:lnTo>
                      <a:pt x="271" y="1462"/>
                    </a:lnTo>
                    <a:lnTo>
                      <a:pt x="264" y="1465"/>
                    </a:lnTo>
                    <a:lnTo>
                      <a:pt x="256" y="1467"/>
                    </a:lnTo>
                    <a:lnTo>
                      <a:pt x="247" y="1468"/>
                    </a:lnTo>
                    <a:lnTo>
                      <a:pt x="237" y="1468"/>
                    </a:lnTo>
                    <a:lnTo>
                      <a:pt x="228" y="1468"/>
                    </a:lnTo>
                    <a:lnTo>
                      <a:pt x="220" y="1466"/>
                    </a:lnTo>
                    <a:lnTo>
                      <a:pt x="216" y="1465"/>
                    </a:lnTo>
                    <a:lnTo>
                      <a:pt x="211" y="1463"/>
                    </a:lnTo>
                    <a:lnTo>
                      <a:pt x="208" y="1462"/>
                    </a:lnTo>
                    <a:lnTo>
                      <a:pt x="204" y="1460"/>
                    </a:lnTo>
                    <a:lnTo>
                      <a:pt x="197" y="1456"/>
                    </a:lnTo>
                    <a:lnTo>
                      <a:pt x="192" y="1451"/>
                    </a:lnTo>
                    <a:lnTo>
                      <a:pt x="186" y="1446"/>
                    </a:lnTo>
                    <a:lnTo>
                      <a:pt x="180" y="1440"/>
                    </a:lnTo>
                    <a:lnTo>
                      <a:pt x="175" y="1433"/>
                    </a:lnTo>
                    <a:lnTo>
                      <a:pt x="172" y="1426"/>
                    </a:lnTo>
                    <a:lnTo>
                      <a:pt x="168" y="1419"/>
                    </a:lnTo>
                    <a:lnTo>
                      <a:pt x="165" y="1412"/>
                    </a:lnTo>
                    <a:lnTo>
                      <a:pt x="163" y="1405"/>
                    </a:lnTo>
                    <a:lnTo>
                      <a:pt x="161" y="1398"/>
                    </a:lnTo>
                    <a:lnTo>
                      <a:pt x="160" y="1390"/>
                    </a:lnTo>
                    <a:lnTo>
                      <a:pt x="160" y="1383"/>
                    </a:lnTo>
                    <a:lnTo>
                      <a:pt x="160" y="808"/>
                    </a:lnTo>
                    <a:lnTo>
                      <a:pt x="160" y="235"/>
                    </a:lnTo>
                    <a:lnTo>
                      <a:pt x="127" y="235"/>
                    </a:lnTo>
                    <a:lnTo>
                      <a:pt x="127" y="635"/>
                    </a:lnTo>
                    <a:lnTo>
                      <a:pt x="126" y="648"/>
                    </a:lnTo>
                    <a:lnTo>
                      <a:pt x="125" y="655"/>
                    </a:lnTo>
                    <a:lnTo>
                      <a:pt x="124" y="663"/>
                    </a:lnTo>
                    <a:lnTo>
                      <a:pt x="121" y="670"/>
                    </a:lnTo>
                    <a:lnTo>
                      <a:pt x="118" y="676"/>
                    </a:lnTo>
                    <a:lnTo>
                      <a:pt x="114" y="683"/>
                    </a:lnTo>
                    <a:lnTo>
                      <a:pt x="111" y="690"/>
                    </a:lnTo>
                    <a:lnTo>
                      <a:pt x="108" y="692"/>
                    </a:lnTo>
                    <a:lnTo>
                      <a:pt x="107" y="695"/>
                    </a:lnTo>
                    <a:lnTo>
                      <a:pt x="101" y="700"/>
                    </a:lnTo>
                    <a:lnTo>
                      <a:pt x="97" y="706"/>
                    </a:lnTo>
                    <a:lnTo>
                      <a:pt x="91" y="709"/>
                    </a:lnTo>
                    <a:lnTo>
                      <a:pt x="85" y="713"/>
                    </a:lnTo>
                    <a:lnTo>
                      <a:pt x="78" y="715"/>
                    </a:lnTo>
                    <a:lnTo>
                      <a:pt x="71" y="718"/>
                    </a:lnTo>
                    <a:lnTo>
                      <a:pt x="63" y="718"/>
                    </a:lnTo>
                    <a:lnTo>
                      <a:pt x="57" y="718"/>
                    </a:lnTo>
                    <a:lnTo>
                      <a:pt x="51" y="716"/>
                    </a:lnTo>
                    <a:lnTo>
                      <a:pt x="45" y="714"/>
                    </a:lnTo>
                    <a:lnTo>
                      <a:pt x="39" y="712"/>
                    </a:lnTo>
                    <a:lnTo>
                      <a:pt x="34" y="709"/>
                    </a:lnTo>
                    <a:lnTo>
                      <a:pt x="31" y="706"/>
                    </a:lnTo>
                    <a:lnTo>
                      <a:pt x="23" y="697"/>
                    </a:lnTo>
                    <a:lnTo>
                      <a:pt x="20" y="692"/>
                    </a:lnTo>
                    <a:lnTo>
                      <a:pt x="17" y="687"/>
                    </a:lnTo>
                    <a:lnTo>
                      <a:pt x="12" y="676"/>
                    </a:lnTo>
                    <a:lnTo>
                      <a:pt x="8" y="663"/>
                    </a:lnTo>
                    <a:lnTo>
                      <a:pt x="5" y="650"/>
                    </a:lnTo>
                    <a:lnTo>
                      <a:pt x="3" y="636"/>
                    </a:lnTo>
                    <a:lnTo>
                      <a:pt x="2" y="623"/>
                    </a:lnTo>
                    <a:lnTo>
                      <a:pt x="0" y="609"/>
                    </a:lnTo>
                    <a:lnTo>
                      <a:pt x="0" y="598"/>
                    </a:lnTo>
                    <a:lnTo>
                      <a:pt x="0" y="575"/>
                    </a:lnTo>
                    <a:lnTo>
                      <a:pt x="0" y="561"/>
                    </a:lnTo>
                    <a:lnTo>
                      <a:pt x="3" y="180"/>
                    </a:lnTo>
                    <a:lnTo>
                      <a:pt x="3" y="171"/>
                    </a:lnTo>
                    <a:lnTo>
                      <a:pt x="4" y="161"/>
                    </a:lnTo>
                    <a:lnTo>
                      <a:pt x="5" y="151"/>
                    </a:lnTo>
                    <a:lnTo>
                      <a:pt x="8" y="142"/>
                    </a:lnTo>
                    <a:lnTo>
                      <a:pt x="9" y="133"/>
                    </a:lnTo>
                    <a:lnTo>
                      <a:pt x="12" y="123"/>
                    </a:lnTo>
                    <a:lnTo>
                      <a:pt x="15" y="115"/>
                    </a:lnTo>
                    <a:lnTo>
                      <a:pt x="18" y="107"/>
                    </a:lnTo>
                    <a:lnTo>
                      <a:pt x="22" y="99"/>
                    </a:lnTo>
                    <a:lnTo>
                      <a:pt x="26" y="91"/>
                    </a:lnTo>
                    <a:lnTo>
                      <a:pt x="36" y="76"/>
                    </a:lnTo>
                    <a:lnTo>
                      <a:pt x="40" y="69"/>
                    </a:lnTo>
                    <a:lnTo>
                      <a:pt x="46" y="63"/>
                    </a:lnTo>
                    <a:lnTo>
                      <a:pt x="58" y="50"/>
                    </a:lnTo>
                    <a:lnTo>
                      <a:pt x="65" y="44"/>
                    </a:lnTo>
                    <a:lnTo>
                      <a:pt x="71" y="38"/>
                    </a:lnTo>
                    <a:lnTo>
                      <a:pt x="78" y="34"/>
                    </a:lnTo>
                    <a:lnTo>
                      <a:pt x="85" y="29"/>
                    </a:lnTo>
                    <a:lnTo>
                      <a:pt x="93" y="24"/>
                    </a:lnTo>
                    <a:lnTo>
                      <a:pt x="100" y="20"/>
                    </a:lnTo>
                    <a:lnTo>
                      <a:pt x="108" y="16"/>
                    </a:lnTo>
                    <a:lnTo>
                      <a:pt x="117" y="13"/>
                    </a:lnTo>
                    <a:lnTo>
                      <a:pt x="125" y="10"/>
                    </a:lnTo>
                    <a:lnTo>
                      <a:pt x="133" y="7"/>
                    </a:lnTo>
                    <a:lnTo>
                      <a:pt x="141" y="6"/>
                    </a:lnTo>
                    <a:lnTo>
                      <a:pt x="149" y="3"/>
                    </a:lnTo>
                    <a:lnTo>
                      <a:pt x="167" y="1"/>
                    </a:lnTo>
                    <a:lnTo>
                      <a:pt x="184" y="0"/>
                    </a:lnTo>
                    <a:lnTo>
                      <a:pt x="5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</p:grpSp>
        <p:sp>
          <p:nvSpPr>
            <p:cNvPr id="87" name="Freeform 118"/>
            <p:cNvSpPr>
              <a:spLocks noEditPoints="1"/>
            </p:cNvSpPr>
            <p:nvPr/>
          </p:nvSpPr>
          <p:spPr bwMode="auto">
            <a:xfrm>
              <a:off x="4051102" y="2664222"/>
              <a:ext cx="213764" cy="134650"/>
            </a:xfrm>
            <a:custGeom>
              <a:avLst/>
              <a:gdLst/>
              <a:ahLst/>
              <a:cxnLst>
                <a:cxn ang="0">
                  <a:pos x="181" y="36"/>
                </a:cxn>
                <a:cxn ang="0">
                  <a:pos x="177" y="47"/>
                </a:cxn>
                <a:cxn ang="0">
                  <a:pos x="198" y="48"/>
                </a:cxn>
                <a:cxn ang="0">
                  <a:pos x="202" y="40"/>
                </a:cxn>
                <a:cxn ang="0">
                  <a:pos x="25" y="47"/>
                </a:cxn>
                <a:cxn ang="0">
                  <a:pos x="21" y="36"/>
                </a:cxn>
                <a:cxn ang="0">
                  <a:pos x="0" y="40"/>
                </a:cxn>
                <a:cxn ang="0">
                  <a:pos x="4" y="48"/>
                </a:cxn>
                <a:cxn ang="0">
                  <a:pos x="25" y="47"/>
                </a:cxn>
                <a:cxn ang="0">
                  <a:pos x="174" y="49"/>
                </a:cxn>
                <a:cxn ang="0">
                  <a:pos x="131" y="0"/>
                </a:cxn>
                <a:cxn ang="0">
                  <a:pos x="47" y="16"/>
                </a:cxn>
                <a:cxn ang="0">
                  <a:pos x="28" y="52"/>
                </a:cxn>
                <a:cxn ang="0">
                  <a:pos x="10" y="100"/>
                </a:cxn>
                <a:cxn ang="0">
                  <a:pos x="15" y="152"/>
                </a:cxn>
                <a:cxn ang="0">
                  <a:pos x="35" y="159"/>
                </a:cxn>
                <a:cxn ang="0">
                  <a:pos x="43" y="138"/>
                </a:cxn>
                <a:cxn ang="0">
                  <a:pos x="155" y="138"/>
                </a:cxn>
                <a:cxn ang="0">
                  <a:pos x="160" y="152"/>
                </a:cxn>
                <a:cxn ang="0">
                  <a:pos x="180" y="159"/>
                </a:cxn>
                <a:cxn ang="0">
                  <a:pos x="188" y="119"/>
                </a:cxn>
                <a:cxn ang="0">
                  <a:pos x="193" y="84"/>
                </a:cxn>
                <a:cxn ang="0">
                  <a:pos x="52" y="19"/>
                </a:cxn>
                <a:cxn ang="0">
                  <a:pos x="128" y="4"/>
                </a:cxn>
                <a:cxn ang="0">
                  <a:pos x="166" y="49"/>
                </a:cxn>
                <a:cxn ang="0">
                  <a:pos x="38" y="48"/>
                </a:cxn>
                <a:cxn ang="0">
                  <a:pos x="52" y="19"/>
                </a:cxn>
                <a:cxn ang="0">
                  <a:pos x="30" y="99"/>
                </a:cxn>
                <a:cxn ang="0">
                  <a:pos x="39" y="99"/>
                </a:cxn>
                <a:cxn ang="0">
                  <a:pos x="50" y="91"/>
                </a:cxn>
                <a:cxn ang="0">
                  <a:pos x="59" y="74"/>
                </a:cxn>
                <a:cxn ang="0">
                  <a:pos x="102" y="114"/>
                </a:cxn>
                <a:cxn ang="0">
                  <a:pos x="102" y="114"/>
                </a:cxn>
                <a:cxn ang="0">
                  <a:pos x="102" y="114"/>
                </a:cxn>
                <a:cxn ang="0">
                  <a:pos x="162" y="99"/>
                </a:cxn>
                <a:cxn ang="0">
                  <a:pos x="172" y="99"/>
                </a:cxn>
                <a:cxn ang="0">
                  <a:pos x="154" y="91"/>
                </a:cxn>
                <a:cxn ang="0">
                  <a:pos x="173" y="69"/>
                </a:cxn>
              </a:cxnLst>
              <a:rect l="0" t="0" r="r" b="b"/>
              <a:pathLst>
                <a:path w="202" h="159">
                  <a:moveTo>
                    <a:pt x="198" y="36"/>
                  </a:moveTo>
                  <a:cubicBezTo>
                    <a:pt x="181" y="36"/>
                    <a:pt x="181" y="36"/>
                    <a:pt x="181" y="36"/>
                  </a:cubicBezTo>
                  <a:cubicBezTo>
                    <a:pt x="179" y="36"/>
                    <a:pt x="177" y="38"/>
                    <a:pt x="177" y="40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7" y="49"/>
                    <a:pt x="179" y="51"/>
                    <a:pt x="181" y="51"/>
                  </a:cubicBezTo>
                  <a:cubicBezTo>
                    <a:pt x="198" y="48"/>
                    <a:pt x="198" y="48"/>
                    <a:pt x="198" y="48"/>
                  </a:cubicBezTo>
                  <a:cubicBezTo>
                    <a:pt x="200" y="48"/>
                    <a:pt x="202" y="46"/>
                    <a:pt x="202" y="44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2" y="38"/>
                    <a:pt x="200" y="36"/>
                    <a:pt x="198" y="36"/>
                  </a:cubicBezTo>
                  <a:close/>
                  <a:moveTo>
                    <a:pt x="25" y="47"/>
                  </a:moveTo>
                  <a:cubicBezTo>
                    <a:pt x="25" y="40"/>
                    <a:pt x="25" y="40"/>
                    <a:pt x="25" y="40"/>
                  </a:cubicBezTo>
                  <a:cubicBezTo>
                    <a:pt x="25" y="38"/>
                    <a:pt x="24" y="36"/>
                    <a:pt x="21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8"/>
                    <a:pt x="0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2" y="48"/>
                    <a:pt x="4" y="48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4" y="51"/>
                    <a:pt x="25" y="49"/>
                    <a:pt x="25" y="47"/>
                  </a:cubicBezTo>
                  <a:close/>
                  <a:moveTo>
                    <a:pt x="175" y="52"/>
                  </a:moveTo>
                  <a:cubicBezTo>
                    <a:pt x="175" y="51"/>
                    <a:pt x="175" y="50"/>
                    <a:pt x="174" y="49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2" y="7"/>
                    <a:pt x="140" y="0"/>
                    <a:pt x="13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3" y="0"/>
                    <a:pt x="52" y="7"/>
                    <a:pt x="47" y="1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9" y="50"/>
                    <a:pt x="28" y="51"/>
                    <a:pt x="28" y="52"/>
                  </a:cubicBezTo>
                  <a:cubicBezTo>
                    <a:pt x="17" y="59"/>
                    <a:pt x="10" y="71"/>
                    <a:pt x="10" y="84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0" y="107"/>
                    <a:pt x="12" y="113"/>
                    <a:pt x="15" y="118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6"/>
                    <a:pt x="18" y="159"/>
                    <a:pt x="23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9" y="159"/>
                    <a:pt x="43" y="156"/>
                    <a:pt x="43" y="152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4" y="138"/>
                    <a:pt x="46" y="138"/>
                    <a:pt x="48" y="138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7" y="138"/>
                    <a:pt x="159" y="138"/>
                    <a:pt x="160" y="138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0" y="156"/>
                    <a:pt x="164" y="159"/>
                    <a:pt x="168" y="159"/>
                  </a:cubicBezTo>
                  <a:cubicBezTo>
                    <a:pt x="180" y="159"/>
                    <a:pt x="180" y="159"/>
                    <a:pt x="180" y="159"/>
                  </a:cubicBezTo>
                  <a:cubicBezTo>
                    <a:pt x="185" y="159"/>
                    <a:pt x="188" y="156"/>
                    <a:pt x="188" y="152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91" y="114"/>
                    <a:pt x="193" y="107"/>
                    <a:pt x="193" y="100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3" y="71"/>
                    <a:pt x="186" y="59"/>
                    <a:pt x="175" y="52"/>
                  </a:cubicBezTo>
                  <a:close/>
                  <a:moveTo>
                    <a:pt x="52" y="19"/>
                  </a:moveTo>
                  <a:cubicBezTo>
                    <a:pt x="56" y="11"/>
                    <a:pt x="66" y="4"/>
                    <a:pt x="75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7" y="4"/>
                    <a:pt x="148" y="11"/>
                    <a:pt x="152" y="19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52" y="50"/>
                    <a:pt x="130" y="52"/>
                    <a:pt x="106" y="52"/>
                  </a:cubicBezTo>
                  <a:cubicBezTo>
                    <a:pt x="77" y="52"/>
                    <a:pt x="52" y="50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lnTo>
                    <a:pt x="52" y="19"/>
                  </a:lnTo>
                  <a:close/>
                  <a:moveTo>
                    <a:pt x="35" y="103"/>
                  </a:moveTo>
                  <a:cubicBezTo>
                    <a:pt x="32" y="103"/>
                    <a:pt x="30" y="101"/>
                    <a:pt x="30" y="99"/>
                  </a:cubicBezTo>
                  <a:cubicBezTo>
                    <a:pt x="30" y="96"/>
                    <a:pt x="32" y="94"/>
                    <a:pt x="35" y="94"/>
                  </a:cubicBezTo>
                  <a:cubicBezTo>
                    <a:pt x="37" y="94"/>
                    <a:pt x="39" y="96"/>
                    <a:pt x="39" y="99"/>
                  </a:cubicBezTo>
                  <a:cubicBezTo>
                    <a:pt x="39" y="101"/>
                    <a:pt x="37" y="103"/>
                    <a:pt x="35" y="103"/>
                  </a:cubicBezTo>
                  <a:close/>
                  <a:moveTo>
                    <a:pt x="50" y="91"/>
                  </a:moveTo>
                  <a:cubicBezTo>
                    <a:pt x="34" y="89"/>
                    <a:pt x="25" y="79"/>
                    <a:pt x="31" y="69"/>
                  </a:cubicBezTo>
                  <a:cubicBezTo>
                    <a:pt x="36" y="60"/>
                    <a:pt x="49" y="62"/>
                    <a:pt x="59" y="74"/>
                  </a:cubicBezTo>
                  <a:cubicBezTo>
                    <a:pt x="69" y="86"/>
                    <a:pt x="65" y="94"/>
                    <a:pt x="50" y="91"/>
                  </a:cubicBezTo>
                  <a:close/>
                  <a:moveTo>
                    <a:pt x="102" y="114"/>
                  </a:moveTo>
                  <a:cubicBezTo>
                    <a:pt x="82" y="114"/>
                    <a:pt x="66" y="130"/>
                    <a:pt x="66" y="114"/>
                  </a:cubicBezTo>
                  <a:cubicBezTo>
                    <a:pt x="66" y="98"/>
                    <a:pt x="82" y="114"/>
                    <a:pt x="102" y="114"/>
                  </a:cubicBezTo>
                  <a:cubicBezTo>
                    <a:pt x="122" y="114"/>
                    <a:pt x="138" y="98"/>
                    <a:pt x="138" y="114"/>
                  </a:cubicBezTo>
                  <a:cubicBezTo>
                    <a:pt x="138" y="130"/>
                    <a:pt x="122" y="114"/>
                    <a:pt x="102" y="114"/>
                  </a:cubicBezTo>
                  <a:close/>
                  <a:moveTo>
                    <a:pt x="167" y="103"/>
                  </a:moveTo>
                  <a:cubicBezTo>
                    <a:pt x="164" y="103"/>
                    <a:pt x="162" y="101"/>
                    <a:pt x="162" y="99"/>
                  </a:cubicBezTo>
                  <a:cubicBezTo>
                    <a:pt x="162" y="96"/>
                    <a:pt x="164" y="94"/>
                    <a:pt x="167" y="94"/>
                  </a:cubicBezTo>
                  <a:cubicBezTo>
                    <a:pt x="170" y="94"/>
                    <a:pt x="172" y="96"/>
                    <a:pt x="172" y="99"/>
                  </a:cubicBezTo>
                  <a:cubicBezTo>
                    <a:pt x="172" y="101"/>
                    <a:pt x="170" y="103"/>
                    <a:pt x="167" y="103"/>
                  </a:cubicBezTo>
                  <a:close/>
                  <a:moveTo>
                    <a:pt x="154" y="91"/>
                  </a:moveTo>
                  <a:cubicBezTo>
                    <a:pt x="138" y="94"/>
                    <a:pt x="134" y="86"/>
                    <a:pt x="144" y="74"/>
                  </a:cubicBezTo>
                  <a:cubicBezTo>
                    <a:pt x="155" y="62"/>
                    <a:pt x="167" y="60"/>
                    <a:pt x="173" y="69"/>
                  </a:cubicBezTo>
                  <a:cubicBezTo>
                    <a:pt x="178" y="79"/>
                    <a:pt x="169" y="89"/>
                    <a:pt x="154" y="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</p:grpSp>
      <p:sp>
        <p:nvSpPr>
          <p:cNvPr id="90" name="Textframe 21"/>
          <p:cNvSpPr txBox="1">
            <a:spLocks/>
          </p:cNvSpPr>
          <p:nvPr/>
        </p:nvSpPr>
        <p:spPr>
          <a:xfrm>
            <a:off x="1222876" y="2918867"/>
            <a:ext cx="1548000" cy="54014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High automation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, full autonomous drive in specific environments</a:t>
            </a:r>
          </a:p>
        </p:txBody>
      </p:sp>
      <p:sp>
        <p:nvSpPr>
          <p:cNvPr id="91" name="Textframe 21"/>
          <p:cNvSpPr txBox="1">
            <a:spLocks/>
          </p:cNvSpPr>
          <p:nvPr/>
        </p:nvSpPr>
        <p:spPr>
          <a:xfrm>
            <a:off x="1222876" y="5478881"/>
            <a:ext cx="1548000" cy="54014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Driver assistance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, limited lateral or longitudinal control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cs typeface="Arial Narrow" pitchFamily="34" charset="0"/>
              <a:sym typeface="Arial Narrow"/>
            </a:endParaRPr>
          </a:p>
        </p:txBody>
      </p:sp>
      <p:sp>
        <p:nvSpPr>
          <p:cNvPr id="92" name="Textframe 21"/>
          <p:cNvSpPr txBox="1">
            <a:spLocks/>
          </p:cNvSpPr>
          <p:nvPr/>
        </p:nvSpPr>
        <p:spPr>
          <a:xfrm>
            <a:off x="1222876" y="4686680"/>
            <a:ext cx="1548000" cy="54014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Partial automation,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limited autonomous drive in very specific conditions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cs typeface="Arial Narrow" pitchFamily="34" charset="0"/>
              <a:sym typeface="Arial Narrow"/>
            </a:endParaRPr>
          </a:p>
        </p:txBody>
      </p:sp>
      <p:sp>
        <p:nvSpPr>
          <p:cNvPr id="93" name="Textframe 21"/>
          <p:cNvSpPr txBox="1">
            <a:spLocks/>
          </p:cNvSpPr>
          <p:nvPr/>
        </p:nvSpPr>
        <p:spPr>
          <a:xfrm>
            <a:off x="1222876" y="3800606"/>
            <a:ext cx="1548000" cy="54014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Conditional automation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, driver has to take control back from car at any time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cs typeface="Arial Narrow" pitchFamily="34" charset="0"/>
              <a:sym typeface="Arial Narrow"/>
            </a:endParaRPr>
          </a:p>
        </p:txBody>
      </p:sp>
      <p:sp>
        <p:nvSpPr>
          <p:cNvPr id="94" name="Textframe 21"/>
          <p:cNvSpPr txBox="1">
            <a:spLocks/>
          </p:cNvSpPr>
          <p:nvPr/>
        </p:nvSpPr>
        <p:spPr>
          <a:xfrm>
            <a:off x="1222876" y="2142950"/>
            <a:ext cx="1548000" cy="3600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Full automation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, no 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more driver required</a:t>
            </a:r>
          </a:p>
        </p:txBody>
      </p:sp>
      <p:sp>
        <p:nvSpPr>
          <p:cNvPr id="104" name="ListLeanHorizontalTextTopic1"/>
          <p:cNvSpPr txBox="1">
            <a:spLocks/>
          </p:cNvSpPr>
          <p:nvPr/>
        </p:nvSpPr>
        <p:spPr>
          <a:xfrm>
            <a:off x="5719360" y="1234509"/>
            <a:ext cx="2620182" cy="3220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AD core components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sym typeface="Arial Narrow"/>
            </a:endParaRPr>
          </a:p>
        </p:txBody>
      </p:sp>
      <p:sp>
        <p:nvSpPr>
          <p:cNvPr id="116" name="Freeform 9"/>
          <p:cNvSpPr>
            <a:spLocks/>
          </p:cNvSpPr>
          <p:nvPr/>
        </p:nvSpPr>
        <p:spPr bwMode="auto">
          <a:xfrm>
            <a:off x="5922409" y="2843942"/>
            <a:ext cx="309084" cy="189145"/>
          </a:xfrm>
          <a:custGeom>
            <a:avLst/>
            <a:gdLst>
              <a:gd name="T0" fmla="*/ 462 w 2080"/>
              <a:gd name="T1" fmla="*/ 1440 h 1440"/>
              <a:gd name="T2" fmla="*/ 0 w 2080"/>
              <a:gd name="T3" fmla="*/ 986 h 1440"/>
              <a:gd name="T4" fmla="*/ 307 w 2080"/>
              <a:gd name="T5" fmla="*/ 555 h 1440"/>
              <a:gd name="T6" fmla="*/ 786 w 2080"/>
              <a:gd name="T7" fmla="*/ 3 h 1440"/>
              <a:gd name="T8" fmla="*/ 847 w 2080"/>
              <a:gd name="T9" fmla="*/ 0 h 1440"/>
              <a:gd name="T10" fmla="*/ 1292 w 2080"/>
              <a:gd name="T11" fmla="*/ 231 h 1440"/>
              <a:gd name="T12" fmla="*/ 1702 w 2080"/>
              <a:gd name="T13" fmla="*/ 292 h 1440"/>
              <a:gd name="T14" fmla="*/ 1852 w 2080"/>
              <a:gd name="T15" fmla="*/ 714 h 1440"/>
              <a:gd name="T16" fmla="*/ 2080 w 2080"/>
              <a:gd name="T17" fmla="*/ 1062 h 1440"/>
              <a:gd name="T18" fmla="*/ 1696 w 2080"/>
              <a:gd name="T19" fmla="*/ 1440 h 1440"/>
              <a:gd name="T20" fmla="*/ 462 w 2080"/>
              <a:gd name="T21" fmla="*/ 144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80" h="1440">
                <a:moveTo>
                  <a:pt x="462" y="1440"/>
                </a:moveTo>
                <a:cubicBezTo>
                  <a:pt x="210" y="1440"/>
                  <a:pt x="0" y="1240"/>
                  <a:pt x="0" y="986"/>
                </a:cubicBezTo>
                <a:cubicBezTo>
                  <a:pt x="0" y="777"/>
                  <a:pt x="111" y="625"/>
                  <a:pt x="307" y="555"/>
                </a:cubicBezTo>
                <a:cubicBezTo>
                  <a:pt x="293" y="260"/>
                  <a:pt x="493" y="30"/>
                  <a:pt x="786" y="3"/>
                </a:cubicBezTo>
                <a:cubicBezTo>
                  <a:pt x="807" y="1"/>
                  <a:pt x="828" y="0"/>
                  <a:pt x="847" y="0"/>
                </a:cubicBezTo>
                <a:cubicBezTo>
                  <a:pt x="1040" y="0"/>
                  <a:pt x="1175" y="84"/>
                  <a:pt x="1292" y="231"/>
                </a:cubicBezTo>
                <a:cubicBezTo>
                  <a:pt x="1430" y="183"/>
                  <a:pt x="1586" y="200"/>
                  <a:pt x="1702" y="292"/>
                </a:cubicBezTo>
                <a:cubicBezTo>
                  <a:pt x="1832" y="394"/>
                  <a:pt x="1875" y="555"/>
                  <a:pt x="1852" y="714"/>
                </a:cubicBezTo>
                <a:cubicBezTo>
                  <a:pt x="2003" y="784"/>
                  <a:pt x="2080" y="894"/>
                  <a:pt x="2080" y="1062"/>
                </a:cubicBezTo>
                <a:cubicBezTo>
                  <a:pt x="2080" y="1273"/>
                  <a:pt x="1905" y="1440"/>
                  <a:pt x="1696" y="1440"/>
                </a:cubicBezTo>
                <a:cubicBezTo>
                  <a:pt x="1415" y="1440"/>
                  <a:pt x="1625" y="1440"/>
                  <a:pt x="462" y="144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  <a:sym typeface="+mn-lt"/>
            </a:endParaRPr>
          </a:p>
        </p:txBody>
      </p:sp>
      <p:sp>
        <p:nvSpPr>
          <p:cNvPr id="117" name="Freeform 5"/>
          <p:cNvSpPr>
            <a:spLocks noEditPoints="1"/>
          </p:cNvSpPr>
          <p:nvPr/>
        </p:nvSpPr>
        <p:spPr bwMode="auto">
          <a:xfrm>
            <a:off x="5985083" y="3849947"/>
            <a:ext cx="193228" cy="247235"/>
          </a:xfrm>
          <a:custGeom>
            <a:avLst/>
            <a:gdLst>
              <a:gd name="T0" fmla="*/ 1040 w 1600"/>
              <a:gd name="T1" fmla="*/ 800 h 2080"/>
              <a:gd name="T2" fmla="*/ 800 w 1600"/>
              <a:gd name="T3" fmla="*/ 1040 h 2080"/>
              <a:gd name="T4" fmla="*/ 800 w 1600"/>
              <a:gd name="T5" fmla="*/ 960 h 2080"/>
              <a:gd name="T6" fmla="*/ 960 w 1600"/>
              <a:gd name="T7" fmla="*/ 800 h 2080"/>
              <a:gd name="T8" fmla="*/ 1040 w 1600"/>
              <a:gd name="T9" fmla="*/ 800 h 2080"/>
              <a:gd name="T10" fmla="*/ 800 w 1600"/>
              <a:gd name="T11" fmla="*/ 0 h 2080"/>
              <a:gd name="T12" fmla="*/ 1600 w 1600"/>
              <a:gd name="T13" fmla="*/ 800 h 2080"/>
              <a:gd name="T14" fmla="*/ 800 w 1600"/>
              <a:gd name="T15" fmla="*/ 1600 h 2080"/>
              <a:gd name="T16" fmla="*/ 0 w 1600"/>
              <a:gd name="T17" fmla="*/ 800 h 2080"/>
              <a:gd name="T18" fmla="*/ 800 w 1600"/>
              <a:gd name="T19" fmla="*/ 0 h 2080"/>
              <a:gd name="T20" fmla="*/ 800 w 1600"/>
              <a:gd name="T21" fmla="*/ 80 h 2080"/>
              <a:gd name="T22" fmla="*/ 80 w 1600"/>
              <a:gd name="T23" fmla="*/ 800 h 2080"/>
              <a:gd name="T24" fmla="*/ 800 w 1600"/>
              <a:gd name="T25" fmla="*/ 1520 h 2080"/>
              <a:gd name="T26" fmla="*/ 1520 w 1600"/>
              <a:gd name="T27" fmla="*/ 800 h 2080"/>
              <a:gd name="T28" fmla="*/ 800 w 1600"/>
              <a:gd name="T29" fmla="*/ 80 h 2080"/>
              <a:gd name="T30" fmla="*/ 800 w 1600"/>
              <a:gd name="T31" fmla="*/ 400 h 2080"/>
              <a:gd name="T32" fmla="*/ 1200 w 1600"/>
              <a:gd name="T33" fmla="*/ 800 h 2080"/>
              <a:gd name="T34" fmla="*/ 800 w 1600"/>
              <a:gd name="T35" fmla="*/ 1200 h 2080"/>
              <a:gd name="T36" fmla="*/ 400 w 1600"/>
              <a:gd name="T37" fmla="*/ 800 h 2080"/>
              <a:gd name="T38" fmla="*/ 800 w 1600"/>
              <a:gd name="T39" fmla="*/ 400 h 2080"/>
              <a:gd name="T40" fmla="*/ 800 w 1600"/>
              <a:gd name="T41" fmla="*/ 480 h 2080"/>
              <a:gd name="T42" fmla="*/ 480 w 1600"/>
              <a:gd name="T43" fmla="*/ 800 h 2080"/>
              <a:gd name="T44" fmla="*/ 800 w 1600"/>
              <a:gd name="T45" fmla="*/ 1120 h 2080"/>
              <a:gd name="T46" fmla="*/ 1120 w 1600"/>
              <a:gd name="T47" fmla="*/ 800 h 2080"/>
              <a:gd name="T48" fmla="*/ 800 w 1600"/>
              <a:gd name="T49" fmla="*/ 480 h 2080"/>
              <a:gd name="T50" fmla="*/ 1520 w 1600"/>
              <a:gd name="T51" fmla="*/ 1864 h 2080"/>
              <a:gd name="T52" fmla="*/ 1520 w 1600"/>
              <a:gd name="T53" fmla="*/ 1880 h 2080"/>
              <a:gd name="T54" fmla="*/ 1520 w 1600"/>
              <a:gd name="T55" fmla="*/ 2080 h 2080"/>
              <a:gd name="T56" fmla="*/ 80 w 1600"/>
              <a:gd name="T57" fmla="*/ 2080 h 2080"/>
              <a:gd name="T58" fmla="*/ 80 w 1600"/>
              <a:gd name="T59" fmla="*/ 1864 h 2080"/>
              <a:gd name="T60" fmla="*/ 388 w 1600"/>
              <a:gd name="T61" fmla="*/ 1556 h 2080"/>
              <a:gd name="T62" fmla="*/ 414 w 1600"/>
              <a:gd name="T63" fmla="*/ 1569 h 2080"/>
              <a:gd name="T64" fmla="*/ 800 w 1600"/>
              <a:gd name="T65" fmla="*/ 1660 h 2080"/>
              <a:gd name="T66" fmla="*/ 1186 w 1600"/>
              <a:gd name="T67" fmla="*/ 1569 h 2080"/>
              <a:gd name="T68" fmla="*/ 1212 w 1600"/>
              <a:gd name="T69" fmla="*/ 1556 h 2080"/>
              <a:gd name="T70" fmla="*/ 1520 w 1600"/>
              <a:gd name="T71" fmla="*/ 1864 h 2080"/>
              <a:gd name="T72" fmla="*/ 1440 w 1600"/>
              <a:gd name="T73" fmla="*/ 1896 h 2080"/>
              <a:gd name="T74" fmla="*/ 1196 w 1600"/>
              <a:gd name="T75" fmla="*/ 1652 h 2080"/>
              <a:gd name="T76" fmla="*/ 800 w 1600"/>
              <a:gd name="T77" fmla="*/ 1740 h 2080"/>
              <a:gd name="T78" fmla="*/ 404 w 1600"/>
              <a:gd name="T79" fmla="*/ 1652 h 2080"/>
              <a:gd name="T80" fmla="*/ 160 w 1600"/>
              <a:gd name="T81" fmla="*/ 1896 h 2080"/>
              <a:gd name="T82" fmla="*/ 160 w 1600"/>
              <a:gd name="T83" fmla="*/ 2000 h 2080"/>
              <a:gd name="T84" fmla="*/ 1440 w 1600"/>
              <a:gd name="T85" fmla="*/ 2000 h 2080"/>
              <a:gd name="T86" fmla="*/ 1440 w 1600"/>
              <a:gd name="T87" fmla="*/ 1896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00" h="2080">
                <a:moveTo>
                  <a:pt x="1040" y="800"/>
                </a:moveTo>
                <a:cubicBezTo>
                  <a:pt x="1040" y="932"/>
                  <a:pt x="932" y="1040"/>
                  <a:pt x="800" y="1040"/>
                </a:cubicBezTo>
                <a:cubicBezTo>
                  <a:pt x="800" y="960"/>
                  <a:pt x="800" y="960"/>
                  <a:pt x="800" y="960"/>
                </a:cubicBezTo>
                <a:cubicBezTo>
                  <a:pt x="888" y="960"/>
                  <a:pt x="960" y="888"/>
                  <a:pt x="960" y="800"/>
                </a:cubicBezTo>
                <a:lnTo>
                  <a:pt x="1040" y="800"/>
                </a:lnTo>
                <a:close/>
                <a:moveTo>
                  <a:pt x="800" y="0"/>
                </a:moveTo>
                <a:cubicBezTo>
                  <a:pt x="1242" y="0"/>
                  <a:pt x="1600" y="358"/>
                  <a:pt x="1600" y="800"/>
                </a:cubicBezTo>
                <a:cubicBezTo>
                  <a:pt x="1600" y="1242"/>
                  <a:pt x="1242" y="1600"/>
                  <a:pt x="800" y="1600"/>
                </a:cubicBezTo>
                <a:cubicBezTo>
                  <a:pt x="358" y="1600"/>
                  <a:pt x="0" y="1242"/>
                  <a:pt x="0" y="800"/>
                </a:cubicBezTo>
                <a:cubicBezTo>
                  <a:pt x="0" y="358"/>
                  <a:pt x="358" y="0"/>
                  <a:pt x="800" y="0"/>
                </a:cubicBezTo>
                <a:close/>
                <a:moveTo>
                  <a:pt x="800" y="80"/>
                </a:moveTo>
                <a:cubicBezTo>
                  <a:pt x="402" y="80"/>
                  <a:pt x="80" y="402"/>
                  <a:pt x="80" y="800"/>
                </a:cubicBezTo>
                <a:cubicBezTo>
                  <a:pt x="80" y="1198"/>
                  <a:pt x="402" y="1520"/>
                  <a:pt x="800" y="1520"/>
                </a:cubicBezTo>
                <a:cubicBezTo>
                  <a:pt x="1198" y="1520"/>
                  <a:pt x="1520" y="1198"/>
                  <a:pt x="1520" y="800"/>
                </a:cubicBezTo>
                <a:cubicBezTo>
                  <a:pt x="1520" y="402"/>
                  <a:pt x="1198" y="80"/>
                  <a:pt x="800" y="80"/>
                </a:cubicBezTo>
                <a:close/>
                <a:moveTo>
                  <a:pt x="800" y="400"/>
                </a:moveTo>
                <a:cubicBezTo>
                  <a:pt x="1021" y="400"/>
                  <a:pt x="1200" y="579"/>
                  <a:pt x="1200" y="800"/>
                </a:cubicBezTo>
                <a:cubicBezTo>
                  <a:pt x="1200" y="1021"/>
                  <a:pt x="1021" y="1200"/>
                  <a:pt x="800" y="1200"/>
                </a:cubicBezTo>
                <a:cubicBezTo>
                  <a:pt x="579" y="1200"/>
                  <a:pt x="400" y="1021"/>
                  <a:pt x="400" y="800"/>
                </a:cubicBezTo>
                <a:cubicBezTo>
                  <a:pt x="400" y="579"/>
                  <a:pt x="579" y="400"/>
                  <a:pt x="800" y="400"/>
                </a:cubicBezTo>
                <a:close/>
                <a:moveTo>
                  <a:pt x="800" y="480"/>
                </a:moveTo>
                <a:cubicBezTo>
                  <a:pt x="623" y="480"/>
                  <a:pt x="480" y="623"/>
                  <a:pt x="480" y="800"/>
                </a:cubicBezTo>
                <a:cubicBezTo>
                  <a:pt x="480" y="977"/>
                  <a:pt x="623" y="1120"/>
                  <a:pt x="800" y="1120"/>
                </a:cubicBezTo>
                <a:cubicBezTo>
                  <a:pt x="977" y="1120"/>
                  <a:pt x="1120" y="977"/>
                  <a:pt x="1120" y="800"/>
                </a:cubicBezTo>
                <a:cubicBezTo>
                  <a:pt x="1120" y="623"/>
                  <a:pt x="977" y="480"/>
                  <a:pt x="800" y="480"/>
                </a:cubicBezTo>
                <a:close/>
                <a:moveTo>
                  <a:pt x="1520" y="1864"/>
                </a:moveTo>
                <a:cubicBezTo>
                  <a:pt x="1520" y="1880"/>
                  <a:pt x="1520" y="1880"/>
                  <a:pt x="1520" y="1880"/>
                </a:cubicBezTo>
                <a:cubicBezTo>
                  <a:pt x="1520" y="2080"/>
                  <a:pt x="1520" y="2080"/>
                  <a:pt x="1520" y="2080"/>
                </a:cubicBezTo>
                <a:cubicBezTo>
                  <a:pt x="80" y="2080"/>
                  <a:pt x="80" y="2080"/>
                  <a:pt x="80" y="2080"/>
                </a:cubicBezTo>
                <a:cubicBezTo>
                  <a:pt x="80" y="1864"/>
                  <a:pt x="80" y="1864"/>
                  <a:pt x="80" y="1864"/>
                </a:cubicBezTo>
                <a:cubicBezTo>
                  <a:pt x="388" y="1556"/>
                  <a:pt x="388" y="1556"/>
                  <a:pt x="388" y="1556"/>
                </a:cubicBezTo>
                <a:cubicBezTo>
                  <a:pt x="414" y="1569"/>
                  <a:pt x="414" y="1569"/>
                  <a:pt x="414" y="1569"/>
                </a:cubicBezTo>
                <a:cubicBezTo>
                  <a:pt x="534" y="1629"/>
                  <a:pt x="666" y="1660"/>
                  <a:pt x="800" y="1660"/>
                </a:cubicBezTo>
                <a:cubicBezTo>
                  <a:pt x="934" y="1660"/>
                  <a:pt x="1066" y="1629"/>
                  <a:pt x="1186" y="1569"/>
                </a:cubicBezTo>
                <a:cubicBezTo>
                  <a:pt x="1212" y="1556"/>
                  <a:pt x="1212" y="1556"/>
                  <a:pt x="1212" y="1556"/>
                </a:cubicBezTo>
                <a:lnTo>
                  <a:pt x="1520" y="1864"/>
                </a:lnTo>
                <a:close/>
                <a:moveTo>
                  <a:pt x="1440" y="1896"/>
                </a:moveTo>
                <a:cubicBezTo>
                  <a:pt x="1196" y="1652"/>
                  <a:pt x="1196" y="1652"/>
                  <a:pt x="1196" y="1652"/>
                </a:cubicBezTo>
                <a:cubicBezTo>
                  <a:pt x="1072" y="1710"/>
                  <a:pt x="937" y="1740"/>
                  <a:pt x="800" y="1740"/>
                </a:cubicBezTo>
                <a:cubicBezTo>
                  <a:pt x="663" y="1740"/>
                  <a:pt x="528" y="1710"/>
                  <a:pt x="404" y="1652"/>
                </a:cubicBezTo>
                <a:cubicBezTo>
                  <a:pt x="160" y="1896"/>
                  <a:pt x="160" y="1896"/>
                  <a:pt x="160" y="1896"/>
                </a:cubicBezTo>
                <a:cubicBezTo>
                  <a:pt x="160" y="2000"/>
                  <a:pt x="160" y="2000"/>
                  <a:pt x="160" y="2000"/>
                </a:cubicBezTo>
                <a:cubicBezTo>
                  <a:pt x="1440" y="2000"/>
                  <a:pt x="1440" y="2000"/>
                  <a:pt x="1440" y="2000"/>
                </a:cubicBezTo>
                <a:lnTo>
                  <a:pt x="1440" y="189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  <a:sym typeface="+mn-lt"/>
            </a:endParaRPr>
          </a:p>
        </p:txBody>
      </p:sp>
      <p:sp>
        <p:nvSpPr>
          <p:cNvPr id="118" name="Freeform 9"/>
          <p:cNvSpPr>
            <a:spLocks noEditPoints="1"/>
          </p:cNvSpPr>
          <p:nvPr/>
        </p:nvSpPr>
        <p:spPr bwMode="auto">
          <a:xfrm>
            <a:off x="6710401" y="4333201"/>
            <a:ext cx="269801" cy="292283"/>
          </a:xfrm>
          <a:custGeom>
            <a:avLst/>
            <a:gdLst>
              <a:gd name="T0" fmla="*/ 1040 w 2080"/>
              <a:gd name="T1" fmla="*/ 880 h 2080"/>
              <a:gd name="T2" fmla="*/ 1200 w 2080"/>
              <a:gd name="T3" fmla="*/ 1040 h 2080"/>
              <a:gd name="T4" fmla="*/ 1040 w 2080"/>
              <a:gd name="T5" fmla="*/ 1200 h 2080"/>
              <a:gd name="T6" fmla="*/ 880 w 2080"/>
              <a:gd name="T7" fmla="*/ 1040 h 2080"/>
              <a:gd name="T8" fmla="*/ 1040 w 2080"/>
              <a:gd name="T9" fmla="*/ 880 h 2080"/>
              <a:gd name="T10" fmla="*/ 1040 w 2080"/>
              <a:gd name="T11" fmla="*/ 240 h 2080"/>
              <a:gd name="T12" fmla="*/ 1840 w 2080"/>
              <a:gd name="T13" fmla="*/ 1040 h 2080"/>
              <a:gd name="T14" fmla="*/ 1040 w 2080"/>
              <a:gd name="T15" fmla="*/ 1840 h 2080"/>
              <a:gd name="T16" fmla="*/ 240 w 2080"/>
              <a:gd name="T17" fmla="*/ 1040 h 2080"/>
              <a:gd name="T18" fmla="*/ 1040 w 2080"/>
              <a:gd name="T19" fmla="*/ 240 h 2080"/>
              <a:gd name="T20" fmla="*/ 1040 w 2080"/>
              <a:gd name="T21" fmla="*/ 320 h 2080"/>
              <a:gd name="T22" fmla="*/ 395 w 2080"/>
              <a:gd name="T23" fmla="*/ 720 h 2080"/>
              <a:gd name="T24" fmla="*/ 1685 w 2080"/>
              <a:gd name="T25" fmla="*/ 720 h 2080"/>
              <a:gd name="T26" fmla="*/ 1040 w 2080"/>
              <a:gd name="T27" fmla="*/ 320 h 2080"/>
              <a:gd name="T28" fmla="*/ 361 w 2080"/>
              <a:gd name="T29" fmla="*/ 800 h 2080"/>
              <a:gd name="T30" fmla="*/ 320 w 2080"/>
              <a:gd name="T31" fmla="*/ 1040 h 2080"/>
              <a:gd name="T32" fmla="*/ 480 w 2080"/>
              <a:gd name="T33" fmla="*/ 1040 h 2080"/>
              <a:gd name="T34" fmla="*/ 920 w 2080"/>
              <a:gd name="T35" fmla="*/ 1480 h 2080"/>
              <a:gd name="T36" fmla="*/ 920 w 2080"/>
              <a:gd name="T37" fmla="*/ 1750 h 2080"/>
              <a:gd name="T38" fmla="*/ 1040 w 2080"/>
              <a:gd name="T39" fmla="*/ 1760 h 2080"/>
              <a:gd name="T40" fmla="*/ 1160 w 2080"/>
              <a:gd name="T41" fmla="*/ 1750 h 2080"/>
              <a:gd name="T42" fmla="*/ 1160 w 2080"/>
              <a:gd name="T43" fmla="*/ 1480 h 2080"/>
              <a:gd name="T44" fmla="*/ 1600 w 2080"/>
              <a:gd name="T45" fmla="*/ 1040 h 2080"/>
              <a:gd name="T46" fmla="*/ 1760 w 2080"/>
              <a:gd name="T47" fmla="*/ 1040 h 2080"/>
              <a:gd name="T48" fmla="*/ 1760 w 2080"/>
              <a:gd name="T49" fmla="*/ 1040 h 2080"/>
              <a:gd name="T50" fmla="*/ 1719 w 2080"/>
              <a:gd name="T51" fmla="*/ 800 h 2080"/>
              <a:gd name="T52" fmla="*/ 361 w 2080"/>
              <a:gd name="T53" fmla="*/ 800 h 2080"/>
              <a:gd name="T54" fmla="*/ 324 w 2080"/>
              <a:gd name="T55" fmla="*/ 1120 h 2080"/>
              <a:gd name="T56" fmla="*/ 840 w 2080"/>
              <a:gd name="T57" fmla="*/ 1732 h 2080"/>
              <a:gd name="T58" fmla="*/ 840 w 2080"/>
              <a:gd name="T59" fmla="*/ 1480 h 2080"/>
              <a:gd name="T60" fmla="*/ 480 w 2080"/>
              <a:gd name="T61" fmla="*/ 1120 h 2080"/>
              <a:gd name="T62" fmla="*/ 324 w 2080"/>
              <a:gd name="T63" fmla="*/ 1120 h 2080"/>
              <a:gd name="T64" fmla="*/ 1240 w 2080"/>
              <a:gd name="T65" fmla="*/ 1732 h 2080"/>
              <a:gd name="T66" fmla="*/ 1756 w 2080"/>
              <a:gd name="T67" fmla="*/ 1120 h 2080"/>
              <a:gd name="T68" fmla="*/ 1600 w 2080"/>
              <a:gd name="T69" fmla="*/ 1120 h 2080"/>
              <a:gd name="T70" fmla="*/ 1240 w 2080"/>
              <a:gd name="T71" fmla="*/ 1480 h 2080"/>
              <a:gd name="T72" fmla="*/ 1240 w 2080"/>
              <a:gd name="T73" fmla="*/ 1732 h 2080"/>
              <a:gd name="T74" fmla="*/ 1040 w 2080"/>
              <a:gd name="T75" fmla="*/ 0 h 2080"/>
              <a:gd name="T76" fmla="*/ 2080 w 2080"/>
              <a:gd name="T77" fmla="*/ 1040 h 2080"/>
              <a:gd name="T78" fmla="*/ 1040 w 2080"/>
              <a:gd name="T79" fmla="*/ 2080 h 2080"/>
              <a:gd name="T80" fmla="*/ 0 w 2080"/>
              <a:gd name="T81" fmla="*/ 1040 h 2080"/>
              <a:gd name="T82" fmla="*/ 1040 w 2080"/>
              <a:gd name="T83" fmla="*/ 0 h 2080"/>
              <a:gd name="T84" fmla="*/ 1040 w 2080"/>
              <a:gd name="T85" fmla="*/ 80 h 2080"/>
              <a:gd name="T86" fmla="*/ 80 w 2080"/>
              <a:gd name="T87" fmla="*/ 1040 h 2080"/>
              <a:gd name="T88" fmla="*/ 1040 w 2080"/>
              <a:gd name="T89" fmla="*/ 2000 h 2080"/>
              <a:gd name="T90" fmla="*/ 2000 w 2080"/>
              <a:gd name="T91" fmla="*/ 1040 h 2080"/>
              <a:gd name="T92" fmla="*/ 1040 w 2080"/>
              <a:gd name="T93" fmla="*/ 80 h 2080"/>
              <a:gd name="T94" fmla="*/ 1040 w 2080"/>
              <a:gd name="T95" fmla="*/ 960 h 2080"/>
              <a:gd name="T96" fmla="*/ 960 w 2080"/>
              <a:gd name="T97" fmla="*/ 1040 h 2080"/>
              <a:gd name="T98" fmla="*/ 1040 w 2080"/>
              <a:gd name="T99" fmla="*/ 1120 h 2080"/>
              <a:gd name="T100" fmla="*/ 1120 w 2080"/>
              <a:gd name="T101" fmla="*/ 1040 h 2080"/>
              <a:gd name="T102" fmla="*/ 1040 w 2080"/>
              <a:gd name="T103" fmla="*/ 960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80" h="2080">
                <a:moveTo>
                  <a:pt x="1040" y="880"/>
                </a:moveTo>
                <a:cubicBezTo>
                  <a:pt x="1128" y="880"/>
                  <a:pt x="1200" y="952"/>
                  <a:pt x="1200" y="1040"/>
                </a:cubicBezTo>
                <a:cubicBezTo>
                  <a:pt x="1200" y="1128"/>
                  <a:pt x="1128" y="1200"/>
                  <a:pt x="1040" y="1200"/>
                </a:cubicBezTo>
                <a:cubicBezTo>
                  <a:pt x="952" y="1200"/>
                  <a:pt x="880" y="1128"/>
                  <a:pt x="880" y="1040"/>
                </a:cubicBezTo>
                <a:cubicBezTo>
                  <a:pt x="880" y="952"/>
                  <a:pt x="952" y="880"/>
                  <a:pt x="1040" y="880"/>
                </a:cubicBezTo>
                <a:close/>
                <a:moveTo>
                  <a:pt x="1040" y="240"/>
                </a:moveTo>
                <a:cubicBezTo>
                  <a:pt x="1482" y="240"/>
                  <a:pt x="1840" y="598"/>
                  <a:pt x="1840" y="1040"/>
                </a:cubicBezTo>
                <a:cubicBezTo>
                  <a:pt x="1840" y="1482"/>
                  <a:pt x="1482" y="1840"/>
                  <a:pt x="1040" y="1840"/>
                </a:cubicBezTo>
                <a:cubicBezTo>
                  <a:pt x="598" y="1840"/>
                  <a:pt x="240" y="1482"/>
                  <a:pt x="240" y="1040"/>
                </a:cubicBezTo>
                <a:cubicBezTo>
                  <a:pt x="240" y="598"/>
                  <a:pt x="598" y="240"/>
                  <a:pt x="1040" y="240"/>
                </a:cubicBezTo>
                <a:close/>
                <a:moveTo>
                  <a:pt x="1040" y="320"/>
                </a:moveTo>
                <a:cubicBezTo>
                  <a:pt x="766" y="320"/>
                  <a:pt x="516" y="476"/>
                  <a:pt x="395" y="720"/>
                </a:cubicBezTo>
                <a:cubicBezTo>
                  <a:pt x="1685" y="720"/>
                  <a:pt x="1685" y="720"/>
                  <a:pt x="1685" y="720"/>
                </a:cubicBezTo>
                <a:cubicBezTo>
                  <a:pt x="1564" y="476"/>
                  <a:pt x="1314" y="320"/>
                  <a:pt x="1040" y="320"/>
                </a:cubicBezTo>
                <a:close/>
                <a:moveTo>
                  <a:pt x="361" y="800"/>
                </a:moveTo>
                <a:cubicBezTo>
                  <a:pt x="334" y="875"/>
                  <a:pt x="320" y="956"/>
                  <a:pt x="320" y="1040"/>
                </a:cubicBezTo>
                <a:cubicBezTo>
                  <a:pt x="480" y="1040"/>
                  <a:pt x="480" y="1040"/>
                  <a:pt x="480" y="1040"/>
                </a:cubicBezTo>
                <a:cubicBezTo>
                  <a:pt x="723" y="1040"/>
                  <a:pt x="920" y="1237"/>
                  <a:pt x="920" y="1480"/>
                </a:cubicBezTo>
                <a:cubicBezTo>
                  <a:pt x="920" y="1750"/>
                  <a:pt x="920" y="1750"/>
                  <a:pt x="920" y="1750"/>
                </a:cubicBezTo>
                <a:cubicBezTo>
                  <a:pt x="959" y="1756"/>
                  <a:pt x="999" y="1760"/>
                  <a:pt x="1040" y="1760"/>
                </a:cubicBezTo>
                <a:cubicBezTo>
                  <a:pt x="1081" y="1760"/>
                  <a:pt x="1121" y="1756"/>
                  <a:pt x="1160" y="1750"/>
                </a:cubicBezTo>
                <a:cubicBezTo>
                  <a:pt x="1160" y="1480"/>
                  <a:pt x="1160" y="1480"/>
                  <a:pt x="1160" y="1480"/>
                </a:cubicBezTo>
                <a:cubicBezTo>
                  <a:pt x="1160" y="1237"/>
                  <a:pt x="1357" y="1040"/>
                  <a:pt x="1600" y="1040"/>
                </a:cubicBezTo>
                <a:cubicBezTo>
                  <a:pt x="1760" y="1040"/>
                  <a:pt x="1760" y="1040"/>
                  <a:pt x="1760" y="1040"/>
                </a:cubicBezTo>
                <a:cubicBezTo>
                  <a:pt x="1760" y="1040"/>
                  <a:pt x="1760" y="1040"/>
                  <a:pt x="1760" y="1040"/>
                </a:cubicBezTo>
                <a:cubicBezTo>
                  <a:pt x="1760" y="956"/>
                  <a:pt x="1746" y="875"/>
                  <a:pt x="1719" y="800"/>
                </a:cubicBezTo>
                <a:lnTo>
                  <a:pt x="361" y="800"/>
                </a:lnTo>
                <a:close/>
                <a:moveTo>
                  <a:pt x="324" y="1120"/>
                </a:moveTo>
                <a:cubicBezTo>
                  <a:pt x="356" y="1409"/>
                  <a:pt x="561" y="1651"/>
                  <a:pt x="840" y="1732"/>
                </a:cubicBezTo>
                <a:cubicBezTo>
                  <a:pt x="840" y="1480"/>
                  <a:pt x="840" y="1480"/>
                  <a:pt x="840" y="1480"/>
                </a:cubicBezTo>
                <a:cubicBezTo>
                  <a:pt x="840" y="1281"/>
                  <a:pt x="679" y="1120"/>
                  <a:pt x="480" y="1120"/>
                </a:cubicBezTo>
                <a:lnTo>
                  <a:pt x="324" y="1120"/>
                </a:lnTo>
                <a:close/>
                <a:moveTo>
                  <a:pt x="1240" y="1732"/>
                </a:moveTo>
                <a:cubicBezTo>
                  <a:pt x="1519" y="1651"/>
                  <a:pt x="1724" y="1409"/>
                  <a:pt x="1756" y="1120"/>
                </a:cubicBezTo>
                <a:cubicBezTo>
                  <a:pt x="1600" y="1120"/>
                  <a:pt x="1600" y="1120"/>
                  <a:pt x="1600" y="1120"/>
                </a:cubicBezTo>
                <a:cubicBezTo>
                  <a:pt x="1401" y="1120"/>
                  <a:pt x="1240" y="1281"/>
                  <a:pt x="1240" y="1480"/>
                </a:cubicBezTo>
                <a:lnTo>
                  <a:pt x="1240" y="1732"/>
                </a:lnTo>
                <a:close/>
                <a:moveTo>
                  <a:pt x="1040" y="0"/>
                </a:moveTo>
                <a:cubicBezTo>
                  <a:pt x="1614" y="0"/>
                  <a:pt x="2080" y="466"/>
                  <a:pt x="2080" y="1040"/>
                </a:cubicBezTo>
                <a:cubicBezTo>
                  <a:pt x="2080" y="1614"/>
                  <a:pt x="1614" y="2080"/>
                  <a:pt x="1040" y="2080"/>
                </a:cubicBezTo>
                <a:cubicBezTo>
                  <a:pt x="466" y="2080"/>
                  <a:pt x="0" y="1614"/>
                  <a:pt x="0" y="1040"/>
                </a:cubicBezTo>
                <a:cubicBezTo>
                  <a:pt x="0" y="466"/>
                  <a:pt x="466" y="0"/>
                  <a:pt x="1040" y="0"/>
                </a:cubicBezTo>
                <a:close/>
                <a:moveTo>
                  <a:pt x="1040" y="80"/>
                </a:moveTo>
                <a:cubicBezTo>
                  <a:pt x="510" y="80"/>
                  <a:pt x="80" y="510"/>
                  <a:pt x="80" y="1040"/>
                </a:cubicBezTo>
                <a:cubicBezTo>
                  <a:pt x="80" y="1570"/>
                  <a:pt x="510" y="2000"/>
                  <a:pt x="1040" y="2000"/>
                </a:cubicBezTo>
                <a:cubicBezTo>
                  <a:pt x="1570" y="2000"/>
                  <a:pt x="2000" y="1570"/>
                  <a:pt x="2000" y="1040"/>
                </a:cubicBezTo>
                <a:cubicBezTo>
                  <a:pt x="2000" y="510"/>
                  <a:pt x="1570" y="80"/>
                  <a:pt x="1040" y="80"/>
                </a:cubicBezTo>
                <a:close/>
                <a:moveTo>
                  <a:pt x="1040" y="960"/>
                </a:moveTo>
                <a:cubicBezTo>
                  <a:pt x="996" y="960"/>
                  <a:pt x="960" y="996"/>
                  <a:pt x="960" y="1040"/>
                </a:cubicBezTo>
                <a:cubicBezTo>
                  <a:pt x="960" y="1084"/>
                  <a:pt x="996" y="1120"/>
                  <a:pt x="1040" y="1120"/>
                </a:cubicBezTo>
                <a:cubicBezTo>
                  <a:pt x="1084" y="1120"/>
                  <a:pt x="1120" y="1084"/>
                  <a:pt x="1120" y="1040"/>
                </a:cubicBezTo>
                <a:cubicBezTo>
                  <a:pt x="1120" y="996"/>
                  <a:pt x="1084" y="960"/>
                  <a:pt x="1040" y="96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  <a:sym typeface="+mn-lt"/>
            </a:endParaRPr>
          </a:p>
        </p:txBody>
      </p:sp>
      <p:sp>
        <p:nvSpPr>
          <p:cNvPr id="119" name="Freeform 9"/>
          <p:cNvSpPr>
            <a:spLocks noEditPoints="1"/>
          </p:cNvSpPr>
          <p:nvPr/>
        </p:nvSpPr>
        <p:spPr bwMode="auto">
          <a:xfrm>
            <a:off x="6718189" y="3336833"/>
            <a:ext cx="254225" cy="275409"/>
          </a:xfrm>
          <a:custGeom>
            <a:avLst/>
            <a:gdLst>
              <a:gd name="T0" fmla="*/ 192 w 1663"/>
              <a:gd name="T1" fmla="*/ 1471 h 1663"/>
              <a:gd name="T2" fmla="*/ 448 w 1663"/>
              <a:gd name="T3" fmla="*/ 1535 h 1663"/>
              <a:gd name="T4" fmla="*/ 128 w 1663"/>
              <a:gd name="T5" fmla="*/ 1215 h 1663"/>
              <a:gd name="T6" fmla="*/ 576 w 1663"/>
              <a:gd name="T7" fmla="*/ 0 h 1663"/>
              <a:gd name="T8" fmla="*/ 512 w 1663"/>
              <a:gd name="T9" fmla="*/ 256 h 1663"/>
              <a:gd name="T10" fmla="*/ 576 w 1663"/>
              <a:gd name="T11" fmla="*/ 0 h 1663"/>
              <a:gd name="T12" fmla="*/ 1151 w 1663"/>
              <a:gd name="T13" fmla="*/ 256 h 1663"/>
              <a:gd name="T14" fmla="*/ 1087 w 1663"/>
              <a:gd name="T15" fmla="*/ 0 h 1663"/>
              <a:gd name="T16" fmla="*/ 959 w 1663"/>
              <a:gd name="T17" fmla="*/ 0 h 1663"/>
              <a:gd name="T18" fmla="*/ 895 w 1663"/>
              <a:gd name="T19" fmla="*/ 256 h 1663"/>
              <a:gd name="T20" fmla="*/ 959 w 1663"/>
              <a:gd name="T21" fmla="*/ 0 h 1663"/>
              <a:gd name="T22" fmla="*/ 767 w 1663"/>
              <a:gd name="T23" fmla="*/ 256 h 1663"/>
              <a:gd name="T24" fmla="*/ 704 w 1663"/>
              <a:gd name="T25" fmla="*/ 0 h 1663"/>
              <a:gd name="T26" fmla="*/ 1215 w 1663"/>
              <a:gd name="T27" fmla="*/ 448 h 1663"/>
              <a:gd name="T28" fmla="*/ 1010 w 1663"/>
              <a:gd name="T29" fmla="*/ 1215 h 1663"/>
              <a:gd name="T30" fmla="*/ 716 w 1663"/>
              <a:gd name="T31" fmla="*/ 1151 h 1663"/>
              <a:gd name="T32" fmla="*/ 448 w 1663"/>
              <a:gd name="T33" fmla="*/ 1215 h 1663"/>
              <a:gd name="T34" fmla="*/ 1215 w 1663"/>
              <a:gd name="T35" fmla="*/ 448 h 1663"/>
              <a:gd name="T36" fmla="*/ 512 w 1663"/>
              <a:gd name="T37" fmla="*/ 512 h 1663"/>
              <a:gd name="T38" fmla="*/ 627 w 1663"/>
              <a:gd name="T39" fmla="*/ 1151 h 1663"/>
              <a:gd name="T40" fmla="*/ 972 w 1663"/>
              <a:gd name="T41" fmla="*/ 1087 h 1663"/>
              <a:gd name="T42" fmla="*/ 1151 w 1663"/>
              <a:gd name="T43" fmla="*/ 1151 h 1663"/>
              <a:gd name="T44" fmla="*/ 576 w 1663"/>
              <a:gd name="T45" fmla="*/ 1407 h 1663"/>
              <a:gd name="T46" fmla="*/ 512 w 1663"/>
              <a:gd name="T47" fmla="*/ 1663 h 1663"/>
              <a:gd name="T48" fmla="*/ 576 w 1663"/>
              <a:gd name="T49" fmla="*/ 1407 h 1663"/>
              <a:gd name="T50" fmla="*/ 1151 w 1663"/>
              <a:gd name="T51" fmla="*/ 1663 h 1663"/>
              <a:gd name="T52" fmla="*/ 1087 w 1663"/>
              <a:gd name="T53" fmla="*/ 1407 h 1663"/>
              <a:gd name="T54" fmla="*/ 959 w 1663"/>
              <a:gd name="T55" fmla="*/ 1407 h 1663"/>
              <a:gd name="T56" fmla="*/ 895 w 1663"/>
              <a:gd name="T57" fmla="*/ 1663 h 1663"/>
              <a:gd name="T58" fmla="*/ 959 w 1663"/>
              <a:gd name="T59" fmla="*/ 1407 h 1663"/>
              <a:gd name="T60" fmla="*/ 767 w 1663"/>
              <a:gd name="T61" fmla="*/ 1663 h 1663"/>
              <a:gd name="T62" fmla="*/ 704 w 1663"/>
              <a:gd name="T63" fmla="*/ 1407 h 1663"/>
              <a:gd name="T64" fmla="*/ 0 w 1663"/>
              <a:gd name="T65" fmla="*/ 1087 h 1663"/>
              <a:gd name="T66" fmla="*/ 256 w 1663"/>
              <a:gd name="T67" fmla="*/ 1151 h 1663"/>
              <a:gd name="T68" fmla="*/ 0 w 1663"/>
              <a:gd name="T69" fmla="*/ 1087 h 1663"/>
              <a:gd name="T70" fmla="*/ 256 w 1663"/>
              <a:gd name="T71" fmla="*/ 512 h 1663"/>
              <a:gd name="T72" fmla="*/ 0 w 1663"/>
              <a:gd name="T73" fmla="*/ 576 h 1663"/>
              <a:gd name="T74" fmla="*/ 0 w 1663"/>
              <a:gd name="T75" fmla="*/ 704 h 1663"/>
              <a:gd name="T76" fmla="*/ 256 w 1663"/>
              <a:gd name="T77" fmla="*/ 768 h 1663"/>
              <a:gd name="T78" fmla="*/ 0 w 1663"/>
              <a:gd name="T79" fmla="*/ 704 h 1663"/>
              <a:gd name="T80" fmla="*/ 256 w 1663"/>
              <a:gd name="T81" fmla="*/ 896 h 1663"/>
              <a:gd name="T82" fmla="*/ 0 w 1663"/>
              <a:gd name="T83" fmla="*/ 960 h 1663"/>
              <a:gd name="T84" fmla="*/ 1407 w 1663"/>
              <a:gd name="T85" fmla="*/ 1087 h 1663"/>
              <a:gd name="T86" fmla="*/ 1663 w 1663"/>
              <a:gd name="T87" fmla="*/ 1151 h 1663"/>
              <a:gd name="T88" fmla="*/ 1407 w 1663"/>
              <a:gd name="T89" fmla="*/ 1087 h 1663"/>
              <a:gd name="T90" fmla="*/ 1663 w 1663"/>
              <a:gd name="T91" fmla="*/ 512 h 1663"/>
              <a:gd name="T92" fmla="*/ 1407 w 1663"/>
              <a:gd name="T93" fmla="*/ 576 h 1663"/>
              <a:gd name="T94" fmla="*/ 1407 w 1663"/>
              <a:gd name="T95" fmla="*/ 704 h 1663"/>
              <a:gd name="T96" fmla="*/ 1663 w 1663"/>
              <a:gd name="T97" fmla="*/ 768 h 1663"/>
              <a:gd name="T98" fmla="*/ 1407 w 1663"/>
              <a:gd name="T99" fmla="*/ 704 h 1663"/>
              <a:gd name="T100" fmla="*/ 1663 w 1663"/>
              <a:gd name="T101" fmla="*/ 896 h 1663"/>
              <a:gd name="T102" fmla="*/ 1407 w 1663"/>
              <a:gd name="T103" fmla="*/ 960 h 1663"/>
              <a:gd name="T104" fmla="*/ 128 w 1663"/>
              <a:gd name="T105" fmla="*/ 448 h 1663"/>
              <a:gd name="T106" fmla="*/ 448 w 1663"/>
              <a:gd name="T107" fmla="*/ 128 h 1663"/>
              <a:gd name="T108" fmla="*/ 192 w 1663"/>
              <a:gd name="T109" fmla="*/ 192 h 1663"/>
              <a:gd name="T110" fmla="*/ 128 w 1663"/>
              <a:gd name="T111" fmla="*/ 448 h 1663"/>
              <a:gd name="T112" fmla="*/ 1471 w 1663"/>
              <a:gd name="T113" fmla="*/ 192 h 1663"/>
              <a:gd name="T114" fmla="*/ 1215 w 1663"/>
              <a:gd name="T115" fmla="*/ 128 h 1663"/>
              <a:gd name="T116" fmla="*/ 1535 w 1663"/>
              <a:gd name="T117" fmla="*/ 448 h 1663"/>
              <a:gd name="T118" fmla="*/ 1535 w 1663"/>
              <a:gd name="T119" fmla="*/ 1215 h 1663"/>
              <a:gd name="T120" fmla="*/ 1215 w 1663"/>
              <a:gd name="T121" fmla="*/ 1535 h 1663"/>
              <a:gd name="T122" fmla="*/ 1471 w 1663"/>
              <a:gd name="T123" fmla="*/ 1471 h 1663"/>
              <a:gd name="T124" fmla="*/ 1535 w 1663"/>
              <a:gd name="T125" fmla="*/ 1215 h 1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1663">
                <a:moveTo>
                  <a:pt x="192" y="1215"/>
                </a:moveTo>
                <a:lnTo>
                  <a:pt x="192" y="1471"/>
                </a:lnTo>
                <a:lnTo>
                  <a:pt x="448" y="1471"/>
                </a:lnTo>
                <a:lnTo>
                  <a:pt x="448" y="1535"/>
                </a:lnTo>
                <a:lnTo>
                  <a:pt x="128" y="1535"/>
                </a:lnTo>
                <a:lnTo>
                  <a:pt x="128" y="1215"/>
                </a:lnTo>
                <a:lnTo>
                  <a:pt x="192" y="1215"/>
                </a:lnTo>
                <a:close/>
                <a:moveTo>
                  <a:pt x="576" y="0"/>
                </a:moveTo>
                <a:lnTo>
                  <a:pt x="576" y="256"/>
                </a:lnTo>
                <a:lnTo>
                  <a:pt x="512" y="256"/>
                </a:lnTo>
                <a:lnTo>
                  <a:pt x="512" y="0"/>
                </a:lnTo>
                <a:lnTo>
                  <a:pt x="576" y="0"/>
                </a:lnTo>
                <a:close/>
                <a:moveTo>
                  <a:pt x="1151" y="0"/>
                </a:moveTo>
                <a:lnTo>
                  <a:pt x="1151" y="256"/>
                </a:lnTo>
                <a:lnTo>
                  <a:pt x="1087" y="256"/>
                </a:lnTo>
                <a:lnTo>
                  <a:pt x="1087" y="0"/>
                </a:lnTo>
                <a:lnTo>
                  <a:pt x="1151" y="0"/>
                </a:lnTo>
                <a:close/>
                <a:moveTo>
                  <a:pt x="959" y="0"/>
                </a:moveTo>
                <a:lnTo>
                  <a:pt x="959" y="256"/>
                </a:lnTo>
                <a:lnTo>
                  <a:pt x="895" y="256"/>
                </a:lnTo>
                <a:lnTo>
                  <a:pt x="895" y="0"/>
                </a:lnTo>
                <a:lnTo>
                  <a:pt x="959" y="0"/>
                </a:lnTo>
                <a:close/>
                <a:moveTo>
                  <a:pt x="767" y="0"/>
                </a:moveTo>
                <a:lnTo>
                  <a:pt x="767" y="256"/>
                </a:lnTo>
                <a:lnTo>
                  <a:pt x="704" y="256"/>
                </a:lnTo>
                <a:lnTo>
                  <a:pt x="704" y="0"/>
                </a:lnTo>
                <a:lnTo>
                  <a:pt x="767" y="0"/>
                </a:lnTo>
                <a:close/>
                <a:moveTo>
                  <a:pt x="1215" y="448"/>
                </a:moveTo>
                <a:lnTo>
                  <a:pt x="1215" y="1215"/>
                </a:lnTo>
                <a:lnTo>
                  <a:pt x="1010" y="1215"/>
                </a:lnTo>
                <a:lnTo>
                  <a:pt x="947" y="1151"/>
                </a:lnTo>
                <a:lnTo>
                  <a:pt x="716" y="1151"/>
                </a:lnTo>
                <a:lnTo>
                  <a:pt x="652" y="1215"/>
                </a:lnTo>
                <a:lnTo>
                  <a:pt x="448" y="1215"/>
                </a:lnTo>
                <a:lnTo>
                  <a:pt x="448" y="448"/>
                </a:lnTo>
                <a:lnTo>
                  <a:pt x="1215" y="448"/>
                </a:lnTo>
                <a:close/>
                <a:moveTo>
                  <a:pt x="1151" y="512"/>
                </a:moveTo>
                <a:lnTo>
                  <a:pt x="512" y="512"/>
                </a:lnTo>
                <a:lnTo>
                  <a:pt x="512" y="1151"/>
                </a:lnTo>
                <a:lnTo>
                  <a:pt x="627" y="1151"/>
                </a:lnTo>
                <a:lnTo>
                  <a:pt x="691" y="1087"/>
                </a:lnTo>
                <a:lnTo>
                  <a:pt x="972" y="1087"/>
                </a:lnTo>
                <a:lnTo>
                  <a:pt x="1036" y="1151"/>
                </a:lnTo>
                <a:lnTo>
                  <a:pt x="1151" y="1151"/>
                </a:lnTo>
                <a:lnTo>
                  <a:pt x="1151" y="512"/>
                </a:lnTo>
                <a:close/>
                <a:moveTo>
                  <a:pt x="576" y="1407"/>
                </a:moveTo>
                <a:lnTo>
                  <a:pt x="576" y="1663"/>
                </a:lnTo>
                <a:lnTo>
                  <a:pt x="512" y="1663"/>
                </a:lnTo>
                <a:lnTo>
                  <a:pt x="512" y="1407"/>
                </a:lnTo>
                <a:lnTo>
                  <a:pt x="576" y="1407"/>
                </a:lnTo>
                <a:close/>
                <a:moveTo>
                  <a:pt x="1151" y="1407"/>
                </a:moveTo>
                <a:lnTo>
                  <a:pt x="1151" y="1663"/>
                </a:lnTo>
                <a:lnTo>
                  <a:pt x="1087" y="1663"/>
                </a:lnTo>
                <a:lnTo>
                  <a:pt x="1087" y="1407"/>
                </a:lnTo>
                <a:lnTo>
                  <a:pt x="1151" y="1407"/>
                </a:lnTo>
                <a:close/>
                <a:moveTo>
                  <a:pt x="959" y="1407"/>
                </a:moveTo>
                <a:lnTo>
                  <a:pt x="959" y="1663"/>
                </a:lnTo>
                <a:lnTo>
                  <a:pt x="895" y="1663"/>
                </a:lnTo>
                <a:lnTo>
                  <a:pt x="895" y="1407"/>
                </a:lnTo>
                <a:lnTo>
                  <a:pt x="959" y="1407"/>
                </a:lnTo>
                <a:close/>
                <a:moveTo>
                  <a:pt x="767" y="1407"/>
                </a:moveTo>
                <a:lnTo>
                  <a:pt x="767" y="1663"/>
                </a:lnTo>
                <a:lnTo>
                  <a:pt x="704" y="1663"/>
                </a:lnTo>
                <a:lnTo>
                  <a:pt x="704" y="1407"/>
                </a:lnTo>
                <a:lnTo>
                  <a:pt x="767" y="1407"/>
                </a:lnTo>
                <a:close/>
                <a:moveTo>
                  <a:pt x="0" y="1087"/>
                </a:moveTo>
                <a:lnTo>
                  <a:pt x="256" y="1087"/>
                </a:lnTo>
                <a:lnTo>
                  <a:pt x="256" y="1151"/>
                </a:lnTo>
                <a:lnTo>
                  <a:pt x="0" y="1151"/>
                </a:lnTo>
                <a:lnTo>
                  <a:pt x="0" y="1087"/>
                </a:lnTo>
                <a:close/>
                <a:moveTo>
                  <a:pt x="0" y="512"/>
                </a:moveTo>
                <a:lnTo>
                  <a:pt x="256" y="512"/>
                </a:lnTo>
                <a:lnTo>
                  <a:pt x="256" y="576"/>
                </a:lnTo>
                <a:lnTo>
                  <a:pt x="0" y="576"/>
                </a:lnTo>
                <a:lnTo>
                  <a:pt x="0" y="512"/>
                </a:lnTo>
                <a:close/>
                <a:moveTo>
                  <a:pt x="0" y="704"/>
                </a:moveTo>
                <a:lnTo>
                  <a:pt x="256" y="704"/>
                </a:lnTo>
                <a:lnTo>
                  <a:pt x="256" y="768"/>
                </a:lnTo>
                <a:lnTo>
                  <a:pt x="0" y="768"/>
                </a:lnTo>
                <a:lnTo>
                  <a:pt x="0" y="704"/>
                </a:lnTo>
                <a:close/>
                <a:moveTo>
                  <a:pt x="0" y="896"/>
                </a:moveTo>
                <a:lnTo>
                  <a:pt x="256" y="896"/>
                </a:lnTo>
                <a:lnTo>
                  <a:pt x="256" y="960"/>
                </a:lnTo>
                <a:lnTo>
                  <a:pt x="0" y="960"/>
                </a:lnTo>
                <a:lnTo>
                  <a:pt x="0" y="896"/>
                </a:lnTo>
                <a:close/>
                <a:moveTo>
                  <a:pt x="1407" y="1087"/>
                </a:moveTo>
                <a:lnTo>
                  <a:pt x="1663" y="1087"/>
                </a:lnTo>
                <a:lnTo>
                  <a:pt x="1663" y="1151"/>
                </a:lnTo>
                <a:lnTo>
                  <a:pt x="1407" y="1151"/>
                </a:lnTo>
                <a:lnTo>
                  <a:pt x="1407" y="1087"/>
                </a:lnTo>
                <a:close/>
                <a:moveTo>
                  <a:pt x="1407" y="512"/>
                </a:moveTo>
                <a:lnTo>
                  <a:pt x="1663" y="512"/>
                </a:lnTo>
                <a:lnTo>
                  <a:pt x="1663" y="576"/>
                </a:lnTo>
                <a:lnTo>
                  <a:pt x="1407" y="576"/>
                </a:lnTo>
                <a:lnTo>
                  <a:pt x="1407" y="512"/>
                </a:lnTo>
                <a:close/>
                <a:moveTo>
                  <a:pt x="1407" y="704"/>
                </a:moveTo>
                <a:lnTo>
                  <a:pt x="1663" y="704"/>
                </a:lnTo>
                <a:lnTo>
                  <a:pt x="1663" y="768"/>
                </a:lnTo>
                <a:lnTo>
                  <a:pt x="1407" y="768"/>
                </a:lnTo>
                <a:lnTo>
                  <a:pt x="1407" y="704"/>
                </a:lnTo>
                <a:close/>
                <a:moveTo>
                  <a:pt x="1407" y="896"/>
                </a:moveTo>
                <a:lnTo>
                  <a:pt x="1663" y="896"/>
                </a:lnTo>
                <a:lnTo>
                  <a:pt x="1663" y="960"/>
                </a:lnTo>
                <a:lnTo>
                  <a:pt x="1407" y="960"/>
                </a:lnTo>
                <a:lnTo>
                  <a:pt x="1407" y="896"/>
                </a:lnTo>
                <a:close/>
                <a:moveTo>
                  <a:pt x="128" y="448"/>
                </a:moveTo>
                <a:lnTo>
                  <a:pt x="128" y="128"/>
                </a:lnTo>
                <a:lnTo>
                  <a:pt x="448" y="128"/>
                </a:lnTo>
                <a:lnTo>
                  <a:pt x="448" y="192"/>
                </a:lnTo>
                <a:lnTo>
                  <a:pt x="192" y="192"/>
                </a:lnTo>
                <a:lnTo>
                  <a:pt x="192" y="448"/>
                </a:lnTo>
                <a:lnTo>
                  <a:pt x="128" y="448"/>
                </a:lnTo>
                <a:close/>
                <a:moveTo>
                  <a:pt x="1471" y="448"/>
                </a:moveTo>
                <a:lnTo>
                  <a:pt x="1471" y="192"/>
                </a:lnTo>
                <a:lnTo>
                  <a:pt x="1215" y="192"/>
                </a:lnTo>
                <a:lnTo>
                  <a:pt x="1215" y="128"/>
                </a:lnTo>
                <a:lnTo>
                  <a:pt x="1535" y="128"/>
                </a:lnTo>
                <a:lnTo>
                  <a:pt x="1535" y="448"/>
                </a:lnTo>
                <a:lnTo>
                  <a:pt x="1471" y="448"/>
                </a:lnTo>
                <a:close/>
                <a:moveTo>
                  <a:pt x="1535" y="1215"/>
                </a:moveTo>
                <a:lnTo>
                  <a:pt x="1535" y="1535"/>
                </a:lnTo>
                <a:lnTo>
                  <a:pt x="1215" y="1535"/>
                </a:lnTo>
                <a:lnTo>
                  <a:pt x="1215" y="1471"/>
                </a:lnTo>
                <a:lnTo>
                  <a:pt x="1471" y="1471"/>
                </a:lnTo>
                <a:lnTo>
                  <a:pt x="1471" y="1215"/>
                </a:lnTo>
                <a:lnTo>
                  <a:pt x="1535" y="12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  <a:sym typeface="+mn-lt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7535750" y="2830254"/>
            <a:ext cx="181202" cy="263363"/>
            <a:chOff x="736601" y="1989137"/>
            <a:chExt cx="2309812" cy="3749676"/>
          </a:xfrm>
          <a:solidFill>
            <a:schemeClr val="accent5"/>
          </a:solidFill>
        </p:grpSpPr>
        <p:sp>
          <p:nvSpPr>
            <p:cNvPr id="121" name="Freeform 5"/>
            <p:cNvSpPr>
              <a:spLocks noEditPoints="1"/>
            </p:cNvSpPr>
            <p:nvPr/>
          </p:nvSpPr>
          <p:spPr bwMode="auto">
            <a:xfrm>
              <a:off x="736601" y="1989137"/>
              <a:ext cx="2020887" cy="1922463"/>
            </a:xfrm>
            <a:custGeom>
              <a:avLst/>
              <a:gdLst>
                <a:gd name="T0" fmla="*/ 560 w 1120"/>
                <a:gd name="T1" fmla="*/ 0 h 1066"/>
                <a:gd name="T2" fmla="*/ 956 w 1120"/>
                <a:gd name="T3" fmla="*/ 164 h 1066"/>
                <a:gd name="T4" fmla="*/ 1120 w 1120"/>
                <a:gd name="T5" fmla="*/ 560 h 1066"/>
                <a:gd name="T6" fmla="*/ 1025 w 1120"/>
                <a:gd name="T7" fmla="*/ 873 h 1066"/>
                <a:gd name="T8" fmla="*/ 941 w 1120"/>
                <a:gd name="T9" fmla="*/ 852 h 1066"/>
                <a:gd name="T10" fmla="*/ 1040 w 1120"/>
                <a:gd name="T11" fmla="*/ 560 h 1066"/>
                <a:gd name="T12" fmla="*/ 900 w 1120"/>
                <a:gd name="T13" fmla="*/ 220 h 1066"/>
                <a:gd name="T14" fmla="*/ 560 w 1120"/>
                <a:gd name="T15" fmla="*/ 80 h 1066"/>
                <a:gd name="T16" fmla="*/ 220 w 1120"/>
                <a:gd name="T17" fmla="*/ 220 h 1066"/>
                <a:gd name="T18" fmla="*/ 80 w 1120"/>
                <a:gd name="T19" fmla="*/ 560 h 1066"/>
                <a:gd name="T20" fmla="*/ 220 w 1120"/>
                <a:gd name="T21" fmla="*/ 900 h 1066"/>
                <a:gd name="T22" fmla="*/ 320 w 1120"/>
                <a:gd name="T23" fmla="*/ 976 h 1066"/>
                <a:gd name="T24" fmla="*/ 320 w 1120"/>
                <a:gd name="T25" fmla="*/ 1066 h 1066"/>
                <a:gd name="T26" fmla="*/ 164 w 1120"/>
                <a:gd name="T27" fmla="*/ 956 h 1066"/>
                <a:gd name="T28" fmla="*/ 0 w 1120"/>
                <a:gd name="T29" fmla="*/ 560 h 1066"/>
                <a:gd name="T30" fmla="*/ 164 w 1120"/>
                <a:gd name="T31" fmla="*/ 164 h 1066"/>
                <a:gd name="T32" fmla="*/ 560 w 1120"/>
                <a:gd name="T33" fmla="*/ 0 h 1066"/>
                <a:gd name="T34" fmla="*/ 561 w 1120"/>
                <a:gd name="T35" fmla="*/ 360 h 1066"/>
                <a:gd name="T36" fmla="*/ 702 w 1120"/>
                <a:gd name="T37" fmla="*/ 418 h 1066"/>
                <a:gd name="T38" fmla="*/ 750 w 1120"/>
                <a:gd name="T39" fmla="*/ 494 h 1066"/>
                <a:gd name="T40" fmla="*/ 738 w 1120"/>
                <a:gd name="T41" fmla="*/ 480 h 1066"/>
                <a:gd name="T42" fmla="*/ 730 w 1120"/>
                <a:gd name="T43" fmla="*/ 470 h 1066"/>
                <a:gd name="T44" fmla="*/ 560 w 1120"/>
                <a:gd name="T45" fmla="*/ 400 h 1066"/>
                <a:gd name="T46" fmla="*/ 391 w 1120"/>
                <a:gd name="T47" fmla="*/ 470 h 1066"/>
                <a:gd name="T48" fmla="*/ 391 w 1120"/>
                <a:gd name="T49" fmla="*/ 470 h 1066"/>
                <a:gd name="T50" fmla="*/ 390 w 1120"/>
                <a:gd name="T51" fmla="*/ 471 h 1066"/>
                <a:gd name="T52" fmla="*/ 374 w 1120"/>
                <a:gd name="T53" fmla="*/ 489 h 1066"/>
                <a:gd name="T54" fmla="*/ 420 w 1120"/>
                <a:gd name="T55" fmla="*/ 418 h 1066"/>
                <a:gd name="T56" fmla="*/ 561 w 1120"/>
                <a:gd name="T57" fmla="*/ 360 h 1066"/>
                <a:gd name="T58" fmla="*/ 561 w 1120"/>
                <a:gd name="T59" fmla="*/ 180 h 1066"/>
                <a:gd name="T60" fmla="*/ 830 w 1120"/>
                <a:gd name="T61" fmla="*/ 291 h 1066"/>
                <a:gd name="T62" fmla="*/ 941 w 1120"/>
                <a:gd name="T63" fmla="*/ 560 h 1066"/>
                <a:gd name="T64" fmla="*/ 834 w 1120"/>
                <a:gd name="T65" fmla="*/ 825 h 1066"/>
                <a:gd name="T66" fmla="*/ 800 w 1120"/>
                <a:gd name="T67" fmla="*/ 816 h 1066"/>
                <a:gd name="T68" fmla="*/ 800 w 1120"/>
                <a:gd name="T69" fmla="*/ 742 h 1066"/>
                <a:gd name="T70" fmla="*/ 861 w 1120"/>
                <a:gd name="T71" fmla="*/ 560 h 1066"/>
                <a:gd name="T72" fmla="*/ 773 w 1120"/>
                <a:gd name="T73" fmla="*/ 348 h 1066"/>
                <a:gd name="T74" fmla="*/ 561 w 1120"/>
                <a:gd name="T75" fmla="*/ 260 h 1066"/>
                <a:gd name="T76" fmla="*/ 349 w 1120"/>
                <a:gd name="T77" fmla="*/ 348 h 1066"/>
                <a:gd name="T78" fmla="*/ 261 w 1120"/>
                <a:gd name="T79" fmla="*/ 560 h 1066"/>
                <a:gd name="T80" fmla="*/ 320 w 1120"/>
                <a:gd name="T81" fmla="*/ 739 h 1066"/>
                <a:gd name="T82" fmla="*/ 320 w 1120"/>
                <a:gd name="T83" fmla="*/ 854 h 1066"/>
                <a:gd name="T84" fmla="*/ 292 w 1120"/>
                <a:gd name="T85" fmla="*/ 829 h 1066"/>
                <a:gd name="T86" fmla="*/ 181 w 1120"/>
                <a:gd name="T87" fmla="*/ 560 h 1066"/>
                <a:gd name="T88" fmla="*/ 292 w 1120"/>
                <a:gd name="T89" fmla="*/ 291 h 1066"/>
                <a:gd name="T90" fmla="*/ 561 w 1120"/>
                <a:gd name="T91" fmla="*/ 18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20" h="1066">
                  <a:moveTo>
                    <a:pt x="560" y="0"/>
                  </a:moveTo>
                  <a:cubicBezTo>
                    <a:pt x="715" y="0"/>
                    <a:pt x="855" y="63"/>
                    <a:pt x="956" y="164"/>
                  </a:cubicBezTo>
                  <a:cubicBezTo>
                    <a:pt x="1057" y="265"/>
                    <a:pt x="1120" y="405"/>
                    <a:pt x="1120" y="560"/>
                  </a:cubicBezTo>
                  <a:cubicBezTo>
                    <a:pt x="1120" y="676"/>
                    <a:pt x="1085" y="783"/>
                    <a:pt x="1025" y="873"/>
                  </a:cubicBezTo>
                  <a:cubicBezTo>
                    <a:pt x="941" y="852"/>
                    <a:pt x="941" y="852"/>
                    <a:pt x="941" y="852"/>
                  </a:cubicBezTo>
                  <a:cubicBezTo>
                    <a:pt x="1003" y="771"/>
                    <a:pt x="1040" y="670"/>
                    <a:pt x="1040" y="560"/>
                  </a:cubicBezTo>
                  <a:cubicBezTo>
                    <a:pt x="1040" y="428"/>
                    <a:pt x="986" y="308"/>
                    <a:pt x="900" y="220"/>
                  </a:cubicBezTo>
                  <a:cubicBezTo>
                    <a:pt x="812" y="134"/>
                    <a:pt x="692" y="80"/>
                    <a:pt x="560" y="80"/>
                  </a:cubicBezTo>
                  <a:cubicBezTo>
                    <a:pt x="428" y="80"/>
                    <a:pt x="308" y="134"/>
                    <a:pt x="220" y="220"/>
                  </a:cubicBezTo>
                  <a:cubicBezTo>
                    <a:pt x="134" y="308"/>
                    <a:pt x="80" y="428"/>
                    <a:pt x="80" y="560"/>
                  </a:cubicBezTo>
                  <a:cubicBezTo>
                    <a:pt x="80" y="692"/>
                    <a:pt x="134" y="812"/>
                    <a:pt x="220" y="900"/>
                  </a:cubicBezTo>
                  <a:cubicBezTo>
                    <a:pt x="250" y="929"/>
                    <a:pt x="284" y="955"/>
                    <a:pt x="320" y="976"/>
                  </a:cubicBezTo>
                  <a:cubicBezTo>
                    <a:pt x="320" y="1066"/>
                    <a:pt x="320" y="1066"/>
                    <a:pt x="320" y="1066"/>
                  </a:cubicBezTo>
                  <a:cubicBezTo>
                    <a:pt x="262" y="1039"/>
                    <a:pt x="209" y="1001"/>
                    <a:pt x="164" y="956"/>
                  </a:cubicBezTo>
                  <a:cubicBezTo>
                    <a:pt x="63" y="855"/>
                    <a:pt x="0" y="715"/>
                    <a:pt x="0" y="560"/>
                  </a:cubicBezTo>
                  <a:cubicBezTo>
                    <a:pt x="0" y="405"/>
                    <a:pt x="63" y="265"/>
                    <a:pt x="164" y="164"/>
                  </a:cubicBezTo>
                  <a:cubicBezTo>
                    <a:pt x="265" y="63"/>
                    <a:pt x="405" y="0"/>
                    <a:pt x="560" y="0"/>
                  </a:cubicBezTo>
                  <a:close/>
                  <a:moveTo>
                    <a:pt x="561" y="360"/>
                  </a:moveTo>
                  <a:cubicBezTo>
                    <a:pt x="616" y="360"/>
                    <a:pt x="666" y="382"/>
                    <a:pt x="702" y="418"/>
                  </a:cubicBezTo>
                  <a:cubicBezTo>
                    <a:pt x="724" y="440"/>
                    <a:pt x="740" y="466"/>
                    <a:pt x="750" y="494"/>
                  </a:cubicBezTo>
                  <a:cubicBezTo>
                    <a:pt x="746" y="489"/>
                    <a:pt x="742" y="484"/>
                    <a:pt x="738" y="480"/>
                  </a:cubicBezTo>
                  <a:cubicBezTo>
                    <a:pt x="736" y="477"/>
                    <a:pt x="733" y="474"/>
                    <a:pt x="730" y="470"/>
                  </a:cubicBezTo>
                  <a:cubicBezTo>
                    <a:pt x="686" y="427"/>
                    <a:pt x="626" y="400"/>
                    <a:pt x="560" y="400"/>
                  </a:cubicBezTo>
                  <a:cubicBezTo>
                    <a:pt x="494" y="400"/>
                    <a:pt x="434" y="427"/>
                    <a:pt x="391" y="470"/>
                  </a:cubicBezTo>
                  <a:cubicBezTo>
                    <a:pt x="391" y="470"/>
                    <a:pt x="391" y="470"/>
                    <a:pt x="391" y="470"/>
                  </a:cubicBezTo>
                  <a:cubicBezTo>
                    <a:pt x="390" y="471"/>
                    <a:pt x="390" y="471"/>
                    <a:pt x="390" y="471"/>
                  </a:cubicBezTo>
                  <a:cubicBezTo>
                    <a:pt x="385" y="476"/>
                    <a:pt x="379" y="482"/>
                    <a:pt x="374" y="489"/>
                  </a:cubicBezTo>
                  <a:cubicBezTo>
                    <a:pt x="384" y="462"/>
                    <a:pt x="400" y="438"/>
                    <a:pt x="420" y="418"/>
                  </a:cubicBezTo>
                  <a:cubicBezTo>
                    <a:pt x="456" y="382"/>
                    <a:pt x="506" y="360"/>
                    <a:pt x="561" y="360"/>
                  </a:cubicBezTo>
                  <a:close/>
                  <a:moveTo>
                    <a:pt x="561" y="180"/>
                  </a:moveTo>
                  <a:cubicBezTo>
                    <a:pt x="666" y="180"/>
                    <a:pt x="761" y="222"/>
                    <a:pt x="830" y="291"/>
                  </a:cubicBezTo>
                  <a:cubicBezTo>
                    <a:pt x="899" y="360"/>
                    <a:pt x="941" y="455"/>
                    <a:pt x="941" y="560"/>
                  </a:cubicBezTo>
                  <a:cubicBezTo>
                    <a:pt x="941" y="663"/>
                    <a:pt x="900" y="756"/>
                    <a:pt x="834" y="825"/>
                  </a:cubicBezTo>
                  <a:cubicBezTo>
                    <a:pt x="800" y="816"/>
                    <a:pt x="800" y="816"/>
                    <a:pt x="800" y="816"/>
                  </a:cubicBezTo>
                  <a:cubicBezTo>
                    <a:pt x="800" y="742"/>
                    <a:pt x="800" y="742"/>
                    <a:pt x="800" y="742"/>
                  </a:cubicBezTo>
                  <a:cubicBezTo>
                    <a:pt x="838" y="691"/>
                    <a:pt x="861" y="628"/>
                    <a:pt x="861" y="560"/>
                  </a:cubicBezTo>
                  <a:cubicBezTo>
                    <a:pt x="861" y="477"/>
                    <a:pt x="828" y="402"/>
                    <a:pt x="773" y="348"/>
                  </a:cubicBezTo>
                  <a:cubicBezTo>
                    <a:pt x="719" y="294"/>
                    <a:pt x="644" y="260"/>
                    <a:pt x="561" y="260"/>
                  </a:cubicBezTo>
                  <a:cubicBezTo>
                    <a:pt x="478" y="260"/>
                    <a:pt x="403" y="294"/>
                    <a:pt x="349" y="348"/>
                  </a:cubicBezTo>
                  <a:cubicBezTo>
                    <a:pt x="295" y="402"/>
                    <a:pt x="261" y="477"/>
                    <a:pt x="261" y="560"/>
                  </a:cubicBezTo>
                  <a:cubicBezTo>
                    <a:pt x="261" y="627"/>
                    <a:pt x="283" y="689"/>
                    <a:pt x="320" y="739"/>
                  </a:cubicBezTo>
                  <a:cubicBezTo>
                    <a:pt x="320" y="854"/>
                    <a:pt x="320" y="854"/>
                    <a:pt x="320" y="854"/>
                  </a:cubicBezTo>
                  <a:cubicBezTo>
                    <a:pt x="311" y="846"/>
                    <a:pt x="301" y="838"/>
                    <a:pt x="292" y="829"/>
                  </a:cubicBezTo>
                  <a:cubicBezTo>
                    <a:pt x="224" y="760"/>
                    <a:pt x="181" y="665"/>
                    <a:pt x="181" y="560"/>
                  </a:cubicBezTo>
                  <a:cubicBezTo>
                    <a:pt x="181" y="455"/>
                    <a:pt x="224" y="360"/>
                    <a:pt x="292" y="291"/>
                  </a:cubicBezTo>
                  <a:cubicBezTo>
                    <a:pt x="361" y="222"/>
                    <a:pt x="456" y="180"/>
                    <a:pt x="561" y="180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+mn-lt"/>
              </a:endParaRPr>
            </a:p>
          </p:txBody>
        </p:sp>
        <p:sp>
          <p:nvSpPr>
            <p:cNvPr id="122" name="Freeform 6"/>
            <p:cNvSpPr>
              <a:spLocks noEditPoints="1"/>
            </p:cNvSpPr>
            <p:nvPr/>
          </p:nvSpPr>
          <p:spPr bwMode="auto">
            <a:xfrm>
              <a:off x="808038" y="2854325"/>
              <a:ext cx="2238375" cy="2884488"/>
            </a:xfrm>
            <a:custGeom>
              <a:avLst/>
              <a:gdLst>
                <a:gd name="T0" fmla="*/ 1128 w 1240"/>
                <a:gd name="T1" fmla="*/ 1107 h 1600"/>
                <a:gd name="T2" fmla="*/ 1120 w 1240"/>
                <a:gd name="T3" fmla="*/ 1280 h 1600"/>
                <a:gd name="T4" fmla="*/ 1040 w 1240"/>
                <a:gd name="T5" fmla="*/ 1165 h 1600"/>
                <a:gd name="T6" fmla="*/ 1126 w 1240"/>
                <a:gd name="T7" fmla="*/ 951 h 1600"/>
                <a:gd name="T8" fmla="*/ 1160 w 1240"/>
                <a:gd name="T9" fmla="*/ 840 h 1600"/>
                <a:gd name="T10" fmla="*/ 1077 w 1240"/>
                <a:gd name="T11" fmla="*/ 580 h 1600"/>
                <a:gd name="T12" fmla="*/ 600 w 1240"/>
                <a:gd name="T13" fmla="*/ 430 h 1600"/>
                <a:gd name="T14" fmla="*/ 520 w 1240"/>
                <a:gd name="T15" fmla="*/ 80 h 1600"/>
                <a:gd name="T16" fmla="*/ 440 w 1240"/>
                <a:gd name="T17" fmla="*/ 757 h 1600"/>
                <a:gd name="T18" fmla="*/ 385 w 1240"/>
                <a:gd name="T19" fmla="*/ 797 h 1600"/>
                <a:gd name="T20" fmla="*/ 213 w 1240"/>
                <a:gd name="T21" fmla="*/ 742 h 1600"/>
                <a:gd name="T22" fmla="*/ 91 w 1240"/>
                <a:gd name="T23" fmla="*/ 814 h 1600"/>
                <a:gd name="T24" fmla="*/ 190 w 1240"/>
                <a:gd name="T25" fmla="*/ 871 h 1600"/>
                <a:gd name="T26" fmla="*/ 428 w 1240"/>
                <a:gd name="T27" fmla="*/ 1062 h 1600"/>
                <a:gd name="T28" fmla="*/ 560 w 1240"/>
                <a:gd name="T29" fmla="*/ 1210 h 1600"/>
                <a:gd name="T30" fmla="*/ 480 w 1240"/>
                <a:gd name="T31" fmla="*/ 1280 h 1600"/>
                <a:gd name="T32" fmla="*/ 430 w 1240"/>
                <a:gd name="T33" fmla="*/ 1161 h 1600"/>
                <a:gd name="T34" fmla="*/ 252 w 1240"/>
                <a:gd name="T35" fmla="*/ 998 h 1600"/>
                <a:gd name="T36" fmla="*/ 40 w 1240"/>
                <a:gd name="T37" fmla="*/ 920 h 1600"/>
                <a:gd name="T38" fmla="*/ 17 w 1240"/>
                <a:gd name="T39" fmla="*/ 784 h 1600"/>
                <a:gd name="T40" fmla="*/ 213 w 1240"/>
                <a:gd name="T41" fmla="*/ 662 h 1600"/>
                <a:gd name="T42" fmla="*/ 360 w 1240"/>
                <a:gd name="T43" fmla="*/ 701 h 1600"/>
                <a:gd name="T44" fmla="*/ 520 w 1240"/>
                <a:gd name="T45" fmla="*/ 0 h 1600"/>
                <a:gd name="T46" fmla="*/ 680 w 1240"/>
                <a:gd name="T47" fmla="*/ 399 h 1600"/>
                <a:gd name="T48" fmla="*/ 1240 w 1240"/>
                <a:gd name="T49" fmla="*/ 687 h 1600"/>
                <a:gd name="T50" fmla="*/ 1228 w 1240"/>
                <a:gd name="T51" fmla="*/ 921 h 1600"/>
                <a:gd name="T52" fmla="*/ 360 w 1240"/>
                <a:gd name="T53" fmla="*/ 1600 h 1600"/>
                <a:gd name="T54" fmla="*/ 480 w 1240"/>
                <a:gd name="T55" fmla="*/ 1360 h 1600"/>
                <a:gd name="T56" fmla="*/ 1240 w 1240"/>
                <a:gd name="T57" fmla="*/ 1480 h 1600"/>
                <a:gd name="T58" fmla="*/ 1160 w 1240"/>
                <a:gd name="T59" fmla="*/ 1600 h 1600"/>
                <a:gd name="T60" fmla="*/ 1120 w 1240"/>
                <a:gd name="T61" fmla="*/ 1440 h 1600"/>
                <a:gd name="T62" fmla="*/ 440 w 1240"/>
                <a:gd name="T63" fmla="*/ 1480 h 1600"/>
                <a:gd name="T64" fmla="*/ 360 w 1240"/>
                <a:gd name="T65" fmla="*/ 16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0" h="1600">
                  <a:moveTo>
                    <a:pt x="1193" y="995"/>
                  </a:moveTo>
                  <a:cubicBezTo>
                    <a:pt x="1171" y="1029"/>
                    <a:pt x="1140" y="1068"/>
                    <a:pt x="1128" y="1107"/>
                  </a:cubicBezTo>
                  <a:cubicBezTo>
                    <a:pt x="1123" y="1125"/>
                    <a:pt x="1120" y="1144"/>
                    <a:pt x="1120" y="1165"/>
                  </a:cubicBezTo>
                  <a:cubicBezTo>
                    <a:pt x="1120" y="1280"/>
                    <a:pt x="1120" y="1280"/>
                    <a:pt x="1120" y="1280"/>
                  </a:cubicBezTo>
                  <a:cubicBezTo>
                    <a:pt x="1040" y="1280"/>
                    <a:pt x="1040" y="1280"/>
                    <a:pt x="1040" y="1280"/>
                  </a:cubicBezTo>
                  <a:cubicBezTo>
                    <a:pt x="1040" y="1165"/>
                    <a:pt x="1040" y="1165"/>
                    <a:pt x="1040" y="1165"/>
                  </a:cubicBezTo>
                  <a:cubicBezTo>
                    <a:pt x="1040" y="1137"/>
                    <a:pt x="1044" y="1110"/>
                    <a:pt x="1052" y="1084"/>
                  </a:cubicBezTo>
                  <a:cubicBezTo>
                    <a:pt x="1066" y="1035"/>
                    <a:pt x="1098" y="993"/>
                    <a:pt x="1126" y="951"/>
                  </a:cubicBezTo>
                  <a:cubicBezTo>
                    <a:pt x="1138" y="934"/>
                    <a:pt x="1146" y="916"/>
                    <a:pt x="1152" y="898"/>
                  </a:cubicBezTo>
                  <a:cubicBezTo>
                    <a:pt x="1157" y="880"/>
                    <a:pt x="1160" y="861"/>
                    <a:pt x="1160" y="840"/>
                  </a:cubicBezTo>
                  <a:cubicBezTo>
                    <a:pt x="1160" y="687"/>
                    <a:pt x="1160" y="687"/>
                    <a:pt x="1160" y="687"/>
                  </a:cubicBezTo>
                  <a:cubicBezTo>
                    <a:pt x="1160" y="636"/>
                    <a:pt x="1127" y="593"/>
                    <a:pt x="1077" y="580"/>
                  </a:cubicBezTo>
                  <a:cubicBezTo>
                    <a:pt x="632" y="469"/>
                    <a:pt x="632" y="469"/>
                    <a:pt x="632" y="469"/>
                  </a:cubicBezTo>
                  <a:cubicBezTo>
                    <a:pt x="614" y="466"/>
                    <a:pt x="600" y="450"/>
                    <a:pt x="600" y="43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116"/>
                    <a:pt x="564" y="80"/>
                    <a:pt x="520" y="80"/>
                  </a:cubicBezTo>
                  <a:cubicBezTo>
                    <a:pt x="476" y="80"/>
                    <a:pt x="440" y="116"/>
                    <a:pt x="440" y="160"/>
                  </a:cubicBezTo>
                  <a:cubicBezTo>
                    <a:pt x="440" y="757"/>
                    <a:pt x="440" y="757"/>
                    <a:pt x="440" y="757"/>
                  </a:cubicBezTo>
                  <a:cubicBezTo>
                    <a:pt x="440" y="763"/>
                    <a:pt x="440" y="769"/>
                    <a:pt x="437" y="775"/>
                  </a:cubicBezTo>
                  <a:cubicBezTo>
                    <a:pt x="429" y="796"/>
                    <a:pt x="406" y="805"/>
                    <a:pt x="385" y="797"/>
                  </a:cubicBezTo>
                  <a:cubicBezTo>
                    <a:pt x="282" y="755"/>
                    <a:pt x="282" y="755"/>
                    <a:pt x="282" y="755"/>
                  </a:cubicBezTo>
                  <a:cubicBezTo>
                    <a:pt x="262" y="747"/>
                    <a:pt x="238" y="742"/>
                    <a:pt x="213" y="742"/>
                  </a:cubicBezTo>
                  <a:cubicBezTo>
                    <a:pt x="187" y="742"/>
                    <a:pt x="161" y="747"/>
                    <a:pt x="140" y="759"/>
                  </a:cubicBezTo>
                  <a:cubicBezTo>
                    <a:pt x="119" y="770"/>
                    <a:pt x="102" y="788"/>
                    <a:pt x="91" y="814"/>
                  </a:cubicBezTo>
                  <a:cubicBezTo>
                    <a:pt x="88" y="822"/>
                    <a:pt x="85" y="832"/>
                    <a:pt x="83" y="843"/>
                  </a:cubicBezTo>
                  <a:cubicBezTo>
                    <a:pt x="115" y="848"/>
                    <a:pt x="153" y="857"/>
                    <a:pt x="190" y="871"/>
                  </a:cubicBezTo>
                  <a:cubicBezTo>
                    <a:pt x="234" y="888"/>
                    <a:pt x="278" y="911"/>
                    <a:pt x="308" y="942"/>
                  </a:cubicBezTo>
                  <a:cubicBezTo>
                    <a:pt x="428" y="1062"/>
                    <a:pt x="428" y="1062"/>
                    <a:pt x="428" y="1062"/>
                  </a:cubicBezTo>
                  <a:cubicBezTo>
                    <a:pt x="440" y="1073"/>
                    <a:pt x="456" y="1083"/>
                    <a:pt x="472" y="1093"/>
                  </a:cubicBezTo>
                  <a:cubicBezTo>
                    <a:pt x="517" y="1121"/>
                    <a:pt x="560" y="1148"/>
                    <a:pt x="560" y="1210"/>
                  </a:cubicBezTo>
                  <a:cubicBezTo>
                    <a:pt x="560" y="1280"/>
                    <a:pt x="560" y="1280"/>
                    <a:pt x="560" y="1280"/>
                  </a:cubicBezTo>
                  <a:cubicBezTo>
                    <a:pt x="480" y="1280"/>
                    <a:pt x="480" y="1280"/>
                    <a:pt x="480" y="1280"/>
                  </a:cubicBezTo>
                  <a:cubicBezTo>
                    <a:pt x="480" y="1210"/>
                    <a:pt x="480" y="1210"/>
                    <a:pt x="480" y="1210"/>
                  </a:cubicBezTo>
                  <a:cubicBezTo>
                    <a:pt x="480" y="1192"/>
                    <a:pt x="456" y="1177"/>
                    <a:pt x="430" y="1161"/>
                  </a:cubicBezTo>
                  <a:cubicBezTo>
                    <a:pt x="410" y="1148"/>
                    <a:pt x="389" y="1136"/>
                    <a:pt x="372" y="1118"/>
                  </a:cubicBezTo>
                  <a:cubicBezTo>
                    <a:pt x="252" y="998"/>
                    <a:pt x="252" y="998"/>
                    <a:pt x="252" y="998"/>
                  </a:cubicBezTo>
                  <a:cubicBezTo>
                    <a:pt x="230" y="976"/>
                    <a:pt x="197" y="958"/>
                    <a:pt x="162" y="946"/>
                  </a:cubicBezTo>
                  <a:cubicBezTo>
                    <a:pt x="117" y="928"/>
                    <a:pt x="70" y="920"/>
                    <a:pt x="40" y="920"/>
                  </a:cubicBezTo>
                  <a:cubicBezTo>
                    <a:pt x="18" y="920"/>
                    <a:pt x="0" y="902"/>
                    <a:pt x="0" y="880"/>
                  </a:cubicBezTo>
                  <a:cubicBezTo>
                    <a:pt x="0" y="843"/>
                    <a:pt x="6" y="811"/>
                    <a:pt x="17" y="784"/>
                  </a:cubicBezTo>
                  <a:cubicBezTo>
                    <a:pt x="35" y="739"/>
                    <a:pt x="66" y="708"/>
                    <a:pt x="101" y="689"/>
                  </a:cubicBezTo>
                  <a:cubicBezTo>
                    <a:pt x="136" y="670"/>
                    <a:pt x="175" y="662"/>
                    <a:pt x="213" y="662"/>
                  </a:cubicBezTo>
                  <a:cubicBezTo>
                    <a:pt x="248" y="662"/>
                    <a:pt x="283" y="669"/>
                    <a:pt x="312" y="681"/>
                  </a:cubicBezTo>
                  <a:cubicBezTo>
                    <a:pt x="360" y="701"/>
                    <a:pt x="360" y="701"/>
                    <a:pt x="360" y="701"/>
                  </a:cubicBezTo>
                  <a:cubicBezTo>
                    <a:pt x="360" y="160"/>
                    <a:pt x="360" y="160"/>
                    <a:pt x="360" y="160"/>
                  </a:cubicBezTo>
                  <a:cubicBezTo>
                    <a:pt x="360" y="72"/>
                    <a:pt x="432" y="0"/>
                    <a:pt x="520" y="0"/>
                  </a:cubicBezTo>
                  <a:cubicBezTo>
                    <a:pt x="608" y="0"/>
                    <a:pt x="680" y="72"/>
                    <a:pt x="680" y="160"/>
                  </a:cubicBezTo>
                  <a:cubicBezTo>
                    <a:pt x="680" y="399"/>
                    <a:pt x="680" y="399"/>
                    <a:pt x="680" y="399"/>
                  </a:cubicBezTo>
                  <a:cubicBezTo>
                    <a:pt x="1096" y="503"/>
                    <a:pt x="1096" y="503"/>
                    <a:pt x="1096" y="503"/>
                  </a:cubicBezTo>
                  <a:cubicBezTo>
                    <a:pt x="1181" y="524"/>
                    <a:pt x="1240" y="599"/>
                    <a:pt x="1240" y="687"/>
                  </a:cubicBezTo>
                  <a:cubicBezTo>
                    <a:pt x="1240" y="840"/>
                    <a:pt x="1240" y="840"/>
                    <a:pt x="1240" y="840"/>
                  </a:cubicBezTo>
                  <a:cubicBezTo>
                    <a:pt x="1240" y="869"/>
                    <a:pt x="1236" y="896"/>
                    <a:pt x="1228" y="921"/>
                  </a:cubicBezTo>
                  <a:cubicBezTo>
                    <a:pt x="1221" y="947"/>
                    <a:pt x="1209" y="971"/>
                    <a:pt x="1193" y="995"/>
                  </a:cubicBezTo>
                  <a:close/>
                  <a:moveTo>
                    <a:pt x="360" y="1600"/>
                  </a:moveTo>
                  <a:cubicBezTo>
                    <a:pt x="360" y="1480"/>
                    <a:pt x="360" y="1480"/>
                    <a:pt x="360" y="1480"/>
                  </a:cubicBezTo>
                  <a:cubicBezTo>
                    <a:pt x="360" y="1414"/>
                    <a:pt x="414" y="1360"/>
                    <a:pt x="480" y="1360"/>
                  </a:cubicBezTo>
                  <a:cubicBezTo>
                    <a:pt x="1120" y="1360"/>
                    <a:pt x="1120" y="1360"/>
                    <a:pt x="1120" y="1360"/>
                  </a:cubicBezTo>
                  <a:cubicBezTo>
                    <a:pt x="1186" y="1360"/>
                    <a:pt x="1240" y="1414"/>
                    <a:pt x="1240" y="1480"/>
                  </a:cubicBezTo>
                  <a:cubicBezTo>
                    <a:pt x="1240" y="1600"/>
                    <a:pt x="1240" y="1600"/>
                    <a:pt x="1240" y="1600"/>
                  </a:cubicBezTo>
                  <a:cubicBezTo>
                    <a:pt x="1160" y="1600"/>
                    <a:pt x="1160" y="1600"/>
                    <a:pt x="1160" y="1600"/>
                  </a:cubicBezTo>
                  <a:cubicBezTo>
                    <a:pt x="1160" y="1480"/>
                    <a:pt x="1160" y="1480"/>
                    <a:pt x="1160" y="1480"/>
                  </a:cubicBezTo>
                  <a:cubicBezTo>
                    <a:pt x="1160" y="1458"/>
                    <a:pt x="1142" y="1440"/>
                    <a:pt x="1120" y="1440"/>
                  </a:cubicBezTo>
                  <a:cubicBezTo>
                    <a:pt x="480" y="1440"/>
                    <a:pt x="480" y="1440"/>
                    <a:pt x="480" y="1440"/>
                  </a:cubicBezTo>
                  <a:cubicBezTo>
                    <a:pt x="458" y="1440"/>
                    <a:pt x="440" y="1458"/>
                    <a:pt x="440" y="1480"/>
                  </a:cubicBezTo>
                  <a:cubicBezTo>
                    <a:pt x="440" y="1600"/>
                    <a:pt x="440" y="1600"/>
                    <a:pt x="440" y="1600"/>
                  </a:cubicBezTo>
                  <a:lnTo>
                    <a:pt x="360" y="1600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  <a:sym typeface="+mn-lt"/>
              </a:endParaRPr>
            </a:p>
          </p:txBody>
        </p:sp>
      </p:grpSp>
      <p:sp>
        <p:nvSpPr>
          <p:cNvPr id="123" name="Freeform 9"/>
          <p:cNvSpPr>
            <a:spLocks noEditPoints="1"/>
          </p:cNvSpPr>
          <p:nvPr/>
        </p:nvSpPr>
        <p:spPr bwMode="auto">
          <a:xfrm>
            <a:off x="6715397" y="2347668"/>
            <a:ext cx="259808" cy="238092"/>
          </a:xfrm>
          <a:custGeom>
            <a:avLst/>
            <a:gdLst>
              <a:gd name="T0" fmla="*/ 2080 w 2080"/>
              <a:gd name="T1" fmla="*/ 0 h 1760"/>
              <a:gd name="T2" fmla="*/ 2080 w 2080"/>
              <a:gd name="T3" fmla="*/ 1440 h 1760"/>
              <a:gd name="T4" fmla="*/ 0 w 2080"/>
              <a:gd name="T5" fmla="*/ 1440 h 1760"/>
              <a:gd name="T6" fmla="*/ 0 w 2080"/>
              <a:gd name="T7" fmla="*/ 0 h 1760"/>
              <a:gd name="T8" fmla="*/ 2080 w 2080"/>
              <a:gd name="T9" fmla="*/ 0 h 1760"/>
              <a:gd name="T10" fmla="*/ 400 w 2080"/>
              <a:gd name="T11" fmla="*/ 1680 h 1760"/>
              <a:gd name="T12" fmla="*/ 880 w 2080"/>
              <a:gd name="T13" fmla="*/ 1680 h 1760"/>
              <a:gd name="T14" fmla="*/ 880 w 2080"/>
              <a:gd name="T15" fmla="*/ 1520 h 1760"/>
              <a:gd name="T16" fmla="*/ 1200 w 2080"/>
              <a:gd name="T17" fmla="*/ 1520 h 1760"/>
              <a:gd name="T18" fmla="*/ 1200 w 2080"/>
              <a:gd name="T19" fmla="*/ 1680 h 1760"/>
              <a:gd name="T20" fmla="*/ 1680 w 2080"/>
              <a:gd name="T21" fmla="*/ 1680 h 1760"/>
              <a:gd name="T22" fmla="*/ 1680 w 2080"/>
              <a:gd name="T23" fmla="*/ 1760 h 1760"/>
              <a:gd name="T24" fmla="*/ 400 w 2080"/>
              <a:gd name="T25" fmla="*/ 1760 h 1760"/>
              <a:gd name="T26" fmla="*/ 400 w 2080"/>
              <a:gd name="T27" fmla="*/ 1680 h 1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80" h="1760">
                <a:moveTo>
                  <a:pt x="2080" y="0"/>
                </a:moveTo>
                <a:cubicBezTo>
                  <a:pt x="2080" y="1440"/>
                  <a:pt x="2080" y="1440"/>
                  <a:pt x="2080" y="1440"/>
                </a:cubicBezTo>
                <a:cubicBezTo>
                  <a:pt x="0" y="1440"/>
                  <a:pt x="0" y="1440"/>
                  <a:pt x="0" y="1440"/>
                </a:cubicBezTo>
                <a:cubicBezTo>
                  <a:pt x="0" y="0"/>
                  <a:pt x="0" y="0"/>
                  <a:pt x="0" y="0"/>
                </a:cubicBezTo>
                <a:lnTo>
                  <a:pt x="2080" y="0"/>
                </a:lnTo>
                <a:close/>
                <a:moveTo>
                  <a:pt x="400" y="1680"/>
                </a:moveTo>
                <a:cubicBezTo>
                  <a:pt x="880" y="1680"/>
                  <a:pt x="880" y="1680"/>
                  <a:pt x="880" y="1680"/>
                </a:cubicBezTo>
                <a:cubicBezTo>
                  <a:pt x="880" y="1520"/>
                  <a:pt x="880" y="1520"/>
                  <a:pt x="880" y="1520"/>
                </a:cubicBezTo>
                <a:cubicBezTo>
                  <a:pt x="1200" y="1520"/>
                  <a:pt x="1200" y="1520"/>
                  <a:pt x="1200" y="1520"/>
                </a:cubicBezTo>
                <a:cubicBezTo>
                  <a:pt x="1200" y="1680"/>
                  <a:pt x="1200" y="1680"/>
                  <a:pt x="1200" y="1680"/>
                </a:cubicBezTo>
                <a:cubicBezTo>
                  <a:pt x="1680" y="1680"/>
                  <a:pt x="1680" y="1680"/>
                  <a:pt x="1680" y="1680"/>
                </a:cubicBezTo>
                <a:cubicBezTo>
                  <a:pt x="1680" y="1760"/>
                  <a:pt x="1680" y="1760"/>
                  <a:pt x="1680" y="1760"/>
                </a:cubicBezTo>
                <a:cubicBezTo>
                  <a:pt x="1253" y="1760"/>
                  <a:pt x="827" y="1760"/>
                  <a:pt x="400" y="1760"/>
                </a:cubicBezTo>
                <a:lnTo>
                  <a:pt x="400" y="168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  <a:sym typeface="+mn-lt"/>
            </a:endParaRPr>
          </a:p>
        </p:txBody>
      </p:sp>
      <p:sp>
        <p:nvSpPr>
          <p:cNvPr id="124" name="Freeform 9"/>
          <p:cNvSpPr>
            <a:spLocks noChangeAspect="1"/>
          </p:cNvSpPr>
          <p:nvPr/>
        </p:nvSpPr>
        <p:spPr bwMode="auto">
          <a:xfrm>
            <a:off x="7474149" y="3848799"/>
            <a:ext cx="259760" cy="249531"/>
          </a:xfrm>
          <a:custGeom>
            <a:avLst/>
            <a:gdLst>
              <a:gd name="T0" fmla="*/ 1727 w 2033"/>
              <a:gd name="T1" fmla="*/ 536 h 1952"/>
              <a:gd name="T2" fmla="*/ 1400 w 2033"/>
              <a:gd name="T3" fmla="*/ 536 h 1952"/>
              <a:gd name="T4" fmla="*/ 1116 w 2033"/>
              <a:gd name="T5" fmla="*/ 748 h 1952"/>
              <a:gd name="T6" fmla="*/ 938 w 2033"/>
              <a:gd name="T7" fmla="*/ 976 h 1952"/>
              <a:gd name="T8" fmla="*/ 1116 w 2033"/>
              <a:gd name="T9" fmla="*/ 1204 h 1952"/>
              <a:gd name="T10" fmla="*/ 1400 w 2033"/>
              <a:gd name="T11" fmla="*/ 1416 h 1952"/>
              <a:gd name="T12" fmla="*/ 1727 w 2033"/>
              <a:gd name="T13" fmla="*/ 1416 h 1952"/>
              <a:gd name="T14" fmla="*/ 1464 w 2033"/>
              <a:gd name="T15" fmla="*/ 1152 h 1952"/>
              <a:gd name="T16" fmla="*/ 1576 w 2033"/>
              <a:gd name="T17" fmla="*/ 1040 h 1952"/>
              <a:gd name="T18" fmla="*/ 2033 w 2033"/>
              <a:gd name="T19" fmla="*/ 1496 h 1952"/>
              <a:gd name="T20" fmla="*/ 1576 w 2033"/>
              <a:gd name="T21" fmla="*/ 1952 h 1952"/>
              <a:gd name="T22" fmla="*/ 1464 w 2033"/>
              <a:gd name="T23" fmla="*/ 1840 h 1952"/>
              <a:gd name="T24" fmla="*/ 1727 w 2033"/>
              <a:gd name="T25" fmla="*/ 1576 h 1952"/>
              <a:gd name="T26" fmla="*/ 1400 w 2033"/>
              <a:gd name="T27" fmla="*/ 1576 h 1952"/>
              <a:gd name="T28" fmla="*/ 969 w 2033"/>
              <a:gd name="T29" fmla="*/ 1267 h 1952"/>
              <a:gd name="T30" fmla="*/ 686 w 2033"/>
              <a:gd name="T31" fmla="*/ 1056 h 1952"/>
              <a:gd name="T32" fmla="*/ 0 w 2033"/>
              <a:gd name="T33" fmla="*/ 1056 h 1952"/>
              <a:gd name="T34" fmla="*/ 0 w 2033"/>
              <a:gd name="T35" fmla="*/ 896 h 1952"/>
              <a:gd name="T36" fmla="*/ 686 w 2033"/>
              <a:gd name="T37" fmla="*/ 896 h 1952"/>
              <a:gd name="T38" fmla="*/ 969 w 2033"/>
              <a:gd name="T39" fmla="*/ 685 h 1952"/>
              <a:gd name="T40" fmla="*/ 1400 w 2033"/>
              <a:gd name="T41" fmla="*/ 376 h 1952"/>
              <a:gd name="T42" fmla="*/ 1727 w 2033"/>
              <a:gd name="T43" fmla="*/ 376 h 1952"/>
              <a:gd name="T44" fmla="*/ 1464 w 2033"/>
              <a:gd name="T45" fmla="*/ 112 h 1952"/>
              <a:gd name="T46" fmla="*/ 1576 w 2033"/>
              <a:gd name="T47" fmla="*/ 0 h 1952"/>
              <a:gd name="T48" fmla="*/ 2033 w 2033"/>
              <a:gd name="T49" fmla="*/ 456 h 1952"/>
              <a:gd name="T50" fmla="*/ 1576 w 2033"/>
              <a:gd name="T51" fmla="*/ 912 h 1952"/>
              <a:gd name="T52" fmla="*/ 1464 w 2033"/>
              <a:gd name="T53" fmla="*/ 800 h 1952"/>
              <a:gd name="T54" fmla="*/ 1727 w 2033"/>
              <a:gd name="T55" fmla="*/ 536 h 1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33" h="1952">
                <a:moveTo>
                  <a:pt x="1727" y="536"/>
                </a:moveTo>
                <a:cubicBezTo>
                  <a:pt x="1400" y="536"/>
                  <a:pt x="1400" y="536"/>
                  <a:pt x="1400" y="536"/>
                </a:cubicBezTo>
                <a:cubicBezTo>
                  <a:pt x="1268" y="536"/>
                  <a:pt x="1166" y="632"/>
                  <a:pt x="1116" y="748"/>
                </a:cubicBezTo>
                <a:cubicBezTo>
                  <a:pt x="1078" y="838"/>
                  <a:pt x="1018" y="919"/>
                  <a:pt x="938" y="976"/>
                </a:cubicBezTo>
                <a:cubicBezTo>
                  <a:pt x="1018" y="1033"/>
                  <a:pt x="1078" y="1114"/>
                  <a:pt x="1116" y="1204"/>
                </a:cubicBezTo>
                <a:cubicBezTo>
                  <a:pt x="1166" y="1320"/>
                  <a:pt x="1268" y="1416"/>
                  <a:pt x="1400" y="1416"/>
                </a:cubicBezTo>
                <a:cubicBezTo>
                  <a:pt x="1727" y="1416"/>
                  <a:pt x="1727" y="1416"/>
                  <a:pt x="1727" y="1416"/>
                </a:cubicBezTo>
                <a:cubicBezTo>
                  <a:pt x="1464" y="1152"/>
                  <a:pt x="1464" y="1152"/>
                  <a:pt x="1464" y="1152"/>
                </a:cubicBezTo>
                <a:cubicBezTo>
                  <a:pt x="1576" y="1040"/>
                  <a:pt x="1576" y="1040"/>
                  <a:pt x="1576" y="1040"/>
                </a:cubicBezTo>
                <a:cubicBezTo>
                  <a:pt x="2033" y="1496"/>
                  <a:pt x="2033" y="1496"/>
                  <a:pt x="2033" y="1496"/>
                </a:cubicBezTo>
                <a:cubicBezTo>
                  <a:pt x="1576" y="1952"/>
                  <a:pt x="1576" y="1952"/>
                  <a:pt x="1576" y="1952"/>
                </a:cubicBezTo>
                <a:cubicBezTo>
                  <a:pt x="1464" y="1840"/>
                  <a:pt x="1464" y="1840"/>
                  <a:pt x="1464" y="1840"/>
                </a:cubicBezTo>
                <a:cubicBezTo>
                  <a:pt x="1727" y="1576"/>
                  <a:pt x="1727" y="1576"/>
                  <a:pt x="1727" y="1576"/>
                </a:cubicBezTo>
                <a:cubicBezTo>
                  <a:pt x="1400" y="1576"/>
                  <a:pt x="1400" y="1576"/>
                  <a:pt x="1400" y="1576"/>
                </a:cubicBezTo>
                <a:cubicBezTo>
                  <a:pt x="1204" y="1576"/>
                  <a:pt x="1044" y="1441"/>
                  <a:pt x="969" y="1267"/>
                </a:cubicBezTo>
                <a:cubicBezTo>
                  <a:pt x="918" y="1148"/>
                  <a:pt x="821" y="1056"/>
                  <a:pt x="686" y="1056"/>
                </a:cubicBezTo>
                <a:cubicBezTo>
                  <a:pt x="0" y="1056"/>
                  <a:pt x="0" y="1056"/>
                  <a:pt x="0" y="1056"/>
                </a:cubicBezTo>
                <a:cubicBezTo>
                  <a:pt x="0" y="896"/>
                  <a:pt x="0" y="896"/>
                  <a:pt x="0" y="896"/>
                </a:cubicBezTo>
                <a:cubicBezTo>
                  <a:pt x="686" y="896"/>
                  <a:pt x="686" y="896"/>
                  <a:pt x="686" y="896"/>
                </a:cubicBezTo>
                <a:cubicBezTo>
                  <a:pt x="821" y="896"/>
                  <a:pt x="918" y="804"/>
                  <a:pt x="969" y="685"/>
                </a:cubicBezTo>
                <a:cubicBezTo>
                  <a:pt x="1044" y="511"/>
                  <a:pt x="1204" y="376"/>
                  <a:pt x="1400" y="376"/>
                </a:cubicBezTo>
                <a:cubicBezTo>
                  <a:pt x="1727" y="376"/>
                  <a:pt x="1727" y="376"/>
                  <a:pt x="1727" y="376"/>
                </a:cubicBezTo>
                <a:cubicBezTo>
                  <a:pt x="1464" y="112"/>
                  <a:pt x="1464" y="112"/>
                  <a:pt x="1464" y="112"/>
                </a:cubicBezTo>
                <a:cubicBezTo>
                  <a:pt x="1576" y="0"/>
                  <a:pt x="1576" y="0"/>
                  <a:pt x="1576" y="0"/>
                </a:cubicBezTo>
                <a:cubicBezTo>
                  <a:pt x="2033" y="456"/>
                  <a:pt x="2033" y="456"/>
                  <a:pt x="2033" y="456"/>
                </a:cubicBezTo>
                <a:cubicBezTo>
                  <a:pt x="1576" y="912"/>
                  <a:pt x="1576" y="912"/>
                  <a:pt x="1576" y="912"/>
                </a:cubicBezTo>
                <a:cubicBezTo>
                  <a:pt x="1464" y="800"/>
                  <a:pt x="1464" y="800"/>
                  <a:pt x="1464" y="800"/>
                </a:cubicBezTo>
                <a:lnTo>
                  <a:pt x="1727" y="53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sym typeface="+mn-lt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6647301" y="3269786"/>
            <a:ext cx="396000" cy="396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647301" y="2258230"/>
            <a:ext cx="396000" cy="396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415651" y="2764008"/>
            <a:ext cx="396000" cy="396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5878951" y="2764008"/>
            <a:ext cx="396000" cy="396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647301" y="4281342"/>
            <a:ext cx="396000" cy="396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415651" y="3775564"/>
            <a:ext cx="396000" cy="396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5878951" y="3775564"/>
            <a:ext cx="396000" cy="396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Textframe 21"/>
          <p:cNvSpPr txBox="1">
            <a:spLocks/>
          </p:cNvSpPr>
          <p:nvPr/>
        </p:nvSpPr>
        <p:spPr>
          <a:xfrm>
            <a:off x="7083736" y="3312980"/>
            <a:ext cx="1027206" cy="3046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Electronic </a:t>
            </a: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Control Unit</a:t>
            </a:r>
          </a:p>
        </p:txBody>
      </p:sp>
      <p:sp>
        <p:nvSpPr>
          <p:cNvPr id="133" name="Textframe 21"/>
          <p:cNvSpPr txBox="1">
            <a:spLocks/>
          </p:cNvSpPr>
          <p:nvPr/>
        </p:nvSpPr>
        <p:spPr>
          <a:xfrm>
            <a:off x="6104501" y="1928131"/>
            <a:ext cx="1455832" cy="3046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In-Vehicle Infotainment &amp; Telematics</a:t>
            </a:r>
          </a:p>
        </p:txBody>
      </p:sp>
      <p:sp>
        <p:nvSpPr>
          <p:cNvPr id="134" name="Textframe 21"/>
          <p:cNvSpPr txBox="1">
            <a:spLocks/>
          </p:cNvSpPr>
          <p:nvPr/>
        </p:nvSpPr>
        <p:spPr>
          <a:xfrm>
            <a:off x="5349035" y="2611659"/>
            <a:ext cx="1455832" cy="15234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Cloud</a:t>
            </a:r>
          </a:p>
        </p:txBody>
      </p:sp>
      <p:sp>
        <p:nvSpPr>
          <p:cNvPr id="135" name="Textframe 21"/>
          <p:cNvSpPr txBox="1">
            <a:spLocks/>
          </p:cNvSpPr>
          <p:nvPr/>
        </p:nvSpPr>
        <p:spPr>
          <a:xfrm>
            <a:off x="7150785" y="2229836"/>
            <a:ext cx="809831" cy="482696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HMI</a:t>
            </a:r>
            <a:endParaRPr kumimoji="0" lang="en-US" sz="1100" b="1" i="0" u="none" strike="noStrike" kern="0" cap="none" spc="0" normalizeH="0" baseline="30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Arial Narrow" pitchFamily="34" charset="0"/>
              <a:sym typeface="Arial Narrow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&amp; adaptable interior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Arial Narrow" pitchFamily="34" charset="0"/>
              <a:sym typeface="Arial Narrow"/>
            </a:endParaRPr>
          </a:p>
        </p:txBody>
      </p:sp>
      <p:sp>
        <p:nvSpPr>
          <p:cNvPr id="136" name="Textframe 21"/>
          <p:cNvSpPr txBox="1">
            <a:spLocks/>
          </p:cNvSpPr>
          <p:nvPr/>
        </p:nvSpPr>
        <p:spPr>
          <a:xfrm>
            <a:off x="7165135" y="4230546"/>
            <a:ext cx="1455832" cy="15234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Redundancy</a:t>
            </a:r>
          </a:p>
        </p:txBody>
      </p:sp>
      <p:sp>
        <p:nvSpPr>
          <p:cNvPr id="137" name="Textframe 21"/>
          <p:cNvSpPr txBox="1">
            <a:spLocks/>
          </p:cNvSpPr>
          <p:nvPr/>
        </p:nvSpPr>
        <p:spPr>
          <a:xfrm>
            <a:off x="6558400" y="4712492"/>
            <a:ext cx="617415" cy="15234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Actuation</a:t>
            </a:r>
          </a:p>
        </p:txBody>
      </p:sp>
      <p:sp>
        <p:nvSpPr>
          <p:cNvPr id="138" name="Textframe 21"/>
          <p:cNvSpPr txBox="1">
            <a:spLocks/>
          </p:cNvSpPr>
          <p:nvPr/>
        </p:nvSpPr>
        <p:spPr>
          <a:xfrm>
            <a:off x="5615513" y="4230546"/>
            <a:ext cx="903957" cy="15234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LIDAR</a:t>
            </a:r>
          </a:p>
        </p:txBody>
      </p:sp>
      <p:cxnSp>
        <p:nvCxnSpPr>
          <p:cNvPr id="140" name="Straight Connector 139"/>
          <p:cNvCxnSpPr>
            <a:stCxn id="126" idx="4"/>
            <a:endCxn id="125" idx="0"/>
          </p:cNvCxnSpPr>
          <p:nvPr/>
        </p:nvCxnSpPr>
        <p:spPr>
          <a:xfrm>
            <a:off x="6845301" y="2654230"/>
            <a:ext cx="0" cy="615556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27" idx="2"/>
            <a:endCxn id="125" idx="7"/>
          </p:cNvCxnSpPr>
          <p:nvPr/>
        </p:nvCxnSpPr>
        <p:spPr>
          <a:xfrm flipH="1">
            <a:off x="6985308" y="2962008"/>
            <a:ext cx="430343" cy="365771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25" idx="4"/>
            <a:endCxn id="129" idx="0"/>
          </p:cNvCxnSpPr>
          <p:nvPr/>
        </p:nvCxnSpPr>
        <p:spPr>
          <a:xfrm>
            <a:off x="6845301" y="3665786"/>
            <a:ext cx="0" cy="615556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25" idx="5"/>
            <a:endCxn id="130" idx="1"/>
          </p:cNvCxnSpPr>
          <p:nvPr/>
        </p:nvCxnSpPr>
        <p:spPr>
          <a:xfrm>
            <a:off x="6985308" y="3607793"/>
            <a:ext cx="488336" cy="225764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28" idx="6"/>
            <a:endCxn id="125" idx="1"/>
          </p:cNvCxnSpPr>
          <p:nvPr/>
        </p:nvCxnSpPr>
        <p:spPr>
          <a:xfrm>
            <a:off x="6274951" y="2962008"/>
            <a:ext cx="430343" cy="365771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25" idx="3"/>
            <a:endCxn id="131" idx="7"/>
          </p:cNvCxnSpPr>
          <p:nvPr/>
        </p:nvCxnSpPr>
        <p:spPr>
          <a:xfrm flipH="1">
            <a:off x="6216958" y="3607793"/>
            <a:ext cx="488336" cy="225764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frame 21"/>
          <p:cNvSpPr txBox="1">
            <a:spLocks/>
          </p:cNvSpPr>
          <p:nvPr/>
        </p:nvSpPr>
        <p:spPr>
          <a:xfrm>
            <a:off x="6004663" y="1719624"/>
            <a:ext cx="617415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HD GPS</a:t>
            </a:r>
          </a:p>
        </p:txBody>
      </p:sp>
      <p:sp>
        <p:nvSpPr>
          <p:cNvPr id="145" name="Textframe 21"/>
          <p:cNvSpPr txBox="1">
            <a:spLocks/>
          </p:cNvSpPr>
          <p:nvPr/>
        </p:nvSpPr>
        <p:spPr>
          <a:xfrm>
            <a:off x="6451321" y="1719624"/>
            <a:ext cx="617415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V2X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Arial Narrow" pitchFamily="34" charset="0"/>
              <a:sym typeface="Arial Narrow"/>
            </a:endParaRPr>
          </a:p>
        </p:txBody>
      </p:sp>
      <p:sp>
        <p:nvSpPr>
          <p:cNvPr id="146" name="Textframe 21"/>
          <p:cNvSpPr txBox="1">
            <a:spLocks/>
          </p:cNvSpPr>
          <p:nvPr/>
        </p:nvSpPr>
        <p:spPr>
          <a:xfrm>
            <a:off x="6984042" y="1719624"/>
            <a:ext cx="830493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Other infotainment</a:t>
            </a:r>
          </a:p>
        </p:txBody>
      </p:sp>
      <p:sp>
        <p:nvSpPr>
          <p:cNvPr id="148" name="Textframe 21"/>
          <p:cNvSpPr txBox="1">
            <a:spLocks/>
          </p:cNvSpPr>
          <p:nvPr/>
        </p:nvSpPr>
        <p:spPr>
          <a:xfrm>
            <a:off x="5086073" y="2781365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HD Maps</a:t>
            </a:r>
          </a:p>
        </p:txBody>
      </p:sp>
      <p:sp>
        <p:nvSpPr>
          <p:cNvPr id="149" name="Textframe 21"/>
          <p:cNvSpPr txBox="1">
            <a:spLocks/>
          </p:cNvSpPr>
          <p:nvPr/>
        </p:nvSpPr>
        <p:spPr>
          <a:xfrm>
            <a:off x="5089419" y="2961936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Driving rules</a:t>
            </a:r>
          </a:p>
        </p:txBody>
      </p:sp>
      <p:sp>
        <p:nvSpPr>
          <p:cNvPr id="151" name="Textframe 21"/>
          <p:cNvSpPr txBox="1">
            <a:spLocks/>
          </p:cNvSpPr>
          <p:nvPr/>
        </p:nvSpPr>
        <p:spPr>
          <a:xfrm>
            <a:off x="7864840" y="3329603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Path planning</a:t>
            </a:r>
          </a:p>
        </p:txBody>
      </p:sp>
      <p:sp>
        <p:nvSpPr>
          <p:cNvPr id="152" name="Textframe 21"/>
          <p:cNvSpPr txBox="1">
            <a:spLocks/>
          </p:cNvSpPr>
          <p:nvPr/>
        </p:nvSpPr>
        <p:spPr>
          <a:xfrm>
            <a:off x="7868186" y="3510174"/>
            <a:ext cx="679156" cy="2492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Obstacles detection</a:t>
            </a:r>
          </a:p>
        </p:txBody>
      </p:sp>
      <p:sp>
        <p:nvSpPr>
          <p:cNvPr id="153" name="Textframe 21"/>
          <p:cNvSpPr txBox="1">
            <a:spLocks/>
          </p:cNvSpPr>
          <p:nvPr/>
        </p:nvSpPr>
        <p:spPr>
          <a:xfrm>
            <a:off x="7566173" y="4469468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Braking</a:t>
            </a:r>
          </a:p>
        </p:txBody>
      </p:sp>
      <p:sp>
        <p:nvSpPr>
          <p:cNvPr id="155" name="Textframe 21"/>
          <p:cNvSpPr txBox="1">
            <a:spLocks/>
          </p:cNvSpPr>
          <p:nvPr/>
        </p:nvSpPr>
        <p:spPr>
          <a:xfrm>
            <a:off x="7566173" y="4627855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Steering</a:t>
            </a:r>
          </a:p>
        </p:txBody>
      </p:sp>
      <p:sp>
        <p:nvSpPr>
          <p:cNvPr id="156" name="Textframe 21"/>
          <p:cNvSpPr txBox="1">
            <a:spLocks/>
          </p:cNvSpPr>
          <p:nvPr/>
        </p:nvSpPr>
        <p:spPr>
          <a:xfrm>
            <a:off x="7566173" y="4775450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Power supply</a:t>
            </a:r>
          </a:p>
        </p:txBody>
      </p:sp>
      <p:sp>
        <p:nvSpPr>
          <p:cNvPr id="157" name="Textframe 21"/>
          <p:cNvSpPr txBox="1">
            <a:spLocks/>
          </p:cNvSpPr>
          <p:nvPr/>
        </p:nvSpPr>
        <p:spPr>
          <a:xfrm>
            <a:off x="6510769" y="4954880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Braking</a:t>
            </a:r>
          </a:p>
        </p:txBody>
      </p:sp>
      <p:sp>
        <p:nvSpPr>
          <p:cNvPr id="158" name="Textframe 21"/>
          <p:cNvSpPr txBox="1">
            <a:spLocks/>
          </p:cNvSpPr>
          <p:nvPr/>
        </p:nvSpPr>
        <p:spPr>
          <a:xfrm>
            <a:off x="6510769" y="5137837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Steering</a:t>
            </a:r>
          </a:p>
        </p:txBody>
      </p:sp>
      <p:sp>
        <p:nvSpPr>
          <p:cNvPr id="159" name="Textframe 21"/>
          <p:cNvSpPr txBox="1">
            <a:spLocks/>
          </p:cNvSpPr>
          <p:nvPr/>
        </p:nvSpPr>
        <p:spPr>
          <a:xfrm>
            <a:off x="6510769" y="5338397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Powertrain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68575" y="1653852"/>
            <a:ext cx="2220580" cy="24456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5089419" y="2707143"/>
            <a:ext cx="679156" cy="437750"/>
          </a:xfrm>
          <a:prstGeom prst="roundRect">
            <a:avLst>
              <a:gd name="adj" fmla="val 22872"/>
            </a:avLst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7860737" y="3230975"/>
            <a:ext cx="679156" cy="601103"/>
          </a:xfrm>
          <a:prstGeom prst="roundRect">
            <a:avLst>
              <a:gd name="adj" fmla="val 28650"/>
            </a:avLst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7489949" y="4415658"/>
            <a:ext cx="827961" cy="555827"/>
          </a:xfrm>
          <a:prstGeom prst="roundRect">
            <a:avLst>
              <a:gd name="adj" fmla="val 28650"/>
            </a:avLst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6436367" y="4928096"/>
            <a:ext cx="827961" cy="555827"/>
          </a:xfrm>
          <a:prstGeom prst="roundRect">
            <a:avLst>
              <a:gd name="adj" fmla="val 28650"/>
            </a:avLst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4953242" y="3797854"/>
            <a:ext cx="827961" cy="555827"/>
          </a:xfrm>
          <a:prstGeom prst="roundRect">
            <a:avLst>
              <a:gd name="adj" fmla="val 28650"/>
            </a:avLst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Sens</a:t>
            </a:r>
          </a:p>
        </p:txBody>
      </p:sp>
      <p:sp>
        <p:nvSpPr>
          <p:cNvPr id="143" name="Textframe 21"/>
          <p:cNvSpPr txBox="1">
            <a:spLocks/>
          </p:cNvSpPr>
          <p:nvPr/>
        </p:nvSpPr>
        <p:spPr>
          <a:xfrm>
            <a:off x="5027644" y="3812672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Sensors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Arial Narrow" pitchFamily="34" charset="0"/>
              <a:sym typeface="Arial Narrow"/>
            </a:endParaRPr>
          </a:p>
        </p:txBody>
      </p:sp>
      <p:sp>
        <p:nvSpPr>
          <p:cNvPr id="164" name="Textframe 21"/>
          <p:cNvSpPr txBox="1">
            <a:spLocks/>
          </p:cNvSpPr>
          <p:nvPr/>
        </p:nvSpPr>
        <p:spPr>
          <a:xfrm>
            <a:off x="5027644" y="3995629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Cameras</a:t>
            </a:r>
          </a:p>
        </p:txBody>
      </p:sp>
      <p:sp>
        <p:nvSpPr>
          <p:cNvPr id="165" name="Textframe 21"/>
          <p:cNvSpPr txBox="1">
            <a:spLocks/>
          </p:cNvSpPr>
          <p:nvPr/>
        </p:nvSpPr>
        <p:spPr>
          <a:xfrm>
            <a:off x="5027644" y="4196189"/>
            <a:ext cx="679156" cy="1246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Software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7920436" y="2267404"/>
            <a:ext cx="734617" cy="601103"/>
          </a:xfrm>
          <a:prstGeom prst="roundRect">
            <a:avLst>
              <a:gd name="adj" fmla="val 28650"/>
            </a:avLst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Textframe 21"/>
          <p:cNvSpPr txBox="1">
            <a:spLocks/>
          </p:cNvSpPr>
          <p:nvPr/>
        </p:nvSpPr>
        <p:spPr>
          <a:xfrm>
            <a:off x="7928374" y="2327727"/>
            <a:ext cx="752782" cy="2492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First inch instrument panel</a:t>
            </a:r>
          </a:p>
        </p:txBody>
      </p:sp>
      <p:sp>
        <p:nvSpPr>
          <p:cNvPr id="168" name="Textframe 21"/>
          <p:cNvSpPr txBox="1">
            <a:spLocks/>
          </p:cNvSpPr>
          <p:nvPr/>
        </p:nvSpPr>
        <p:spPr>
          <a:xfrm>
            <a:off x="8004808" y="2589313"/>
            <a:ext cx="625315" cy="2492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Arial Narrow" pitchFamily="34" charset="0"/>
                <a:sym typeface="Arial Narrow"/>
              </a:rPr>
              <a:t>Voice recognition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5842527" y="6354652"/>
            <a:ext cx="216228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1) Depending on vehicle version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4369" y="5531294"/>
            <a:ext cx="7919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300-600 €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4953057" y="4405792"/>
            <a:ext cx="7919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600-1200 €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7533888" y="5002586"/>
            <a:ext cx="7919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700-1400 €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7896087" y="2893467"/>
            <a:ext cx="7919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400-800 €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7829011" y="3871220"/>
            <a:ext cx="79195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500-1000 €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3" name="Split 10635423121998111403"/>
          <p:cNvSpPr txBox="1">
            <a:spLocks/>
          </p:cNvSpPr>
          <p:nvPr/>
        </p:nvSpPr>
        <p:spPr bwMode="auto">
          <a:xfrm>
            <a:off x="3596616" y="2004776"/>
            <a:ext cx="1044000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2025-30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Ex: full 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</a:b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robocab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 Narrow"/>
              <a:cs typeface="Arial" pitchFamily="34" charset="0"/>
              <a:sym typeface="Arial Narrow"/>
            </a:endParaRPr>
          </a:p>
        </p:txBody>
      </p:sp>
      <p:sp>
        <p:nvSpPr>
          <p:cNvPr id="204" name="Split 10635423121998111403"/>
          <p:cNvSpPr txBox="1">
            <a:spLocks/>
          </p:cNvSpPr>
          <p:nvPr/>
        </p:nvSpPr>
        <p:spPr bwMode="auto">
          <a:xfrm>
            <a:off x="3596616" y="2879653"/>
            <a:ext cx="1044000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2025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Ex: urban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auto-pilot</a:t>
            </a:r>
          </a:p>
        </p:txBody>
      </p:sp>
      <p:sp>
        <p:nvSpPr>
          <p:cNvPr id="205" name="Split 10635423121998111403"/>
          <p:cNvSpPr txBox="1">
            <a:spLocks/>
          </p:cNvSpPr>
          <p:nvPr/>
        </p:nvSpPr>
        <p:spPr bwMode="auto">
          <a:xfrm>
            <a:off x="3596616" y="3729130"/>
            <a:ext cx="1044000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2020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Ex: highway 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auto-pilot</a:t>
            </a:r>
          </a:p>
        </p:txBody>
      </p:sp>
      <p:sp>
        <p:nvSpPr>
          <p:cNvPr id="206" name="Split 10635423121998111403"/>
          <p:cNvSpPr txBox="1">
            <a:spLocks/>
          </p:cNvSpPr>
          <p:nvPr/>
        </p:nvSpPr>
        <p:spPr bwMode="auto">
          <a:xfrm>
            <a:off x="3596616" y="4604007"/>
            <a:ext cx="1044000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2016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Ex: in lane traffic-jam assistant</a:t>
            </a:r>
          </a:p>
        </p:txBody>
      </p:sp>
      <p:sp>
        <p:nvSpPr>
          <p:cNvPr id="207" name="Split 10635423121998111403"/>
          <p:cNvSpPr txBox="1">
            <a:spLocks/>
          </p:cNvSpPr>
          <p:nvPr/>
        </p:nvSpPr>
        <p:spPr bwMode="auto">
          <a:xfrm>
            <a:off x="3596616" y="5417577"/>
            <a:ext cx="1044000" cy="56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2016</a:t>
            </a:r>
          </a:p>
          <a:p>
            <a:pPr marL="0" marR="0" lvl="0" indent="0" algn="ctr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/>
                <a:cs typeface="Arial" pitchFamily="34" charset="0"/>
                <a:sym typeface="Arial Narrow"/>
              </a:rPr>
              <a:t>Ex: line keeping system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6201143" y="6182695"/>
            <a:ext cx="148274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Faurecia related components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66128" y="0"/>
            <a:ext cx="8877872" cy="8763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</a:rPr>
              <a:t>Vehicles will progressively cross 5 levels to become fully autonomous</a:t>
            </a:r>
          </a:p>
        </p:txBody>
      </p:sp>
      <p:sp>
        <p:nvSpPr>
          <p:cNvPr id="209" name="ListLeanHorizontalTextTopic1"/>
          <p:cNvSpPr txBox="1">
            <a:spLocks/>
          </p:cNvSpPr>
          <p:nvPr/>
        </p:nvSpPr>
        <p:spPr>
          <a:xfrm>
            <a:off x="4891573" y="5812940"/>
            <a:ext cx="3871428" cy="2666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Total OEM additional cost: 2500-5000 € 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2)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sym typeface="Arial Narrow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5767940" y="6182695"/>
            <a:ext cx="342552" cy="138499"/>
          </a:xfrm>
          <a:prstGeom prst="roundRect">
            <a:avLst>
              <a:gd name="adj" fmla="val 17832"/>
            </a:avLst>
          </a:prstGeom>
          <a:solidFill>
            <a:schemeClr val="bg1">
              <a:lumMod val="85000"/>
            </a:schemeClr>
          </a:solidFill>
          <a:ln w="9525" cmpd="sng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1" u="none" strike="noStrike" kern="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pic>
        <p:nvPicPr>
          <p:cNvPr id="181494" name="Picture 2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04" y="5501363"/>
            <a:ext cx="408637" cy="43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496" name="Picture 2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60" y="4701788"/>
            <a:ext cx="493524" cy="4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497" name="Picture 2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00" y="3833982"/>
            <a:ext cx="480645" cy="42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498" name="Picture 2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386" y="2966561"/>
            <a:ext cx="447273" cy="43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Picture 2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386" y="2103875"/>
            <a:ext cx="447273" cy="43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" name="TextBox 170"/>
          <p:cNvSpPr txBox="1"/>
          <p:nvPr/>
        </p:nvSpPr>
        <p:spPr>
          <a:xfrm>
            <a:off x="355027" y="6191250"/>
            <a:ext cx="39858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AD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autonomous driving	</a:t>
            </a:r>
            <a:r>
              <a:rPr kumimoji="0" lang="en-US" sz="900" b="1" i="1" u="none" strike="noStrike" kern="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HMI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human machine interface</a:t>
            </a:r>
            <a:b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</a:b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LIDAR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light detection and ranging</a:t>
            </a:r>
          </a:p>
        </p:txBody>
      </p:sp>
      <p:sp>
        <p:nvSpPr>
          <p:cNvPr id="170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667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Confidential –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BoD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October, 11, 2016</a:t>
            </a:r>
          </a:p>
        </p:txBody>
      </p:sp>
    </p:spTree>
    <p:extLst>
      <p:ext uri="{BB962C8B-B14F-4D97-AF65-F5344CB8AC3E}">
        <p14:creationId xmlns:p14="http://schemas.microsoft.com/office/powerpoint/2010/main" val="31759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2" name="Object 2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Isosceles Triangle 16"/>
          <p:cNvSpPr/>
          <p:nvPr/>
        </p:nvSpPr>
        <p:spPr>
          <a:xfrm rot="5400000">
            <a:off x="3872962" y="3621581"/>
            <a:ext cx="3873500" cy="803969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Content Placeholder 20"/>
          <p:cNvSpPr txBox="1">
            <a:spLocks/>
          </p:cNvSpPr>
          <p:nvPr/>
        </p:nvSpPr>
        <p:spPr bwMode="auto">
          <a:xfrm>
            <a:off x="6076114" y="1340768"/>
            <a:ext cx="2406651" cy="4905285"/>
          </a:xfrm>
          <a:prstGeom prst="rect">
            <a:avLst/>
          </a:prstGeom>
          <a:solidFill>
            <a:schemeClr val="bg2"/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97" name="ListLeanHorizontalTextTopic1"/>
          <p:cNvSpPr txBox="1">
            <a:spLocks/>
          </p:cNvSpPr>
          <p:nvPr/>
        </p:nvSpPr>
        <p:spPr>
          <a:xfrm>
            <a:off x="6084276" y="1402609"/>
            <a:ext cx="2390326" cy="3220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sym typeface="Arial Narrow"/>
              </a:rPr>
              <a:t>Key AD models</a:t>
            </a:r>
          </a:p>
        </p:txBody>
      </p:sp>
      <p:sp>
        <p:nvSpPr>
          <p:cNvPr id="98" name="ListLeanHorizontalTextTopic1"/>
          <p:cNvSpPr txBox="1">
            <a:spLocks/>
          </p:cNvSpPr>
          <p:nvPr/>
        </p:nvSpPr>
        <p:spPr>
          <a:xfrm>
            <a:off x="7091283" y="4228255"/>
            <a:ext cx="1412681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BMW iNext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2020+</a:t>
            </a:r>
          </a:p>
        </p:txBody>
      </p:sp>
      <p:sp>
        <p:nvSpPr>
          <p:cNvPr id="105" name="ListLeanHorizontalTextTopic1"/>
          <p:cNvSpPr txBox="1">
            <a:spLocks/>
          </p:cNvSpPr>
          <p:nvPr/>
        </p:nvSpPr>
        <p:spPr>
          <a:xfrm>
            <a:off x="7091283" y="2130386"/>
            <a:ext cx="1412681" cy="54014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Google Car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 AD system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2018</a:t>
            </a:r>
          </a:p>
        </p:txBody>
      </p:sp>
      <p:sp>
        <p:nvSpPr>
          <p:cNvPr id="10" name="Content Placeholder 20"/>
          <p:cNvSpPr txBox="1">
            <a:spLocks/>
          </p:cNvSpPr>
          <p:nvPr/>
        </p:nvSpPr>
        <p:spPr bwMode="auto">
          <a:xfrm>
            <a:off x="1196132" y="1340769"/>
            <a:ext cx="4608512" cy="4905286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72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682229" marR="0" lvl="2" indent="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Tx/>
              <a:buNone/>
              <a:tabLst/>
              <a:defRPr/>
            </a:pPr>
            <a:endParaRPr kumimoji="0" lang="en-US" altLang="en-US" sz="13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682229" marR="0" lvl="2" indent="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Tx/>
              <a:buNone/>
              <a:tabLst/>
              <a:defRPr/>
            </a:pPr>
            <a:endParaRPr kumimoji="0" lang="en-US" altLang="en-US" sz="1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RNissan to launch 10+ models with AD in the next four years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250 employees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dedicated on AD at Alliance level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€400 m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investments over 2016-2020 in AD Programs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6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Step-by-step approach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on all </a:t>
            </a:r>
            <a:r>
              <a:rPr kumimoji="0" lang="en-US" alt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scenarii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at different automation levels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Important part of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Toyota Research Institute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("TRI") dedicated to Autonomous Driving (500 M€ investment)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6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Progressive entry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on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AD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(level 2 and 3 as a first step)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R&amp;AE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department is fully dedicated to level 4 and 5 (2nd step)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Acquisition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of Here (digital mapping) for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$3 bn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with BMW and Audi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6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Strategy focused on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level 4 mainly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~350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multidisciplinary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people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being structured in AD Program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6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Will to produce the safest cars on the road with autonomous drive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€55 m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invested for Drive me project in Goteborg, and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$300 m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to be invested jointly with Uber for self-driving cars in Pittsburgh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6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Objective to replace Uber's 1+ million drivers with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robot drivers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Recruitment of hundreds of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engineers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&amp; robotics experts in 2015-16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First self-driving fleet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arrives in Pittsburgh in August 2016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6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Recruitment and invest. to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redefine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the car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customer experience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~1,900 employees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working on the "Titan" project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Estimated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€350 m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invested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so far on AD system (SW)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6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Focus on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level 4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in all scenes to develop car as a service offer</a:t>
            </a:r>
            <a:endParaRPr kumimoji="0" lang="en-US" altLang="en-US" sz="6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200+ employees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dedicated to self-driving car Program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$3+ bn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invested in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acquisitions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2013/2014</a:t>
            </a:r>
          </a:p>
          <a:p>
            <a:pPr marL="853679" marR="0" lvl="2" indent="-17145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ct val="60000"/>
              <a:buFont typeface="Wingdings"/>
              <a:buChar char="n"/>
              <a:tabLst/>
              <a:defRPr/>
            </a:pPr>
            <a:endParaRPr kumimoji="0" lang="en-US" altLang="en-US" sz="600" b="0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1" name="ListLeanHorizontalTextTopic1"/>
          <p:cNvSpPr txBox="1">
            <a:spLocks/>
          </p:cNvSpPr>
          <p:nvPr/>
        </p:nvSpPr>
        <p:spPr>
          <a:xfrm>
            <a:off x="1383130" y="1402609"/>
            <a:ext cx="4234912" cy="3220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sym typeface="Arial Narrow"/>
              </a:rPr>
              <a:t>Autonomous vehicles ambitions of key players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383130" y="2240285"/>
            <a:ext cx="4363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</p:cNvCxnSpPr>
          <p:nvPr/>
        </p:nvCxnSpPr>
        <p:spPr>
          <a:xfrm>
            <a:off x="1383130" y="3874363"/>
            <a:ext cx="4363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</p:cNvCxnSpPr>
          <p:nvPr/>
        </p:nvCxnSpPr>
        <p:spPr>
          <a:xfrm>
            <a:off x="1383130" y="4451118"/>
            <a:ext cx="4363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/>
          </p:cNvCxnSpPr>
          <p:nvPr/>
        </p:nvCxnSpPr>
        <p:spPr>
          <a:xfrm>
            <a:off x="1383130" y="5046997"/>
            <a:ext cx="4363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istLeanHorizontalTextTopic1"/>
          <p:cNvSpPr txBox="1">
            <a:spLocks/>
          </p:cNvSpPr>
          <p:nvPr/>
        </p:nvSpPr>
        <p:spPr>
          <a:xfrm>
            <a:off x="7091283" y="2949015"/>
            <a:ext cx="1412681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Renault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Espace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 2 AD </a:t>
            </a: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2020</a:t>
            </a:r>
          </a:p>
        </p:txBody>
      </p:sp>
      <p:sp>
        <p:nvSpPr>
          <p:cNvPr id="47" name="ListLeanHorizontalTextTopic1"/>
          <p:cNvSpPr txBox="1">
            <a:spLocks/>
          </p:cNvSpPr>
          <p:nvPr/>
        </p:nvSpPr>
        <p:spPr>
          <a:xfrm>
            <a:off x="7091283" y="4800063"/>
            <a:ext cx="1412681" cy="54014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Apple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i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-Car / Titan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AD system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2020+</a:t>
            </a: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383130" y="3426663"/>
            <a:ext cx="4363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bSticker"/>
          <p:cNvSpPr txBox="1"/>
          <p:nvPr/>
        </p:nvSpPr>
        <p:spPr>
          <a:xfrm>
            <a:off x="698182" y="13694"/>
            <a:ext cx="2273058" cy="200055"/>
          </a:xfrm>
          <a:prstGeom prst="rect">
            <a:avLst/>
          </a:prstGeom>
          <a:solidFill>
            <a:srgbClr val="BBE0E3">
              <a:lumMod val="100000"/>
              <a:alpha val="0"/>
            </a:srgbClr>
          </a:solidFill>
        </p:spPr>
        <p:txBody>
          <a:bodyPr vert="horz" wrap="non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Connected &amp; autonomous vehicles</a:t>
            </a:r>
          </a:p>
        </p:txBody>
      </p:sp>
      <p:sp>
        <p:nvSpPr>
          <p:cNvPr id="42" name="RbNavigator"/>
          <p:cNvSpPr txBox="1"/>
          <p:nvPr/>
        </p:nvSpPr>
        <p:spPr>
          <a:xfrm>
            <a:off x="355028" y="-16720"/>
            <a:ext cx="2743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98441" y="23490"/>
            <a:ext cx="233416" cy="185406"/>
            <a:chOff x="5564211" y="2331502"/>
            <a:chExt cx="711421" cy="565092"/>
          </a:xfrm>
        </p:grpSpPr>
        <p:grpSp>
          <p:nvGrpSpPr>
            <p:cNvPr id="48" name="Group 47"/>
            <p:cNvGrpSpPr/>
            <p:nvPr/>
          </p:nvGrpSpPr>
          <p:grpSpPr>
            <a:xfrm>
              <a:off x="5564211" y="2563302"/>
              <a:ext cx="486398" cy="333292"/>
              <a:chOff x="3030551" y="3405189"/>
              <a:chExt cx="1922471" cy="1166813"/>
            </a:xfrm>
            <a:solidFill>
              <a:schemeClr val="tx2">
                <a:lumMod val="60000"/>
                <a:lumOff val="40000"/>
              </a:schemeClr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3149614" y="4159251"/>
                <a:ext cx="412751" cy="412749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55" name="Oval 54"/>
              <p:cNvSpPr>
                <a:spLocks noChangeArrowheads="1"/>
              </p:cNvSpPr>
              <p:nvPr/>
            </p:nvSpPr>
            <p:spPr bwMode="auto">
              <a:xfrm>
                <a:off x="4540271" y="4159253"/>
                <a:ext cx="412751" cy="412749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3030551" y="3405189"/>
                <a:ext cx="1916121" cy="992189"/>
              </a:xfrm>
              <a:custGeom>
                <a:avLst/>
                <a:gdLst>
                  <a:gd name="T0" fmla="*/ 915 w 1022"/>
                  <a:gd name="T1" fmla="*/ 371 h 529"/>
                  <a:gd name="T2" fmla="*/ 1021 w 1022"/>
                  <a:gd name="T3" fmla="*/ 420 h 529"/>
                  <a:gd name="T4" fmla="*/ 605 w 1022"/>
                  <a:gd name="T5" fmla="*/ 38 h 529"/>
                  <a:gd name="T6" fmla="*/ 102 w 1022"/>
                  <a:gd name="T7" fmla="*/ 25 h 529"/>
                  <a:gd name="T8" fmla="*/ 106 w 1022"/>
                  <a:gd name="T9" fmla="*/ 58 h 529"/>
                  <a:gd name="T10" fmla="*/ 62 w 1022"/>
                  <a:gd name="T11" fmla="*/ 357 h 529"/>
                  <a:gd name="T12" fmla="*/ 34 w 1022"/>
                  <a:gd name="T13" fmla="*/ 493 h 529"/>
                  <a:gd name="T14" fmla="*/ 174 w 1022"/>
                  <a:gd name="T15" fmla="*/ 371 h 529"/>
                  <a:gd name="T16" fmla="*/ 314 w 1022"/>
                  <a:gd name="T17" fmla="*/ 512 h 529"/>
                  <a:gd name="T18" fmla="*/ 313 w 1022"/>
                  <a:gd name="T19" fmla="*/ 529 h 529"/>
                  <a:gd name="T20" fmla="*/ 775 w 1022"/>
                  <a:gd name="T21" fmla="*/ 529 h 529"/>
                  <a:gd name="T22" fmla="*/ 774 w 1022"/>
                  <a:gd name="T23" fmla="*/ 512 h 529"/>
                  <a:gd name="T24" fmla="*/ 915 w 1022"/>
                  <a:gd name="T25" fmla="*/ 371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2" h="529">
                    <a:moveTo>
                      <a:pt x="915" y="371"/>
                    </a:moveTo>
                    <a:cubicBezTo>
                      <a:pt x="957" y="371"/>
                      <a:pt x="995" y="390"/>
                      <a:pt x="1021" y="420"/>
                    </a:cubicBezTo>
                    <a:cubicBezTo>
                      <a:pt x="1022" y="363"/>
                      <a:pt x="925" y="124"/>
                      <a:pt x="605" y="38"/>
                    </a:cubicBezTo>
                    <a:cubicBezTo>
                      <a:pt x="463" y="0"/>
                      <a:pt x="131" y="15"/>
                      <a:pt x="102" y="25"/>
                    </a:cubicBezTo>
                    <a:cubicBezTo>
                      <a:pt x="73" y="35"/>
                      <a:pt x="106" y="58"/>
                      <a:pt x="106" y="58"/>
                    </a:cubicBezTo>
                    <a:cubicBezTo>
                      <a:pt x="34" y="222"/>
                      <a:pt x="62" y="357"/>
                      <a:pt x="62" y="357"/>
                    </a:cubicBezTo>
                    <a:cubicBezTo>
                      <a:pt x="0" y="434"/>
                      <a:pt x="34" y="493"/>
                      <a:pt x="34" y="493"/>
                    </a:cubicBezTo>
                    <a:cubicBezTo>
                      <a:pt x="43" y="424"/>
                      <a:pt x="102" y="371"/>
                      <a:pt x="174" y="371"/>
                    </a:cubicBezTo>
                    <a:cubicBezTo>
                      <a:pt x="251" y="371"/>
                      <a:pt x="314" y="434"/>
                      <a:pt x="314" y="512"/>
                    </a:cubicBezTo>
                    <a:cubicBezTo>
                      <a:pt x="314" y="518"/>
                      <a:pt x="314" y="523"/>
                      <a:pt x="313" y="529"/>
                    </a:cubicBezTo>
                    <a:cubicBezTo>
                      <a:pt x="775" y="529"/>
                      <a:pt x="775" y="529"/>
                      <a:pt x="775" y="529"/>
                    </a:cubicBezTo>
                    <a:cubicBezTo>
                      <a:pt x="775" y="523"/>
                      <a:pt x="774" y="518"/>
                      <a:pt x="774" y="512"/>
                    </a:cubicBezTo>
                    <a:cubicBezTo>
                      <a:pt x="774" y="434"/>
                      <a:pt x="837" y="371"/>
                      <a:pt x="915" y="37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3470291" y="3484564"/>
                <a:ext cx="1125543" cy="360362"/>
              </a:xfrm>
              <a:custGeom>
                <a:avLst/>
                <a:gdLst>
                  <a:gd name="T0" fmla="*/ 17 w 600"/>
                  <a:gd name="T1" fmla="*/ 151 h 192"/>
                  <a:gd name="T2" fmla="*/ 72 w 600"/>
                  <a:gd name="T3" fmla="*/ 22 h 192"/>
                  <a:gd name="T4" fmla="*/ 399 w 600"/>
                  <a:gd name="T5" fmla="*/ 49 h 192"/>
                  <a:gd name="T6" fmla="*/ 600 w 600"/>
                  <a:gd name="T7" fmla="*/ 192 h 192"/>
                  <a:gd name="T8" fmla="*/ 17 w 600"/>
                  <a:gd name="T9" fmla="*/ 15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0" h="192">
                    <a:moveTo>
                      <a:pt x="17" y="151"/>
                    </a:moveTo>
                    <a:cubicBezTo>
                      <a:pt x="17" y="151"/>
                      <a:pt x="0" y="45"/>
                      <a:pt x="72" y="22"/>
                    </a:cubicBezTo>
                    <a:cubicBezTo>
                      <a:pt x="141" y="0"/>
                      <a:pt x="268" y="5"/>
                      <a:pt x="399" y="49"/>
                    </a:cubicBezTo>
                    <a:cubicBezTo>
                      <a:pt x="520" y="90"/>
                      <a:pt x="575" y="130"/>
                      <a:pt x="600" y="192"/>
                    </a:cubicBezTo>
                    <a:lnTo>
                      <a:pt x="17" y="15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auto">
              <a:xfrm>
                <a:off x="3338513" y="3906838"/>
                <a:ext cx="104776" cy="1063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sym typeface="Arial Narrow"/>
                </a:endParaRPr>
              </a:p>
            </p:txBody>
          </p:sp>
        </p:grpSp>
        <p:sp>
          <p:nvSpPr>
            <p:cNvPr id="49" name="Freeform 115"/>
            <p:cNvSpPr>
              <a:spLocks/>
            </p:cNvSpPr>
            <p:nvPr/>
          </p:nvSpPr>
          <p:spPr bwMode="auto">
            <a:xfrm rot="8088521">
              <a:off x="5990964" y="2469433"/>
              <a:ext cx="148901" cy="143526"/>
            </a:xfrm>
            <a:custGeom>
              <a:avLst/>
              <a:gdLst>
                <a:gd name="T0" fmla="*/ 528 w 528"/>
                <a:gd name="T1" fmla="*/ 145 h 575"/>
                <a:gd name="T2" fmla="*/ 520 w 528"/>
                <a:gd name="T3" fmla="*/ 132 h 575"/>
                <a:gd name="T4" fmla="*/ 509 w 528"/>
                <a:gd name="T5" fmla="*/ 117 h 575"/>
                <a:gd name="T6" fmla="*/ 502 w 528"/>
                <a:gd name="T7" fmla="*/ 109 h 575"/>
                <a:gd name="T8" fmla="*/ 493 w 528"/>
                <a:gd name="T9" fmla="*/ 99 h 575"/>
                <a:gd name="T10" fmla="*/ 442 w 528"/>
                <a:gd name="T11" fmla="*/ 55 h 575"/>
                <a:gd name="T12" fmla="*/ 362 w 528"/>
                <a:gd name="T13" fmla="*/ 19 h 575"/>
                <a:gd name="T14" fmla="*/ 255 w 528"/>
                <a:gd name="T15" fmla="*/ 11 h 575"/>
                <a:gd name="T16" fmla="*/ 141 w 528"/>
                <a:gd name="T17" fmla="*/ 52 h 575"/>
                <a:gd name="T18" fmla="*/ 48 w 528"/>
                <a:gd name="T19" fmla="*/ 149 h 575"/>
                <a:gd name="T20" fmla="*/ 11 w 528"/>
                <a:gd name="T21" fmla="*/ 287 h 575"/>
                <a:gd name="T22" fmla="*/ 47 w 528"/>
                <a:gd name="T23" fmla="*/ 426 h 575"/>
                <a:gd name="T24" fmla="*/ 140 w 528"/>
                <a:gd name="T25" fmla="*/ 523 h 575"/>
                <a:gd name="T26" fmla="*/ 254 w 528"/>
                <a:gd name="T27" fmla="*/ 564 h 575"/>
                <a:gd name="T28" fmla="*/ 361 w 528"/>
                <a:gd name="T29" fmla="*/ 557 h 575"/>
                <a:gd name="T30" fmla="*/ 442 w 528"/>
                <a:gd name="T31" fmla="*/ 520 h 575"/>
                <a:gd name="T32" fmla="*/ 493 w 528"/>
                <a:gd name="T33" fmla="*/ 477 h 575"/>
                <a:gd name="T34" fmla="*/ 502 w 528"/>
                <a:gd name="T35" fmla="*/ 467 h 575"/>
                <a:gd name="T36" fmla="*/ 509 w 528"/>
                <a:gd name="T37" fmla="*/ 458 h 575"/>
                <a:gd name="T38" fmla="*/ 519 w 528"/>
                <a:gd name="T39" fmla="*/ 444 h 575"/>
                <a:gd name="T40" fmla="*/ 528 w 528"/>
                <a:gd name="T41" fmla="*/ 431 h 575"/>
                <a:gd name="T42" fmla="*/ 520 w 528"/>
                <a:gd name="T43" fmla="*/ 444 h 575"/>
                <a:gd name="T44" fmla="*/ 510 w 528"/>
                <a:gd name="T45" fmla="*/ 459 h 575"/>
                <a:gd name="T46" fmla="*/ 503 w 528"/>
                <a:gd name="T47" fmla="*/ 468 h 575"/>
                <a:gd name="T48" fmla="*/ 494 w 528"/>
                <a:gd name="T49" fmla="*/ 478 h 575"/>
                <a:gd name="T50" fmla="*/ 444 w 528"/>
                <a:gd name="T51" fmla="*/ 523 h 575"/>
                <a:gd name="T52" fmla="*/ 362 w 528"/>
                <a:gd name="T53" fmla="*/ 562 h 575"/>
                <a:gd name="T54" fmla="*/ 254 w 528"/>
                <a:gd name="T55" fmla="*/ 571 h 575"/>
                <a:gd name="T56" fmla="*/ 135 w 528"/>
                <a:gd name="T57" fmla="*/ 530 h 575"/>
                <a:gd name="T58" fmla="*/ 38 w 528"/>
                <a:gd name="T59" fmla="*/ 431 h 575"/>
                <a:gd name="T60" fmla="*/ 0 w 528"/>
                <a:gd name="T61" fmla="*/ 287 h 575"/>
                <a:gd name="T62" fmla="*/ 39 w 528"/>
                <a:gd name="T63" fmla="*/ 143 h 575"/>
                <a:gd name="T64" fmla="*/ 136 w 528"/>
                <a:gd name="T65" fmla="*/ 44 h 575"/>
                <a:gd name="T66" fmla="*/ 254 w 528"/>
                <a:gd name="T67" fmla="*/ 4 h 575"/>
                <a:gd name="T68" fmla="*/ 363 w 528"/>
                <a:gd name="T69" fmla="*/ 13 h 575"/>
                <a:gd name="T70" fmla="*/ 444 w 528"/>
                <a:gd name="T71" fmla="*/ 52 h 575"/>
                <a:gd name="T72" fmla="*/ 495 w 528"/>
                <a:gd name="T73" fmla="*/ 98 h 575"/>
                <a:gd name="T74" fmla="*/ 503 w 528"/>
                <a:gd name="T75" fmla="*/ 108 h 575"/>
                <a:gd name="T76" fmla="*/ 510 w 528"/>
                <a:gd name="T77" fmla="*/ 117 h 575"/>
                <a:gd name="T78" fmla="*/ 520 w 528"/>
                <a:gd name="T79" fmla="*/ 132 h 575"/>
                <a:gd name="T80" fmla="*/ 528 w 528"/>
                <a:gd name="T81" fmla="*/ 1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8" h="575">
                  <a:moveTo>
                    <a:pt x="528" y="145"/>
                  </a:moveTo>
                  <a:cubicBezTo>
                    <a:pt x="528" y="145"/>
                    <a:pt x="525" y="140"/>
                    <a:pt x="520" y="132"/>
                  </a:cubicBezTo>
                  <a:cubicBezTo>
                    <a:pt x="517" y="128"/>
                    <a:pt x="514" y="123"/>
                    <a:pt x="509" y="117"/>
                  </a:cubicBezTo>
                  <a:cubicBezTo>
                    <a:pt x="507" y="115"/>
                    <a:pt x="505" y="112"/>
                    <a:pt x="502" y="109"/>
                  </a:cubicBezTo>
                  <a:cubicBezTo>
                    <a:pt x="499" y="105"/>
                    <a:pt x="497" y="102"/>
                    <a:pt x="493" y="99"/>
                  </a:cubicBezTo>
                  <a:cubicBezTo>
                    <a:pt x="481" y="85"/>
                    <a:pt x="464" y="70"/>
                    <a:pt x="442" y="55"/>
                  </a:cubicBezTo>
                  <a:cubicBezTo>
                    <a:pt x="421" y="41"/>
                    <a:pt x="393" y="27"/>
                    <a:pt x="362" y="19"/>
                  </a:cubicBezTo>
                  <a:cubicBezTo>
                    <a:pt x="330" y="10"/>
                    <a:pt x="294" y="6"/>
                    <a:pt x="255" y="11"/>
                  </a:cubicBezTo>
                  <a:cubicBezTo>
                    <a:pt x="217" y="16"/>
                    <a:pt x="177" y="29"/>
                    <a:pt x="141" y="52"/>
                  </a:cubicBezTo>
                  <a:cubicBezTo>
                    <a:pt x="104" y="75"/>
                    <a:pt x="71" y="108"/>
                    <a:pt x="48" y="149"/>
                  </a:cubicBezTo>
                  <a:cubicBezTo>
                    <a:pt x="24" y="189"/>
                    <a:pt x="11" y="237"/>
                    <a:pt x="11" y="287"/>
                  </a:cubicBezTo>
                  <a:cubicBezTo>
                    <a:pt x="11" y="337"/>
                    <a:pt x="24" y="385"/>
                    <a:pt x="47" y="426"/>
                  </a:cubicBezTo>
                  <a:cubicBezTo>
                    <a:pt x="71" y="466"/>
                    <a:pt x="103" y="499"/>
                    <a:pt x="140" y="523"/>
                  </a:cubicBezTo>
                  <a:cubicBezTo>
                    <a:pt x="176" y="546"/>
                    <a:pt x="216" y="559"/>
                    <a:pt x="254" y="564"/>
                  </a:cubicBezTo>
                  <a:cubicBezTo>
                    <a:pt x="293" y="569"/>
                    <a:pt x="329" y="565"/>
                    <a:pt x="361" y="557"/>
                  </a:cubicBezTo>
                  <a:cubicBezTo>
                    <a:pt x="393" y="548"/>
                    <a:pt x="420" y="535"/>
                    <a:pt x="442" y="520"/>
                  </a:cubicBezTo>
                  <a:cubicBezTo>
                    <a:pt x="464" y="506"/>
                    <a:pt x="480" y="491"/>
                    <a:pt x="493" y="477"/>
                  </a:cubicBezTo>
                  <a:cubicBezTo>
                    <a:pt x="496" y="474"/>
                    <a:pt x="499" y="470"/>
                    <a:pt x="502" y="467"/>
                  </a:cubicBezTo>
                  <a:cubicBezTo>
                    <a:pt x="504" y="464"/>
                    <a:pt x="507" y="461"/>
                    <a:pt x="509" y="458"/>
                  </a:cubicBezTo>
                  <a:cubicBezTo>
                    <a:pt x="513" y="453"/>
                    <a:pt x="517" y="448"/>
                    <a:pt x="519" y="444"/>
                  </a:cubicBezTo>
                  <a:cubicBezTo>
                    <a:pt x="525" y="435"/>
                    <a:pt x="528" y="431"/>
                    <a:pt x="528" y="431"/>
                  </a:cubicBezTo>
                  <a:cubicBezTo>
                    <a:pt x="528" y="431"/>
                    <a:pt x="525" y="436"/>
                    <a:pt x="520" y="444"/>
                  </a:cubicBezTo>
                  <a:cubicBezTo>
                    <a:pt x="517" y="448"/>
                    <a:pt x="514" y="453"/>
                    <a:pt x="510" y="459"/>
                  </a:cubicBezTo>
                  <a:cubicBezTo>
                    <a:pt x="508" y="462"/>
                    <a:pt x="505" y="465"/>
                    <a:pt x="503" y="468"/>
                  </a:cubicBezTo>
                  <a:cubicBezTo>
                    <a:pt x="500" y="471"/>
                    <a:pt x="497" y="475"/>
                    <a:pt x="494" y="478"/>
                  </a:cubicBezTo>
                  <a:cubicBezTo>
                    <a:pt x="482" y="492"/>
                    <a:pt x="465" y="508"/>
                    <a:pt x="444" y="523"/>
                  </a:cubicBezTo>
                  <a:cubicBezTo>
                    <a:pt x="422" y="538"/>
                    <a:pt x="395" y="552"/>
                    <a:pt x="362" y="562"/>
                  </a:cubicBezTo>
                  <a:cubicBezTo>
                    <a:pt x="330" y="571"/>
                    <a:pt x="293" y="575"/>
                    <a:pt x="254" y="571"/>
                  </a:cubicBezTo>
                  <a:cubicBezTo>
                    <a:pt x="214" y="567"/>
                    <a:pt x="173" y="554"/>
                    <a:pt x="135" y="530"/>
                  </a:cubicBezTo>
                  <a:cubicBezTo>
                    <a:pt x="97" y="507"/>
                    <a:pt x="63" y="473"/>
                    <a:pt x="38" y="431"/>
                  </a:cubicBezTo>
                  <a:cubicBezTo>
                    <a:pt x="14" y="389"/>
                    <a:pt x="0" y="339"/>
                    <a:pt x="0" y="287"/>
                  </a:cubicBezTo>
                  <a:cubicBezTo>
                    <a:pt x="0" y="235"/>
                    <a:pt x="14" y="185"/>
                    <a:pt x="39" y="143"/>
                  </a:cubicBezTo>
                  <a:cubicBezTo>
                    <a:pt x="63" y="101"/>
                    <a:pt x="98" y="68"/>
                    <a:pt x="136" y="44"/>
                  </a:cubicBezTo>
                  <a:cubicBezTo>
                    <a:pt x="174" y="21"/>
                    <a:pt x="215" y="8"/>
                    <a:pt x="254" y="4"/>
                  </a:cubicBezTo>
                  <a:cubicBezTo>
                    <a:pt x="294" y="0"/>
                    <a:pt x="331" y="4"/>
                    <a:pt x="363" y="13"/>
                  </a:cubicBezTo>
                  <a:cubicBezTo>
                    <a:pt x="395" y="23"/>
                    <a:pt x="423" y="37"/>
                    <a:pt x="444" y="52"/>
                  </a:cubicBezTo>
                  <a:cubicBezTo>
                    <a:pt x="466" y="67"/>
                    <a:pt x="483" y="83"/>
                    <a:pt x="495" y="98"/>
                  </a:cubicBezTo>
                  <a:cubicBezTo>
                    <a:pt x="498" y="101"/>
                    <a:pt x="501" y="105"/>
                    <a:pt x="503" y="108"/>
                  </a:cubicBezTo>
                  <a:cubicBezTo>
                    <a:pt x="506" y="111"/>
                    <a:pt x="508" y="114"/>
                    <a:pt x="510" y="117"/>
                  </a:cubicBezTo>
                  <a:cubicBezTo>
                    <a:pt x="514" y="123"/>
                    <a:pt x="518" y="128"/>
                    <a:pt x="520" y="132"/>
                  </a:cubicBezTo>
                  <a:cubicBezTo>
                    <a:pt x="525" y="140"/>
                    <a:pt x="528" y="145"/>
                    <a:pt x="528" y="14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  <p:sp>
          <p:nvSpPr>
            <p:cNvPr id="50" name="Freeform 117"/>
            <p:cNvSpPr>
              <a:spLocks/>
            </p:cNvSpPr>
            <p:nvPr/>
          </p:nvSpPr>
          <p:spPr bwMode="auto">
            <a:xfrm rot="8088521">
              <a:off x="5964501" y="2435036"/>
              <a:ext cx="208830" cy="204978"/>
            </a:xfrm>
            <a:custGeom>
              <a:avLst/>
              <a:gdLst>
                <a:gd name="T0" fmla="*/ 730 w 742"/>
                <a:gd name="T1" fmla="*/ 161 h 821"/>
                <a:gd name="T2" fmla="*/ 703 w 742"/>
                <a:gd name="T3" fmla="*/ 130 h 821"/>
                <a:gd name="T4" fmla="*/ 690 w 742"/>
                <a:gd name="T5" fmla="*/ 117 h 821"/>
                <a:gd name="T6" fmla="*/ 498 w 742"/>
                <a:gd name="T7" fmla="*/ 16 h 821"/>
                <a:gd name="T8" fmla="*/ 445 w 742"/>
                <a:gd name="T9" fmla="*/ 8 h 821"/>
                <a:gd name="T10" fmla="*/ 427 w 742"/>
                <a:gd name="T11" fmla="*/ 7 h 821"/>
                <a:gd name="T12" fmla="*/ 189 w 742"/>
                <a:gd name="T13" fmla="*/ 75 h 821"/>
                <a:gd name="T14" fmla="*/ 55 w 742"/>
                <a:gd name="T15" fmla="*/ 225 h 821"/>
                <a:gd name="T16" fmla="*/ 45 w 742"/>
                <a:gd name="T17" fmla="*/ 248 h 821"/>
                <a:gd name="T18" fmla="*/ 35 w 742"/>
                <a:gd name="T19" fmla="*/ 271 h 821"/>
                <a:gd name="T20" fmla="*/ 24 w 742"/>
                <a:gd name="T21" fmla="*/ 308 h 821"/>
                <a:gd name="T22" fmla="*/ 24 w 742"/>
                <a:gd name="T23" fmla="*/ 513 h 821"/>
                <a:gd name="T24" fmla="*/ 188 w 742"/>
                <a:gd name="T25" fmla="*/ 745 h 821"/>
                <a:gd name="T26" fmla="*/ 426 w 742"/>
                <a:gd name="T27" fmla="*/ 814 h 821"/>
                <a:gd name="T28" fmla="*/ 498 w 742"/>
                <a:gd name="T29" fmla="*/ 805 h 821"/>
                <a:gd name="T30" fmla="*/ 689 w 742"/>
                <a:gd name="T31" fmla="*/ 705 h 821"/>
                <a:gd name="T32" fmla="*/ 702 w 742"/>
                <a:gd name="T33" fmla="*/ 692 h 821"/>
                <a:gd name="T34" fmla="*/ 729 w 742"/>
                <a:gd name="T35" fmla="*/ 661 h 821"/>
                <a:gd name="T36" fmla="*/ 730 w 742"/>
                <a:gd name="T37" fmla="*/ 661 h 821"/>
                <a:gd name="T38" fmla="*/ 703 w 742"/>
                <a:gd name="T39" fmla="*/ 693 h 821"/>
                <a:gd name="T40" fmla="*/ 690 w 742"/>
                <a:gd name="T41" fmla="*/ 706 h 821"/>
                <a:gd name="T42" fmla="*/ 499 w 742"/>
                <a:gd name="T43" fmla="*/ 811 h 821"/>
                <a:gd name="T44" fmla="*/ 426 w 742"/>
                <a:gd name="T45" fmla="*/ 820 h 821"/>
                <a:gd name="T46" fmla="*/ 183 w 742"/>
                <a:gd name="T47" fmla="*/ 753 h 821"/>
                <a:gd name="T48" fmla="*/ 13 w 742"/>
                <a:gd name="T49" fmla="*/ 515 h 821"/>
                <a:gd name="T50" fmla="*/ 13 w 742"/>
                <a:gd name="T51" fmla="*/ 305 h 821"/>
                <a:gd name="T52" fmla="*/ 25 w 742"/>
                <a:gd name="T53" fmla="*/ 268 h 821"/>
                <a:gd name="T54" fmla="*/ 35 w 742"/>
                <a:gd name="T55" fmla="*/ 244 h 821"/>
                <a:gd name="T56" fmla="*/ 46 w 742"/>
                <a:gd name="T57" fmla="*/ 221 h 821"/>
                <a:gd name="T58" fmla="*/ 184 w 742"/>
                <a:gd name="T59" fmla="*/ 68 h 821"/>
                <a:gd name="T60" fmla="*/ 427 w 742"/>
                <a:gd name="T61" fmla="*/ 1 h 821"/>
                <a:gd name="T62" fmla="*/ 446 w 742"/>
                <a:gd name="T63" fmla="*/ 2 h 821"/>
                <a:gd name="T64" fmla="*/ 500 w 742"/>
                <a:gd name="T65" fmla="*/ 11 h 821"/>
                <a:gd name="T66" fmla="*/ 691 w 742"/>
                <a:gd name="T67" fmla="*/ 116 h 821"/>
                <a:gd name="T68" fmla="*/ 704 w 742"/>
                <a:gd name="T69" fmla="*/ 129 h 821"/>
                <a:gd name="T70" fmla="*/ 730 w 742"/>
                <a:gd name="T71" fmla="*/ 161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2" h="821">
                  <a:moveTo>
                    <a:pt x="742" y="178"/>
                  </a:moveTo>
                  <a:cubicBezTo>
                    <a:pt x="742" y="178"/>
                    <a:pt x="738" y="172"/>
                    <a:pt x="730" y="161"/>
                  </a:cubicBezTo>
                  <a:cubicBezTo>
                    <a:pt x="726" y="156"/>
                    <a:pt x="720" y="149"/>
                    <a:pt x="714" y="142"/>
                  </a:cubicBezTo>
                  <a:cubicBezTo>
                    <a:pt x="710" y="138"/>
                    <a:pt x="707" y="134"/>
                    <a:pt x="703" y="130"/>
                  </a:cubicBezTo>
                  <a:cubicBezTo>
                    <a:pt x="701" y="128"/>
                    <a:pt x="699" y="126"/>
                    <a:pt x="697" y="123"/>
                  </a:cubicBezTo>
                  <a:cubicBezTo>
                    <a:pt x="694" y="121"/>
                    <a:pt x="692" y="119"/>
                    <a:pt x="690" y="117"/>
                  </a:cubicBezTo>
                  <a:cubicBezTo>
                    <a:pt x="671" y="99"/>
                    <a:pt x="646" y="79"/>
                    <a:pt x="614" y="60"/>
                  </a:cubicBezTo>
                  <a:cubicBezTo>
                    <a:pt x="582" y="42"/>
                    <a:pt x="544" y="25"/>
                    <a:pt x="498" y="16"/>
                  </a:cubicBezTo>
                  <a:cubicBezTo>
                    <a:pt x="487" y="13"/>
                    <a:pt x="475" y="12"/>
                    <a:pt x="463" y="10"/>
                  </a:cubicBezTo>
                  <a:cubicBezTo>
                    <a:pt x="457" y="9"/>
                    <a:pt x="451" y="9"/>
                    <a:pt x="445" y="8"/>
                  </a:cubicBezTo>
                  <a:cubicBezTo>
                    <a:pt x="442" y="8"/>
                    <a:pt x="439" y="8"/>
                    <a:pt x="436" y="7"/>
                  </a:cubicBezTo>
                  <a:cubicBezTo>
                    <a:pt x="433" y="7"/>
                    <a:pt x="430" y="7"/>
                    <a:pt x="427" y="7"/>
                  </a:cubicBezTo>
                  <a:cubicBezTo>
                    <a:pt x="401" y="6"/>
                    <a:pt x="375" y="8"/>
                    <a:pt x="348" y="12"/>
                  </a:cubicBezTo>
                  <a:cubicBezTo>
                    <a:pt x="295" y="21"/>
                    <a:pt x="240" y="42"/>
                    <a:pt x="189" y="75"/>
                  </a:cubicBezTo>
                  <a:cubicBezTo>
                    <a:pt x="139" y="109"/>
                    <a:pt x="93" y="157"/>
                    <a:pt x="61" y="214"/>
                  </a:cubicBezTo>
                  <a:cubicBezTo>
                    <a:pt x="59" y="218"/>
                    <a:pt x="57" y="222"/>
                    <a:pt x="55" y="225"/>
                  </a:cubicBezTo>
                  <a:cubicBezTo>
                    <a:pt x="54" y="229"/>
                    <a:pt x="52" y="233"/>
                    <a:pt x="50" y="236"/>
                  </a:cubicBezTo>
                  <a:cubicBezTo>
                    <a:pt x="48" y="240"/>
                    <a:pt x="46" y="244"/>
                    <a:pt x="45" y="248"/>
                  </a:cubicBezTo>
                  <a:cubicBezTo>
                    <a:pt x="43" y="252"/>
                    <a:pt x="41" y="256"/>
                    <a:pt x="40" y="259"/>
                  </a:cubicBezTo>
                  <a:cubicBezTo>
                    <a:pt x="38" y="263"/>
                    <a:pt x="37" y="267"/>
                    <a:pt x="35" y="271"/>
                  </a:cubicBezTo>
                  <a:cubicBezTo>
                    <a:pt x="34" y="275"/>
                    <a:pt x="32" y="279"/>
                    <a:pt x="31" y="283"/>
                  </a:cubicBezTo>
                  <a:cubicBezTo>
                    <a:pt x="28" y="291"/>
                    <a:pt x="26" y="299"/>
                    <a:pt x="24" y="308"/>
                  </a:cubicBezTo>
                  <a:cubicBezTo>
                    <a:pt x="15" y="341"/>
                    <a:pt x="11" y="375"/>
                    <a:pt x="10" y="410"/>
                  </a:cubicBezTo>
                  <a:cubicBezTo>
                    <a:pt x="11" y="445"/>
                    <a:pt x="15" y="480"/>
                    <a:pt x="24" y="513"/>
                  </a:cubicBezTo>
                  <a:cubicBezTo>
                    <a:pt x="32" y="546"/>
                    <a:pt x="45" y="577"/>
                    <a:pt x="61" y="606"/>
                  </a:cubicBezTo>
                  <a:cubicBezTo>
                    <a:pt x="93" y="664"/>
                    <a:pt x="138" y="711"/>
                    <a:pt x="188" y="745"/>
                  </a:cubicBezTo>
                  <a:cubicBezTo>
                    <a:pt x="239" y="779"/>
                    <a:pt x="294" y="800"/>
                    <a:pt x="348" y="809"/>
                  </a:cubicBezTo>
                  <a:cubicBezTo>
                    <a:pt x="374" y="813"/>
                    <a:pt x="401" y="815"/>
                    <a:pt x="426" y="814"/>
                  </a:cubicBezTo>
                  <a:cubicBezTo>
                    <a:pt x="438" y="814"/>
                    <a:pt x="451" y="812"/>
                    <a:pt x="463" y="811"/>
                  </a:cubicBezTo>
                  <a:cubicBezTo>
                    <a:pt x="475" y="809"/>
                    <a:pt x="486" y="808"/>
                    <a:pt x="498" y="805"/>
                  </a:cubicBezTo>
                  <a:cubicBezTo>
                    <a:pt x="543" y="796"/>
                    <a:pt x="582" y="779"/>
                    <a:pt x="614" y="761"/>
                  </a:cubicBezTo>
                  <a:cubicBezTo>
                    <a:pt x="645" y="743"/>
                    <a:pt x="670" y="723"/>
                    <a:pt x="689" y="705"/>
                  </a:cubicBezTo>
                  <a:cubicBezTo>
                    <a:pt x="691" y="703"/>
                    <a:pt x="694" y="700"/>
                    <a:pt x="696" y="698"/>
                  </a:cubicBezTo>
                  <a:cubicBezTo>
                    <a:pt x="698" y="696"/>
                    <a:pt x="700" y="694"/>
                    <a:pt x="702" y="692"/>
                  </a:cubicBezTo>
                  <a:cubicBezTo>
                    <a:pt x="706" y="688"/>
                    <a:pt x="710" y="684"/>
                    <a:pt x="713" y="680"/>
                  </a:cubicBezTo>
                  <a:cubicBezTo>
                    <a:pt x="720" y="672"/>
                    <a:pt x="725" y="666"/>
                    <a:pt x="729" y="661"/>
                  </a:cubicBezTo>
                  <a:cubicBezTo>
                    <a:pt x="738" y="650"/>
                    <a:pt x="742" y="644"/>
                    <a:pt x="742" y="644"/>
                  </a:cubicBezTo>
                  <a:cubicBezTo>
                    <a:pt x="742" y="644"/>
                    <a:pt x="738" y="650"/>
                    <a:pt x="730" y="661"/>
                  </a:cubicBezTo>
                  <a:cubicBezTo>
                    <a:pt x="726" y="666"/>
                    <a:pt x="720" y="673"/>
                    <a:pt x="714" y="681"/>
                  </a:cubicBezTo>
                  <a:cubicBezTo>
                    <a:pt x="711" y="685"/>
                    <a:pt x="707" y="688"/>
                    <a:pt x="703" y="693"/>
                  </a:cubicBezTo>
                  <a:cubicBezTo>
                    <a:pt x="701" y="695"/>
                    <a:pt x="699" y="697"/>
                    <a:pt x="697" y="699"/>
                  </a:cubicBezTo>
                  <a:cubicBezTo>
                    <a:pt x="695" y="701"/>
                    <a:pt x="693" y="704"/>
                    <a:pt x="690" y="706"/>
                  </a:cubicBezTo>
                  <a:cubicBezTo>
                    <a:pt x="672" y="724"/>
                    <a:pt x="647" y="745"/>
                    <a:pt x="615" y="764"/>
                  </a:cubicBezTo>
                  <a:cubicBezTo>
                    <a:pt x="584" y="783"/>
                    <a:pt x="544" y="801"/>
                    <a:pt x="499" y="811"/>
                  </a:cubicBezTo>
                  <a:cubicBezTo>
                    <a:pt x="487" y="814"/>
                    <a:pt x="475" y="815"/>
                    <a:pt x="463" y="817"/>
                  </a:cubicBezTo>
                  <a:cubicBezTo>
                    <a:pt x="451" y="818"/>
                    <a:pt x="439" y="820"/>
                    <a:pt x="426" y="820"/>
                  </a:cubicBezTo>
                  <a:cubicBezTo>
                    <a:pt x="400" y="821"/>
                    <a:pt x="374" y="820"/>
                    <a:pt x="346" y="816"/>
                  </a:cubicBezTo>
                  <a:cubicBezTo>
                    <a:pt x="292" y="808"/>
                    <a:pt x="235" y="787"/>
                    <a:pt x="183" y="753"/>
                  </a:cubicBezTo>
                  <a:cubicBezTo>
                    <a:pt x="132" y="718"/>
                    <a:pt x="85" y="670"/>
                    <a:pt x="52" y="611"/>
                  </a:cubicBezTo>
                  <a:cubicBezTo>
                    <a:pt x="35" y="581"/>
                    <a:pt x="22" y="549"/>
                    <a:pt x="13" y="515"/>
                  </a:cubicBezTo>
                  <a:cubicBezTo>
                    <a:pt x="4" y="482"/>
                    <a:pt x="0" y="446"/>
                    <a:pt x="0" y="410"/>
                  </a:cubicBezTo>
                  <a:cubicBezTo>
                    <a:pt x="0" y="374"/>
                    <a:pt x="4" y="339"/>
                    <a:pt x="13" y="305"/>
                  </a:cubicBezTo>
                  <a:cubicBezTo>
                    <a:pt x="16" y="296"/>
                    <a:pt x="18" y="288"/>
                    <a:pt x="21" y="280"/>
                  </a:cubicBezTo>
                  <a:cubicBezTo>
                    <a:pt x="22" y="276"/>
                    <a:pt x="24" y="272"/>
                    <a:pt x="25" y="268"/>
                  </a:cubicBezTo>
                  <a:cubicBezTo>
                    <a:pt x="27" y="264"/>
                    <a:pt x="28" y="259"/>
                    <a:pt x="30" y="255"/>
                  </a:cubicBezTo>
                  <a:cubicBezTo>
                    <a:pt x="32" y="251"/>
                    <a:pt x="33" y="248"/>
                    <a:pt x="35" y="244"/>
                  </a:cubicBezTo>
                  <a:cubicBezTo>
                    <a:pt x="37" y="240"/>
                    <a:pt x="39" y="236"/>
                    <a:pt x="40" y="232"/>
                  </a:cubicBezTo>
                  <a:cubicBezTo>
                    <a:pt x="42" y="228"/>
                    <a:pt x="44" y="224"/>
                    <a:pt x="46" y="221"/>
                  </a:cubicBezTo>
                  <a:cubicBezTo>
                    <a:pt x="48" y="217"/>
                    <a:pt x="50" y="213"/>
                    <a:pt x="52" y="209"/>
                  </a:cubicBezTo>
                  <a:cubicBezTo>
                    <a:pt x="85" y="150"/>
                    <a:pt x="132" y="102"/>
                    <a:pt x="184" y="68"/>
                  </a:cubicBezTo>
                  <a:cubicBezTo>
                    <a:pt x="236" y="34"/>
                    <a:pt x="293" y="13"/>
                    <a:pt x="347" y="5"/>
                  </a:cubicBezTo>
                  <a:cubicBezTo>
                    <a:pt x="375" y="1"/>
                    <a:pt x="401" y="0"/>
                    <a:pt x="427" y="1"/>
                  </a:cubicBezTo>
                  <a:cubicBezTo>
                    <a:pt x="430" y="1"/>
                    <a:pt x="433" y="1"/>
                    <a:pt x="436" y="1"/>
                  </a:cubicBezTo>
                  <a:cubicBezTo>
                    <a:pt x="440" y="1"/>
                    <a:pt x="443" y="2"/>
                    <a:pt x="446" y="2"/>
                  </a:cubicBezTo>
                  <a:cubicBezTo>
                    <a:pt x="452" y="3"/>
                    <a:pt x="458" y="3"/>
                    <a:pt x="464" y="4"/>
                  </a:cubicBezTo>
                  <a:cubicBezTo>
                    <a:pt x="476" y="6"/>
                    <a:pt x="488" y="8"/>
                    <a:pt x="500" y="11"/>
                  </a:cubicBezTo>
                  <a:cubicBezTo>
                    <a:pt x="545" y="21"/>
                    <a:pt x="584" y="39"/>
                    <a:pt x="616" y="58"/>
                  </a:cubicBezTo>
                  <a:cubicBezTo>
                    <a:pt x="648" y="77"/>
                    <a:pt x="672" y="97"/>
                    <a:pt x="691" y="116"/>
                  </a:cubicBezTo>
                  <a:cubicBezTo>
                    <a:pt x="693" y="118"/>
                    <a:pt x="695" y="120"/>
                    <a:pt x="698" y="122"/>
                  </a:cubicBezTo>
                  <a:cubicBezTo>
                    <a:pt x="700" y="125"/>
                    <a:pt x="702" y="127"/>
                    <a:pt x="704" y="129"/>
                  </a:cubicBezTo>
                  <a:cubicBezTo>
                    <a:pt x="708" y="133"/>
                    <a:pt x="711" y="137"/>
                    <a:pt x="714" y="141"/>
                  </a:cubicBezTo>
                  <a:cubicBezTo>
                    <a:pt x="721" y="149"/>
                    <a:pt x="726" y="155"/>
                    <a:pt x="730" y="161"/>
                  </a:cubicBezTo>
                  <a:cubicBezTo>
                    <a:pt x="738" y="172"/>
                    <a:pt x="742" y="178"/>
                    <a:pt x="742" y="17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  <p:sp>
          <p:nvSpPr>
            <p:cNvPr id="51" name="Freeform 119"/>
            <p:cNvSpPr>
              <a:spLocks/>
            </p:cNvSpPr>
            <p:nvPr/>
          </p:nvSpPr>
          <p:spPr bwMode="auto">
            <a:xfrm rot="8088521">
              <a:off x="5937755" y="2400458"/>
              <a:ext cx="269450" cy="267247"/>
            </a:xfrm>
            <a:custGeom>
              <a:avLst/>
              <a:gdLst>
                <a:gd name="T0" fmla="*/ 940 w 957"/>
                <a:gd name="T1" fmla="*/ 192 h 1071"/>
                <a:gd name="T2" fmla="*/ 903 w 957"/>
                <a:gd name="T3" fmla="*/ 153 h 1071"/>
                <a:gd name="T4" fmla="*/ 886 w 957"/>
                <a:gd name="T5" fmla="*/ 137 h 1071"/>
                <a:gd name="T6" fmla="*/ 717 w 957"/>
                <a:gd name="T7" fmla="*/ 38 h 1071"/>
                <a:gd name="T8" fmla="*/ 667 w 957"/>
                <a:gd name="T9" fmla="*/ 22 h 1071"/>
                <a:gd name="T10" fmla="*/ 635 w 957"/>
                <a:gd name="T11" fmla="*/ 15 h 1071"/>
                <a:gd name="T12" fmla="*/ 613 w 957"/>
                <a:gd name="T13" fmla="*/ 12 h 1071"/>
                <a:gd name="T14" fmla="*/ 590 w 957"/>
                <a:gd name="T15" fmla="*/ 9 h 1071"/>
                <a:gd name="T16" fmla="*/ 542 w 957"/>
                <a:gd name="T17" fmla="*/ 7 h 1071"/>
                <a:gd name="T18" fmla="*/ 238 w 957"/>
                <a:gd name="T19" fmla="*/ 101 h 1071"/>
                <a:gd name="T20" fmla="*/ 75 w 957"/>
                <a:gd name="T21" fmla="*/ 282 h 1071"/>
                <a:gd name="T22" fmla="*/ 10 w 957"/>
                <a:gd name="T23" fmla="*/ 535 h 1071"/>
                <a:gd name="T24" fmla="*/ 75 w 957"/>
                <a:gd name="T25" fmla="*/ 788 h 1071"/>
                <a:gd name="T26" fmla="*/ 237 w 957"/>
                <a:gd name="T27" fmla="*/ 969 h 1071"/>
                <a:gd name="T28" fmla="*/ 542 w 957"/>
                <a:gd name="T29" fmla="*/ 1064 h 1071"/>
                <a:gd name="T30" fmla="*/ 589 w 957"/>
                <a:gd name="T31" fmla="*/ 1062 h 1071"/>
                <a:gd name="T32" fmla="*/ 612 w 957"/>
                <a:gd name="T33" fmla="*/ 1059 h 1071"/>
                <a:gd name="T34" fmla="*/ 656 w 957"/>
                <a:gd name="T35" fmla="*/ 1051 h 1071"/>
                <a:gd name="T36" fmla="*/ 666 w 957"/>
                <a:gd name="T37" fmla="*/ 1049 h 1071"/>
                <a:gd name="T38" fmla="*/ 716 w 957"/>
                <a:gd name="T39" fmla="*/ 1034 h 1071"/>
                <a:gd name="T40" fmla="*/ 753 w 957"/>
                <a:gd name="T41" fmla="*/ 1019 h 1071"/>
                <a:gd name="T42" fmla="*/ 885 w 957"/>
                <a:gd name="T43" fmla="*/ 934 h 1071"/>
                <a:gd name="T44" fmla="*/ 918 w 957"/>
                <a:gd name="T45" fmla="*/ 904 h 1071"/>
                <a:gd name="T46" fmla="*/ 956 w 957"/>
                <a:gd name="T47" fmla="*/ 859 h 1071"/>
                <a:gd name="T48" fmla="*/ 918 w 957"/>
                <a:gd name="T49" fmla="*/ 904 h 1071"/>
                <a:gd name="T50" fmla="*/ 886 w 957"/>
                <a:gd name="T51" fmla="*/ 935 h 1071"/>
                <a:gd name="T52" fmla="*/ 754 w 957"/>
                <a:gd name="T53" fmla="*/ 1023 h 1071"/>
                <a:gd name="T54" fmla="*/ 718 w 957"/>
                <a:gd name="T55" fmla="*/ 1038 h 1071"/>
                <a:gd name="T56" fmla="*/ 668 w 957"/>
                <a:gd name="T57" fmla="*/ 1054 h 1071"/>
                <a:gd name="T58" fmla="*/ 657 w 957"/>
                <a:gd name="T59" fmla="*/ 1056 h 1071"/>
                <a:gd name="T60" fmla="*/ 613 w 957"/>
                <a:gd name="T61" fmla="*/ 1065 h 1071"/>
                <a:gd name="T62" fmla="*/ 590 w 957"/>
                <a:gd name="T63" fmla="*/ 1068 h 1071"/>
                <a:gd name="T64" fmla="*/ 542 w 957"/>
                <a:gd name="T65" fmla="*/ 1071 h 1071"/>
                <a:gd name="T66" fmla="*/ 232 w 957"/>
                <a:gd name="T67" fmla="*/ 977 h 1071"/>
                <a:gd name="T68" fmla="*/ 65 w 957"/>
                <a:gd name="T69" fmla="*/ 793 h 1071"/>
                <a:gd name="T70" fmla="*/ 0 w 957"/>
                <a:gd name="T71" fmla="*/ 535 h 1071"/>
                <a:gd name="T72" fmla="*/ 66 w 957"/>
                <a:gd name="T73" fmla="*/ 277 h 1071"/>
                <a:gd name="T74" fmla="*/ 233 w 957"/>
                <a:gd name="T75" fmla="*/ 94 h 1071"/>
                <a:gd name="T76" fmla="*/ 542 w 957"/>
                <a:gd name="T77" fmla="*/ 0 h 1071"/>
                <a:gd name="T78" fmla="*/ 591 w 957"/>
                <a:gd name="T79" fmla="*/ 3 h 1071"/>
                <a:gd name="T80" fmla="*/ 614 w 957"/>
                <a:gd name="T81" fmla="*/ 6 h 1071"/>
                <a:gd name="T82" fmla="*/ 636 w 957"/>
                <a:gd name="T83" fmla="*/ 10 h 1071"/>
                <a:gd name="T84" fmla="*/ 668 w 957"/>
                <a:gd name="T85" fmla="*/ 18 h 1071"/>
                <a:gd name="T86" fmla="*/ 719 w 957"/>
                <a:gd name="T87" fmla="*/ 33 h 1071"/>
                <a:gd name="T88" fmla="*/ 887 w 957"/>
                <a:gd name="T89" fmla="*/ 136 h 1071"/>
                <a:gd name="T90" fmla="*/ 904 w 957"/>
                <a:gd name="T91" fmla="*/ 152 h 1071"/>
                <a:gd name="T92" fmla="*/ 940 w 957"/>
                <a:gd name="T93" fmla="*/ 192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7" h="1071">
                  <a:moveTo>
                    <a:pt x="957" y="213"/>
                  </a:moveTo>
                  <a:cubicBezTo>
                    <a:pt x="957" y="213"/>
                    <a:pt x="951" y="206"/>
                    <a:pt x="940" y="192"/>
                  </a:cubicBezTo>
                  <a:cubicBezTo>
                    <a:pt x="934" y="185"/>
                    <a:pt x="927" y="178"/>
                    <a:pt x="918" y="168"/>
                  </a:cubicBezTo>
                  <a:cubicBezTo>
                    <a:pt x="913" y="163"/>
                    <a:pt x="909" y="159"/>
                    <a:pt x="903" y="153"/>
                  </a:cubicBezTo>
                  <a:cubicBezTo>
                    <a:pt x="901" y="151"/>
                    <a:pt x="898" y="148"/>
                    <a:pt x="895" y="145"/>
                  </a:cubicBezTo>
                  <a:cubicBezTo>
                    <a:pt x="892" y="143"/>
                    <a:pt x="889" y="140"/>
                    <a:pt x="886" y="137"/>
                  </a:cubicBezTo>
                  <a:cubicBezTo>
                    <a:pt x="861" y="115"/>
                    <a:pt x="828" y="91"/>
                    <a:pt x="786" y="68"/>
                  </a:cubicBezTo>
                  <a:cubicBezTo>
                    <a:pt x="765" y="57"/>
                    <a:pt x="742" y="47"/>
                    <a:pt x="717" y="38"/>
                  </a:cubicBezTo>
                  <a:cubicBezTo>
                    <a:pt x="704" y="33"/>
                    <a:pt x="691" y="29"/>
                    <a:pt x="678" y="25"/>
                  </a:cubicBezTo>
                  <a:cubicBezTo>
                    <a:pt x="674" y="24"/>
                    <a:pt x="671" y="23"/>
                    <a:pt x="667" y="22"/>
                  </a:cubicBezTo>
                  <a:cubicBezTo>
                    <a:pt x="664" y="22"/>
                    <a:pt x="660" y="21"/>
                    <a:pt x="657" y="20"/>
                  </a:cubicBezTo>
                  <a:cubicBezTo>
                    <a:pt x="650" y="18"/>
                    <a:pt x="642" y="17"/>
                    <a:pt x="635" y="15"/>
                  </a:cubicBezTo>
                  <a:cubicBezTo>
                    <a:pt x="632" y="15"/>
                    <a:pt x="628" y="14"/>
                    <a:pt x="624" y="14"/>
                  </a:cubicBezTo>
                  <a:cubicBezTo>
                    <a:pt x="620" y="13"/>
                    <a:pt x="617" y="13"/>
                    <a:pt x="613" y="12"/>
                  </a:cubicBezTo>
                  <a:cubicBezTo>
                    <a:pt x="609" y="11"/>
                    <a:pt x="605" y="11"/>
                    <a:pt x="601" y="10"/>
                  </a:cubicBezTo>
                  <a:cubicBezTo>
                    <a:pt x="598" y="10"/>
                    <a:pt x="594" y="10"/>
                    <a:pt x="590" y="9"/>
                  </a:cubicBezTo>
                  <a:cubicBezTo>
                    <a:pt x="582" y="9"/>
                    <a:pt x="574" y="8"/>
                    <a:pt x="566" y="7"/>
                  </a:cubicBezTo>
                  <a:cubicBezTo>
                    <a:pt x="558" y="7"/>
                    <a:pt x="550" y="7"/>
                    <a:pt x="542" y="7"/>
                  </a:cubicBezTo>
                  <a:cubicBezTo>
                    <a:pt x="510" y="7"/>
                    <a:pt x="476" y="9"/>
                    <a:pt x="442" y="16"/>
                  </a:cubicBezTo>
                  <a:cubicBezTo>
                    <a:pt x="373" y="29"/>
                    <a:pt x="302" y="56"/>
                    <a:pt x="238" y="101"/>
                  </a:cubicBezTo>
                  <a:cubicBezTo>
                    <a:pt x="206" y="124"/>
                    <a:pt x="175" y="150"/>
                    <a:pt x="148" y="180"/>
                  </a:cubicBezTo>
                  <a:cubicBezTo>
                    <a:pt x="120" y="211"/>
                    <a:pt x="96" y="245"/>
                    <a:pt x="75" y="282"/>
                  </a:cubicBezTo>
                  <a:cubicBezTo>
                    <a:pt x="54" y="320"/>
                    <a:pt x="38" y="360"/>
                    <a:pt x="27" y="403"/>
                  </a:cubicBezTo>
                  <a:cubicBezTo>
                    <a:pt x="16" y="445"/>
                    <a:pt x="11" y="490"/>
                    <a:pt x="10" y="535"/>
                  </a:cubicBezTo>
                  <a:cubicBezTo>
                    <a:pt x="11" y="580"/>
                    <a:pt x="16" y="625"/>
                    <a:pt x="27" y="667"/>
                  </a:cubicBezTo>
                  <a:cubicBezTo>
                    <a:pt x="38" y="710"/>
                    <a:pt x="54" y="751"/>
                    <a:pt x="75" y="788"/>
                  </a:cubicBezTo>
                  <a:cubicBezTo>
                    <a:pt x="95" y="825"/>
                    <a:pt x="120" y="860"/>
                    <a:pt x="147" y="890"/>
                  </a:cubicBezTo>
                  <a:cubicBezTo>
                    <a:pt x="175" y="920"/>
                    <a:pt x="205" y="947"/>
                    <a:pt x="237" y="969"/>
                  </a:cubicBezTo>
                  <a:cubicBezTo>
                    <a:pt x="301" y="1015"/>
                    <a:pt x="373" y="1042"/>
                    <a:pt x="441" y="1055"/>
                  </a:cubicBezTo>
                  <a:cubicBezTo>
                    <a:pt x="475" y="1061"/>
                    <a:pt x="509" y="1064"/>
                    <a:pt x="542" y="1064"/>
                  </a:cubicBezTo>
                  <a:cubicBezTo>
                    <a:pt x="550" y="1064"/>
                    <a:pt x="558" y="1064"/>
                    <a:pt x="566" y="1064"/>
                  </a:cubicBezTo>
                  <a:cubicBezTo>
                    <a:pt x="574" y="1063"/>
                    <a:pt x="581" y="1062"/>
                    <a:pt x="589" y="1062"/>
                  </a:cubicBezTo>
                  <a:cubicBezTo>
                    <a:pt x="593" y="1061"/>
                    <a:pt x="597" y="1061"/>
                    <a:pt x="601" y="1061"/>
                  </a:cubicBezTo>
                  <a:cubicBezTo>
                    <a:pt x="604" y="1060"/>
                    <a:pt x="608" y="1060"/>
                    <a:pt x="612" y="1059"/>
                  </a:cubicBezTo>
                  <a:cubicBezTo>
                    <a:pt x="620" y="1058"/>
                    <a:pt x="627" y="1057"/>
                    <a:pt x="634" y="1056"/>
                  </a:cubicBezTo>
                  <a:cubicBezTo>
                    <a:pt x="642" y="1054"/>
                    <a:pt x="649" y="1053"/>
                    <a:pt x="656" y="1051"/>
                  </a:cubicBezTo>
                  <a:cubicBezTo>
                    <a:pt x="661" y="1050"/>
                    <a:pt x="661" y="1050"/>
                    <a:pt x="661" y="1050"/>
                  </a:cubicBezTo>
                  <a:cubicBezTo>
                    <a:pt x="666" y="1049"/>
                    <a:pt x="666" y="1049"/>
                    <a:pt x="666" y="1049"/>
                  </a:cubicBezTo>
                  <a:cubicBezTo>
                    <a:pt x="670" y="1048"/>
                    <a:pt x="673" y="1047"/>
                    <a:pt x="677" y="1046"/>
                  </a:cubicBezTo>
                  <a:cubicBezTo>
                    <a:pt x="691" y="1043"/>
                    <a:pt x="704" y="1038"/>
                    <a:pt x="716" y="1034"/>
                  </a:cubicBezTo>
                  <a:cubicBezTo>
                    <a:pt x="723" y="1032"/>
                    <a:pt x="729" y="1029"/>
                    <a:pt x="735" y="1027"/>
                  </a:cubicBezTo>
                  <a:cubicBezTo>
                    <a:pt x="741" y="1024"/>
                    <a:pt x="747" y="1022"/>
                    <a:pt x="753" y="1019"/>
                  </a:cubicBezTo>
                  <a:cubicBezTo>
                    <a:pt x="764" y="1014"/>
                    <a:pt x="775" y="1009"/>
                    <a:pt x="785" y="1003"/>
                  </a:cubicBezTo>
                  <a:cubicBezTo>
                    <a:pt x="827" y="981"/>
                    <a:pt x="860" y="956"/>
                    <a:pt x="885" y="934"/>
                  </a:cubicBezTo>
                  <a:cubicBezTo>
                    <a:pt x="892" y="929"/>
                    <a:pt x="898" y="924"/>
                    <a:pt x="903" y="918"/>
                  </a:cubicBezTo>
                  <a:cubicBezTo>
                    <a:pt x="908" y="913"/>
                    <a:pt x="913" y="908"/>
                    <a:pt x="918" y="904"/>
                  </a:cubicBezTo>
                  <a:cubicBezTo>
                    <a:pt x="926" y="894"/>
                    <a:pt x="934" y="886"/>
                    <a:pt x="939" y="880"/>
                  </a:cubicBezTo>
                  <a:cubicBezTo>
                    <a:pt x="950" y="866"/>
                    <a:pt x="956" y="859"/>
                    <a:pt x="956" y="859"/>
                  </a:cubicBezTo>
                  <a:cubicBezTo>
                    <a:pt x="956" y="859"/>
                    <a:pt x="951" y="866"/>
                    <a:pt x="940" y="880"/>
                  </a:cubicBezTo>
                  <a:cubicBezTo>
                    <a:pt x="934" y="887"/>
                    <a:pt x="927" y="895"/>
                    <a:pt x="918" y="904"/>
                  </a:cubicBezTo>
                  <a:cubicBezTo>
                    <a:pt x="914" y="909"/>
                    <a:pt x="909" y="914"/>
                    <a:pt x="904" y="919"/>
                  </a:cubicBezTo>
                  <a:cubicBezTo>
                    <a:pt x="899" y="925"/>
                    <a:pt x="893" y="930"/>
                    <a:pt x="886" y="935"/>
                  </a:cubicBezTo>
                  <a:cubicBezTo>
                    <a:pt x="862" y="958"/>
                    <a:pt x="829" y="983"/>
                    <a:pt x="787" y="1006"/>
                  </a:cubicBezTo>
                  <a:cubicBezTo>
                    <a:pt x="777" y="1012"/>
                    <a:pt x="766" y="1017"/>
                    <a:pt x="754" y="1023"/>
                  </a:cubicBezTo>
                  <a:cubicBezTo>
                    <a:pt x="748" y="1026"/>
                    <a:pt x="742" y="1028"/>
                    <a:pt x="736" y="1030"/>
                  </a:cubicBezTo>
                  <a:cubicBezTo>
                    <a:pt x="730" y="1033"/>
                    <a:pt x="724" y="1036"/>
                    <a:pt x="718" y="1038"/>
                  </a:cubicBezTo>
                  <a:cubicBezTo>
                    <a:pt x="705" y="1042"/>
                    <a:pt x="692" y="1047"/>
                    <a:pt x="678" y="1051"/>
                  </a:cubicBezTo>
                  <a:cubicBezTo>
                    <a:pt x="675" y="1052"/>
                    <a:pt x="671" y="1053"/>
                    <a:pt x="668" y="1054"/>
                  </a:cubicBezTo>
                  <a:cubicBezTo>
                    <a:pt x="662" y="1055"/>
                    <a:pt x="662" y="1055"/>
                    <a:pt x="662" y="1055"/>
                  </a:cubicBezTo>
                  <a:cubicBezTo>
                    <a:pt x="657" y="1056"/>
                    <a:pt x="657" y="1056"/>
                    <a:pt x="657" y="1056"/>
                  </a:cubicBezTo>
                  <a:cubicBezTo>
                    <a:pt x="650" y="1058"/>
                    <a:pt x="643" y="1059"/>
                    <a:pt x="635" y="1061"/>
                  </a:cubicBezTo>
                  <a:cubicBezTo>
                    <a:pt x="628" y="1063"/>
                    <a:pt x="620" y="1063"/>
                    <a:pt x="613" y="1065"/>
                  </a:cubicBezTo>
                  <a:cubicBezTo>
                    <a:pt x="609" y="1065"/>
                    <a:pt x="605" y="1066"/>
                    <a:pt x="601" y="1067"/>
                  </a:cubicBezTo>
                  <a:cubicBezTo>
                    <a:pt x="598" y="1067"/>
                    <a:pt x="594" y="1067"/>
                    <a:pt x="590" y="1068"/>
                  </a:cubicBezTo>
                  <a:cubicBezTo>
                    <a:pt x="582" y="1068"/>
                    <a:pt x="574" y="1069"/>
                    <a:pt x="566" y="1070"/>
                  </a:cubicBezTo>
                  <a:cubicBezTo>
                    <a:pt x="558" y="1070"/>
                    <a:pt x="550" y="1070"/>
                    <a:pt x="542" y="1071"/>
                  </a:cubicBezTo>
                  <a:cubicBezTo>
                    <a:pt x="509" y="1071"/>
                    <a:pt x="475" y="1069"/>
                    <a:pt x="440" y="1062"/>
                  </a:cubicBezTo>
                  <a:cubicBezTo>
                    <a:pt x="370" y="1050"/>
                    <a:pt x="298" y="1022"/>
                    <a:pt x="232" y="977"/>
                  </a:cubicBezTo>
                  <a:cubicBezTo>
                    <a:pt x="199" y="954"/>
                    <a:pt x="168" y="927"/>
                    <a:pt x="140" y="897"/>
                  </a:cubicBezTo>
                  <a:cubicBezTo>
                    <a:pt x="112" y="866"/>
                    <a:pt x="87" y="831"/>
                    <a:pt x="65" y="793"/>
                  </a:cubicBezTo>
                  <a:cubicBezTo>
                    <a:pt x="45" y="755"/>
                    <a:pt x="28" y="714"/>
                    <a:pt x="17" y="670"/>
                  </a:cubicBezTo>
                  <a:cubicBezTo>
                    <a:pt x="6" y="627"/>
                    <a:pt x="0" y="581"/>
                    <a:pt x="0" y="535"/>
                  </a:cubicBezTo>
                  <a:cubicBezTo>
                    <a:pt x="0" y="489"/>
                    <a:pt x="6" y="444"/>
                    <a:pt x="17" y="400"/>
                  </a:cubicBezTo>
                  <a:cubicBezTo>
                    <a:pt x="28" y="357"/>
                    <a:pt x="45" y="315"/>
                    <a:pt x="66" y="277"/>
                  </a:cubicBezTo>
                  <a:cubicBezTo>
                    <a:pt x="87" y="239"/>
                    <a:pt x="112" y="205"/>
                    <a:pt x="140" y="174"/>
                  </a:cubicBezTo>
                  <a:cubicBezTo>
                    <a:pt x="169" y="143"/>
                    <a:pt x="200" y="116"/>
                    <a:pt x="233" y="94"/>
                  </a:cubicBezTo>
                  <a:cubicBezTo>
                    <a:pt x="298" y="48"/>
                    <a:pt x="371" y="21"/>
                    <a:pt x="440" y="9"/>
                  </a:cubicBezTo>
                  <a:cubicBezTo>
                    <a:pt x="475" y="2"/>
                    <a:pt x="510" y="0"/>
                    <a:pt x="542" y="0"/>
                  </a:cubicBezTo>
                  <a:cubicBezTo>
                    <a:pt x="551" y="1"/>
                    <a:pt x="559" y="1"/>
                    <a:pt x="567" y="1"/>
                  </a:cubicBezTo>
                  <a:cubicBezTo>
                    <a:pt x="575" y="2"/>
                    <a:pt x="583" y="3"/>
                    <a:pt x="591" y="3"/>
                  </a:cubicBezTo>
                  <a:cubicBezTo>
                    <a:pt x="594" y="4"/>
                    <a:pt x="598" y="4"/>
                    <a:pt x="602" y="5"/>
                  </a:cubicBezTo>
                  <a:cubicBezTo>
                    <a:pt x="606" y="5"/>
                    <a:pt x="610" y="6"/>
                    <a:pt x="614" y="6"/>
                  </a:cubicBezTo>
                  <a:cubicBezTo>
                    <a:pt x="617" y="7"/>
                    <a:pt x="621" y="8"/>
                    <a:pt x="625" y="8"/>
                  </a:cubicBezTo>
                  <a:cubicBezTo>
                    <a:pt x="629" y="9"/>
                    <a:pt x="632" y="9"/>
                    <a:pt x="636" y="10"/>
                  </a:cubicBezTo>
                  <a:cubicBezTo>
                    <a:pt x="643" y="12"/>
                    <a:pt x="651" y="13"/>
                    <a:pt x="658" y="15"/>
                  </a:cubicBezTo>
                  <a:cubicBezTo>
                    <a:pt x="661" y="16"/>
                    <a:pt x="665" y="17"/>
                    <a:pt x="668" y="18"/>
                  </a:cubicBezTo>
                  <a:cubicBezTo>
                    <a:pt x="672" y="19"/>
                    <a:pt x="675" y="20"/>
                    <a:pt x="679" y="21"/>
                  </a:cubicBezTo>
                  <a:cubicBezTo>
                    <a:pt x="693" y="24"/>
                    <a:pt x="706" y="29"/>
                    <a:pt x="719" y="33"/>
                  </a:cubicBezTo>
                  <a:cubicBezTo>
                    <a:pt x="744" y="43"/>
                    <a:pt x="767" y="54"/>
                    <a:pt x="788" y="65"/>
                  </a:cubicBezTo>
                  <a:cubicBezTo>
                    <a:pt x="830" y="88"/>
                    <a:pt x="862" y="114"/>
                    <a:pt x="887" y="136"/>
                  </a:cubicBezTo>
                  <a:cubicBezTo>
                    <a:pt x="890" y="139"/>
                    <a:pt x="893" y="142"/>
                    <a:pt x="896" y="144"/>
                  </a:cubicBezTo>
                  <a:cubicBezTo>
                    <a:pt x="899" y="147"/>
                    <a:pt x="902" y="150"/>
                    <a:pt x="904" y="152"/>
                  </a:cubicBezTo>
                  <a:cubicBezTo>
                    <a:pt x="909" y="158"/>
                    <a:pt x="914" y="163"/>
                    <a:pt x="919" y="167"/>
                  </a:cubicBezTo>
                  <a:cubicBezTo>
                    <a:pt x="927" y="177"/>
                    <a:pt x="935" y="185"/>
                    <a:pt x="940" y="192"/>
                  </a:cubicBezTo>
                  <a:cubicBezTo>
                    <a:pt x="951" y="206"/>
                    <a:pt x="957" y="213"/>
                    <a:pt x="957" y="2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  <p:sp>
          <p:nvSpPr>
            <p:cNvPr id="52" name="Freeform 121"/>
            <p:cNvSpPr>
              <a:spLocks/>
            </p:cNvSpPr>
            <p:nvPr/>
          </p:nvSpPr>
          <p:spPr bwMode="auto">
            <a:xfrm rot="8088521">
              <a:off x="5911100" y="2365542"/>
              <a:ext cx="330071" cy="329721"/>
            </a:xfrm>
            <a:custGeom>
              <a:avLst/>
              <a:gdLst>
                <a:gd name="T0" fmla="*/ 1151 w 1172"/>
                <a:gd name="T1" fmla="*/ 223 h 1321"/>
                <a:gd name="T2" fmla="*/ 1083 w 1172"/>
                <a:gd name="T3" fmla="*/ 158 h 1321"/>
                <a:gd name="T4" fmla="*/ 949 w 1172"/>
                <a:gd name="T5" fmla="*/ 71 h 1321"/>
                <a:gd name="T6" fmla="*/ 918 w 1172"/>
                <a:gd name="T7" fmla="*/ 57 h 1321"/>
                <a:gd name="T8" fmla="*/ 874 w 1172"/>
                <a:gd name="T9" fmla="*/ 41 h 1321"/>
                <a:gd name="T10" fmla="*/ 825 w 1172"/>
                <a:gd name="T11" fmla="*/ 26 h 1321"/>
                <a:gd name="T12" fmla="*/ 799 w 1172"/>
                <a:gd name="T13" fmla="*/ 21 h 1321"/>
                <a:gd name="T14" fmla="*/ 659 w 1172"/>
                <a:gd name="T15" fmla="*/ 7 h 1321"/>
                <a:gd name="T16" fmla="*/ 410 w 1172"/>
                <a:gd name="T17" fmla="*/ 58 h 1321"/>
                <a:gd name="T18" fmla="*/ 178 w 1172"/>
                <a:gd name="T19" fmla="*/ 225 h 1321"/>
                <a:gd name="T20" fmla="*/ 32 w 1172"/>
                <a:gd name="T21" fmla="*/ 498 h 1321"/>
                <a:gd name="T22" fmla="*/ 31 w 1172"/>
                <a:gd name="T23" fmla="*/ 822 h 1321"/>
                <a:gd name="T24" fmla="*/ 177 w 1172"/>
                <a:gd name="T25" fmla="*/ 1096 h 1321"/>
                <a:gd name="T26" fmla="*/ 409 w 1172"/>
                <a:gd name="T27" fmla="*/ 1262 h 1321"/>
                <a:gd name="T28" fmla="*/ 658 w 1172"/>
                <a:gd name="T29" fmla="*/ 1314 h 1321"/>
                <a:gd name="T30" fmla="*/ 799 w 1172"/>
                <a:gd name="T31" fmla="*/ 1301 h 1321"/>
                <a:gd name="T32" fmla="*/ 824 w 1172"/>
                <a:gd name="T33" fmla="*/ 1295 h 1321"/>
                <a:gd name="T34" fmla="*/ 873 w 1172"/>
                <a:gd name="T35" fmla="*/ 1281 h 1321"/>
                <a:gd name="T36" fmla="*/ 896 w 1172"/>
                <a:gd name="T37" fmla="*/ 1272 h 1321"/>
                <a:gd name="T38" fmla="*/ 938 w 1172"/>
                <a:gd name="T39" fmla="*/ 1254 h 1321"/>
                <a:gd name="T40" fmla="*/ 958 w 1172"/>
                <a:gd name="T41" fmla="*/ 1245 h 1321"/>
                <a:gd name="T42" fmla="*/ 1123 w 1172"/>
                <a:gd name="T43" fmla="*/ 1127 h 1321"/>
                <a:gd name="T44" fmla="*/ 1172 w 1172"/>
                <a:gd name="T45" fmla="*/ 1073 h 1321"/>
                <a:gd name="T46" fmla="*/ 1123 w 1172"/>
                <a:gd name="T47" fmla="*/ 1128 h 1321"/>
                <a:gd name="T48" fmla="*/ 960 w 1172"/>
                <a:gd name="T49" fmla="*/ 1248 h 1321"/>
                <a:gd name="T50" fmla="*/ 940 w 1172"/>
                <a:gd name="T51" fmla="*/ 1258 h 1321"/>
                <a:gd name="T52" fmla="*/ 897 w 1172"/>
                <a:gd name="T53" fmla="*/ 1276 h 1321"/>
                <a:gd name="T54" fmla="*/ 874 w 1172"/>
                <a:gd name="T55" fmla="*/ 1285 h 1321"/>
                <a:gd name="T56" fmla="*/ 826 w 1172"/>
                <a:gd name="T57" fmla="*/ 1300 h 1321"/>
                <a:gd name="T58" fmla="*/ 800 w 1172"/>
                <a:gd name="T59" fmla="*/ 1306 h 1321"/>
                <a:gd name="T60" fmla="*/ 658 w 1172"/>
                <a:gd name="T61" fmla="*/ 1321 h 1321"/>
                <a:gd name="T62" fmla="*/ 406 w 1172"/>
                <a:gd name="T63" fmla="*/ 1270 h 1321"/>
                <a:gd name="T64" fmla="*/ 170 w 1172"/>
                <a:gd name="T65" fmla="*/ 1102 h 1321"/>
                <a:gd name="T66" fmla="*/ 21 w 1172"/>
                <a:gd name="T67" fmla="*/ 825 h 1321"/>
                <a:gd name="T68" fmla="*/ 21 w 1172"/>
                <a:gd name="T69" fmla="*/ 495 h 1321"/>
                <a:gd name="T70" fmla="*/ 171 w 1172"/>
                <a:gd name="T71" fmla="*/ 218 h 1321"/>
                <a:gd name="T72" fmla="*/ 407 w 1172"/>
                <a:gd name="T73" fmla="*/ 51 h 1321"/>
                <a:gd name="T74" fmla="*/ 659 w 1172"/>
                <a:gd name="T75" fmla="*/ 0 h 1321"/>
                <a:gd name="T76" fmla="*/ 801 w 1172"/>
                <a:gd name="T77" fmla="*/ 15 h 1321"/>
                <a:gd name="T78" fmla="*/ 826 w 1172"/>
                <a:gd name="T79" fmla="*/ 22 h 1321"/>
                <a:gd name="T80" fmla="*/ 875 w 1172"/>
                <a:gd name="T81" fmla="*/ 36 h 1321"/>
                <a:gd name="T82" fmla="*/ 920 w 1172"/>
                <a:gd name="T83" fmla="*/ 54 h 1321"/>
                <a:gd name="T84" fmla="*/ 951 w 1172"/>
                <a:gd name="T85" fmla="*/ 68 h 1321"/>
                <a:gd name="T86" fmla="*/ 1084 w 1172"/>
                <a:gd name="T87" fmla="*/ 157 h 1321"/>
                <a:gd name="T88" fmla="*/ 1151 w 1172"/>
                <a:gd name="T89" fmla="*/ 223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2" h="1321">
                  <a:moveTo>
                    <a:pt x="1172" y="248"/>
                  </a:moveTo>
                  <a:cubicBezTo>
                    <a:pt x="1172" y="248"/>
                    <a:pt x="1165" y="240"/>
                    <a:pt x="1151" y="223"/>
                  </a:cubicBezTo>
                  <a:cubicBezTo>
                    <a:pt x="1143" y="215"/>
                    <a:pt x="1134" y="206"/>
                    <a:pt x="1123" y="194"/>
                  </a:cubicBezTo>
                  <a:cubicBezTo>
                    <a:pt x="1112" y="184"/>
                    <a:pt x="1099" y="171"/>
                    <a:pt x="1083" y="158"/>
                  </a:cubicBezTo>
                  <a:cubicBezTo>
                    <a:pt x="1052" y="132"/>
                    <a:pt x="1011" y="103"/>
                    <a:pt x="959" y="76"/>
                  </a:cubicBezTo>
                  <a:cubicBezTo>
                    <a:pt x="956" y="75"/>
                    <a:pt x="953" y="73"/>
                    <a:pt x="949" y="71"/>
                  </a:cubicBezTo>
                  <a:cubicBezTo>
                    <a:pt x="946" y="70"/>
                    <a:pt x="943" y="68"/>
                    <a:pt x="939" y="67"/>
                  </a:cubicBezTo>
                  <a:cubicBezTo>
                    <a:pt x="932" y="64"/>
                    <a:pt x="925" y="61"/>
                    <a:pt x="918" y="57"/>
                  </a:cubicBezTo>
                  <a:cubicBezTo>
                    <a:pt x="911" y="54"/>
                    <a:pt x="904" y="52"/>
                    <a:pt x="896" y="49"/>
                  </a:cubicBezTo>
                  <a:cubicBezTo>
                    <a:pt x="889" y="46"/>
                    <a:pt x="881" y="43"/>
                    <a:pt x="874" y="41"/>
                  </a:cubicBezTo>
                  <a:cubicBezTo>
                    <a:pt x="866" y="38"/>
                    <a:pt x="858" y="36"/>
                    <a:pt x="850" y="33"/>
                  </a:cubicBezTo>
                  <a:cubicBezTo>
                    <a:pt x="842" y="31"/>
                    <a:pt x="833" y="29"/>
                    <a:pt x="825" y="26"/>
                  </a:cubicBezTo>
                  <a:cubicBezTo>
                    <a:pt x="821" y="25"/>
                    <a:pt x="817" y="24"/>
                    <a:pt x="812" y="23"/>
                  </a:cubicBezTo>
                  <a:cubicBezTo>
                    <a:pt x="808" y="22"/>
                    <a:pt x="804" y="21"/>
                    <a:pt x="799" y="21"/>
                  </a:cubicBezTo>
                  <a:cubicBezTo>
                    <a:pt x="791" y="19"/>
                    <a:pt x="782" y="17"/>
                    <a:pt x="773" y="15"/>
                  </a:cubicBezTo>
                  <a:cubicBezTo>
                    <a:pt x="737" y="10"/>
                    <a:pt x="699" y="7"/>
                    <a:pt x="659" y="7"/>
                  </a:cubicBezTo>
                  <a:cubicBezTo>
                    <a:pt x="619" y="7"/>
                    <a:pt x="578" y="11"/>
                    <a:pt x="536" y="19"/>
                  </a:cubicBezTo>
                  <a:cubicBezTo>
                    <a:pt x="494" y="28"/>
                    <a:pt x="452" y="41"/>
                    <a:pt x="410" y="58"/>
                  </a:cubicBezTo>
                  <a:cubicBezTo>
                    <a:pt x="368" y="76"/>
                    <a:pt x="327" y="99"/>
                    <a:pt x="288" y="127"/>
                  </a:cubicBezTo>
                  <a:cubicBezTo>
                    <a:pt x="249" y="155"/>
                    <a:pt x="211" y="187"/>
                    <a:pt x="178" y="225"/>
                  </a:cubicBezTo>
                  <a:cubicBezTo>
                    <a:pt x="144" y="262"/>
                    <a:pt x="115" y="304"/>
                    <a:pt x="90" y="350"/>
                  </a:cubicBezTo>
                  <a:cubicBezTo>
                    <a:pt x="65" y="396"/>
                    <a:pt x="45" y="446"/>
                    <a:pt x="32" y="498"/>
                  </a:cubicBezTo>
                  <a:cubicBezTo>
                    <a:pt x="19" y="550"/>
                    <a:pt x="12" y="605"/>
                    <a:pt x="11" y="660"/>
                  </a:cubicBezTo>
                  <a:cubicBezTo>
                    <a:pt x="11" y="715"/>
                    <a:pt x="18" y="770"/>
                    <a:pt x="31" y="822"/>
                  </a:cubicBezTo>
                  <a:cubicBezTo>
                    <a:pt x="45" y="875"/>
                    <a:pt x="65" y="924"/>
                    <a:pt x="89" y="970"/>
                  </a:cubicBezTo>
                  <a:cubicBezTo>
                    <a:pt x="114" y="1016"/>
                    <a:pt x="144" y="1058"/>
                    <a:pt x="177" y="1096"/>
                  </a:cubicBezTo>
                  <a:cubicBezTo>
                    <a:pt x="211" y="1133"/>
                    <a:pt x="248" y="1166"/>
                    <a:pt x="287" y="1194"/>
                  </a:cubicBezTo>
                  <a:cubicBezTo>
                    <a:pt x="326" y="1222"/>
                    <a:pt x="367" y="1244"/>
                    <a:pt x="409" y="1262"/>
                  </a:cubicBezTo>
                  <a:cubicBezTo>
                    <a:pt x="451" y="1280"/>
                    <a:pt x="494" y="1293"/>
                    <a:pt x="535" y="1301"/>
                  </a:cubicBezTo>
                  <a:cubicBezTo>
                    <a:pt x="577" y="1310"/>
                    <a:pt x="619" y="1314"/>
                    <a:pt x="658" y="1314"/>
                  </a:cubicBezTo>
                  <a:cubicBezTo>
                    <a:pt x="698" y="1314"/>
                    <a:pt x="736" y="1312"/>
                    <a:pt x="772" y="1306"/>
                  </a:cubicBezTo>
                  <a:cubicBezTo>
                    <a:pt x="781" y="1304"/>
                    <a:pt x="790" y="1302"/>
                    <a:pt x="799" y="1301"/>
                  </a:cubicBezTo>
                  <a:cubicBezTo>
                    <a:pt x="803" y="1300"/>
                    <a:pt x="807" y="1299"/>
                    <a:pt x="812" y="1298"/>
                  </a:cubicBezTo>
                  <a:cubicBezTo>
                    <a:pt x="816" y="1297"/>
                    <a:pt x="820" y="1296"/>
                    <a:pt x="824" y="1295"/>
                  </a:cubicBezTo>
                  <a:cubicBezTo>
                    <a:pt x="833" y="1293"/>
                    <a:pt x="841" y="1291"/>
                    <a:pt x="849" y="1288"/>
                  </a:cubicBezTo>
                  <a:cubicBezTo>
                    <a:pt x="857" y="1286"/>
                    <a:pt x="865" y="1283"/>
                    <a:pt x="873" y="1281"/>
                  </a:cubicBezTo>
                  <a:cubicBezTo>
                    <a:pt x="877" y="1279"/>
                    <a:pt x="881" y="1278"/>
                    <a:pt x="884" y="1277"/>
                  </a:cubicBezTo>
                  <a:cubicBezTo>
                    <a:pt x="888" y="1275"/>
                    <a:pt x="892" y="1274"/>
                    <a:pt x="896" y="1272"/>
                  </a:cubicBezTo>
                  <a:cubicBezTo>
                    <a:pt x="903" y="1270"/>
                    <a:pt x="911" y="1267"/>
                    <a:pt x="918" y="1264"/>
                  </a:cubicBezTo>
                  <a:cubicBezTo>
                    <a:pt x="925" y="1261"/>
                    <a:pt x="932" y="1258"/>
                    <a:pt x="938" y="1254"/>
                  </a:cubicBezTo>
                  <a:cubicBezTo>
                    <a:pt x="942" y="1253"/>
                    <a:pt x="945" y="1251"/>
                    <a:pt x="949" y="1250"/>
                  </a:cubicBezTo>
                  <a:cubicBezTo>
                    <a:pt x="952" y="1248"/>
                    <a:pt x="955" y="1247"/>
                    <a:pt x="958" y="1245"/>
                  </a:cubicBezTo>
                  <a:cubicBezTo>
                    <a:pt x="1010" y="1219"/>
                    <a:pt x="1051" y="1190"/>
                    <a:pt x="1082" y="1163"/>
                  </a:cubicBezTo>
                  <a:cubicBezTo>
                    <a:pt x="1098" y="1151"/>
                    <a:pt x="1111" y="1138"/>
                    <a:pt x="1123" y="1127"/>
                  </a:cubicBezTo>
                  <a:cubicBezTo>
                    <a:pt x="1134" y="1116"/>
                    <a:pt x="1143" y="1106"/>
                    <a:pt x="1150" y="1098"/>
                  </a:cubicBezTo>
                  <a:cubicBezTo>
                    <a:pt x="1164" y="1082"/>
                    <a:pt x="1172" y="1073"/>
                    <a:pt x="1172" y="1073"/>
                  </a:cubicBezTo>
                  <a:cubicBezTo>
                    <a:pt x="1172" y="1073"/>
                    <a:pt x="1164" y="1082"/>
                    <a:pt x="1151" y="1099"/>
                  </a:cubicBezTo>
                  <a:cubicBezTo>
                    <a:pt x="1143" y="1107"/>
                    <a:pt x="1134" y="1116"/>
                    <a:pt x="1123" y="1128"/>
                  </a:cubicBezTo>
                  <a:cubicBezTo>
                    <a:pt x="1112" y="1139"/>
                    <a:pt x="1099" y="1152"/>
                    <a:pt x="1083" y="1165"/>
                  </a:cubicBezTo>
                  <a:cubicBezTo>
                    <a:pt x="1052" y="1191"/>
                    <a:pt x="1012" y="1221"/>
                    <a:pt x="960" y="1248"/>
                  </a:cubicBezTo>
                  <a:cubicBezTo>
                    <a:pt x="957" y="1250"/>
                    <a:pt x="953" y="1251"/>
                    <a:pt x="950" y="1253"/>
                  </a:cubicBezTo>
                  <a:cubicBezTo>
                    <a:pt x="947" y="1255"/>
                    <a:pt x="943" y="1256"/>
                    <a:pt x="940" y="1258"/>
                  </a:cubicBezTo>
                  <a:cubicBezTo>
                    <a:pt x="933" y="1261"/>
                    <a:pt x="926" y="1264"/>
                    <a:pt x="919" y="1267"/>
                  </a:cubicBezTo>
                  <a:cubicBezTo>
                    <a:pt x="912" y="1271"/>
                    <a:pt x="905" y="1273"/>
                    <a:pt x="897" y="1276"/>
                  </a:cubicBezTo>
                  <a:cubicBezTo>
                    <a:pt x="893" y="1278"/>
                    <a:pt x="890" y="1279"/>
                    <a:pt x="886" y="1281"/>
                  </a:cubicBezTo>
                  <a:cubicBezTo>
                    <a:pt x="882" y="1282"/>
                    <a:pt x="878" y="1283"/>
                    <a:pt x="874" y="1285"/>
                  </a:cubicBezTo>
                  <a:cubicBezTo>
                    <a:pt x="866" y="1287"/>
                    <a:pt x="859" y="1290"/>
                    <a:pt x="850" y="1293"/>
                  </a:cubicBezTo>
                  <a:cubicBezTo>
                    <a:pt x="842" y="1295"/>
                    <a:pt x="834" y="1297"/>
                    <a:pt x="826" y="1300"/>
                  </a:cubicBezTo>
                  <a:cubicBezTo>
                    <a:pt x="821" y="1301"/>
                    <a:pt x="817" y="1302"/>
                    <a:pt x="813" y="1303"/>
                  </a:cubicBezTo>
                  <a:cubicBezTo>
                    <a:pt x="808" y="1304"/>
                    <a:pt x="804" y="1305"/>
                    <a:pt x="800" y="1306"/>
                  </a:cubicBezTo>
                  <a:cubicBezTo>
                    <a:pt x="791" y="1307"/>
                    <a:pt x="782" y="1310"/>
                    <a:pt x="773" y="1311"/>
                  </a:cubicBezTo>
                  <a:cubicBezTo>
                    <a:pt x="737" y="1317"/>
                    <a:pt x="698" y="1320"/>
                    <a:pt x="658" y="1321"/>
                  </a:cubicBezTo>
                  <a:cubicBezTo>
                    <a:pt x="618" y="1321"/>
                    <a:pt x="576" y="1317"/>
                    <a:pt x="534" y="1309"/>
                  </a:cubicBezTo>
                  <a:cubicBezTo>
                    <a:pt x="492" y="1300"/>
                    <a:pt x="448" y="1288"/>
                    <a:pt x="406" y="1270"/>
                  </a:cubicBezTo>
                  <a:cubicBezTo>
                    <a:pt x="363" y="1252"/>
                    <a:pt x="322" y="1229"/>
                    <a:pt x="282" y="1201"/>
                  </a:cubicBezTo>
                  <a:cubicBezTo>
                    <a:pt x="242" y="1173"/>
                    <a:pt x="204" y="1140"/>
                    <a:pt x="170" y="1102"/>
                  </a:cubicBezTo>
                  <a:cubicBezTo>
                    <a:pt x="136" y="1064"/>
                    <a:pt x="106" y="1022"/>
                    <a:pt x="80" y="975"/>
                  </a:cubicBezTo>
                  <a:cubicBezTo>
                    <a:pt x="55" y="928"/>
                    <a:pt x="35" y="878"/>
                    <a:pt x="21" y="825"/>
                  </a:cubicBezTo>
                  <a:cubicBezTo>
                    <a:pt x="8" y="772"/>
                    <a:pt x="1" y="716"/>
                    <a:pt x="0" y="660"/>
                  </a:cubicBezTo>
                  <a:cubicBezTo>
                    <a:pt x="1" y="604"/>
                    <a:pt x="8" y="548"/>
                    <a:pt x="21" y="495"/>
                  </a:cubicBezTo>
                  <a:cubicBezTo>
                    <a:pt x="35" y="442"/>
                    <a:pt x="55" y="392"/>
                    <a:pt x="80" y="345"/>
                  </a:cubicBezTo>
                  <a:cubicBezTo>
                    <a:pt x="106" y="299"/>
                    <a:pt x="137" y="256"/>
                    <a:pt x="171" y="218"/>
                  </a:cubicBezTo>
                  <a:cubicBezTo>
                    <a:pt x="205" y="180"/>
                    <a:pt x="243" y="147"/>
                    <a:pt x="282" y="119"/>
                  </a:cubicBezTo>
                  <a:cubicBezTo>
                    <a:pt x="322" y="91"/>
                    <a:pt x="364" y="68"/>
                    <a:pt x="407" y="51"/>
                  </a:cubicBezTo>
                  <a:cubicBezTo>
                    <a:pt x="449" y="33"/>
                    <a:pt x="492" y="20"/>
                    <a:pt x="535" y="12"/>
                  </a:cubicBezTo>
                  <a:cubicBezTo>
                    <a:pt x="577" y="4"/>
                    <a:pt x="619" y="0"/>
                    <a:pt x="659" y="0"/>
                  </a:cubicBezTo>
                  <a:cubicBezTo>
                    <a:pt x="699" y="1"/>
                    <a:pt x="738" y="4"/>
                    <a:pt x="774" y="10"/>
                  </a:cubicBezTo>
                  <a:cubicBezTo>
                    <a:pt x="783" y="12"/>
                    <a:pt x="792" y="14"/>
                    <a:pt x="801" y="15"/>
                  </a:cubicBezTo>
                  <a:cubicBezTo>
                    <a:pt x="805" y="16"/>
                    <a:pt x="809" y="17"/>
                    <a:pt x="814" y="18"/>
                  </a:cubicBezTo>
                  <a:cubicBezTo>
                    <a:pt x="818" y="19"/>
                    <a:pt x="822" y="21"/>
                    <a:pt x="826" y="22"/>
                  </a:cubicBezTo>
                  <a:cubicBezTo>
                    <a:pt x="835" y="24"/>
                    <a:pt x="843" y="26"/>
                    <a:pt x="851" y="29"/>
                  </a:cubicBezTo>
                  <a:cubicBezTo>
                    <a:pt x="859" y="31"/>
                    <a:pt x="867" y="34"/>
                    <a:pt x="875" y="36"/>
                  </a:cubicBezTo>
                  <a:cubicBezTo>
                    <a:pt x="883" y="39"/>
                    <a:pt x="890" y="42"/>
                    <a:pt x="898" y="45"/>
                  </a:cubicBezTo>
                  <a:cubicBezTo>
                    <a:pt x="905" y="48"/>
                    <a:pt x="913" y="51"/>
                    <a:pt x="920" y="54"/>
                  </a:cubicBezTo>
                  <a:cubicBezTo>
                    <a:pt x="927" y="57"/>
                    <a:pt x="934" y="60"/>
                    <a:pt x="941" y="64"/>
                  </a:cubicBezTo>
                  <a:cubicBezTo>
                    <a:pt x="944" y="65"/>
                    <a:pt x="948" y="67"/>
                    <a:pt x="951" y="68"/>
                  </a:cubicBezTo>
                  <a:cubicBezTo>
                    <a:pt x="954" y="70"/>
                    <a:pt x="957" y="72"/>
                    <a:pt x="961" y="73"/>
                  </a:cubicBezTo>
                  <a:cubicBezTo>
                    <a:pt x="1012" y="100"/>
                    <a:pt x="1053" y="130"/>
                    <a:pt x="1084" y="157"/>
                  </a:cubicBezTo>
                  <a:cubicBezTo>
                    <a:pt x="1100" y="170"/>
                    <a:pt x="1113" y="183"/>
                    <a:pt x="1124" y="194"/>
                  </a:cubicBezTo>
                  <a:cubicBezTo>
                    <a:pt x="1135" y="205"/>
                    <a:pt x="1144" y="215"/>
                    <a:pt x="1151" y="223"/>
                  </a:cubicBezTo>
                  <a:cubicBezTo>
                    <a:pt x="1165" y="240"/>
                    <a:pt x="1172" y="248"/>
                    <a:pt x="1172" y="24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  <p:sp>
          <p:nvSpPr>
            <p:cNvPr id="53" name="Freeform 123"/>
            <p:cNvSpPr>
              <a:spLocks/>
            </p:cNvSpPr>
            <p:nvPr/>
          </p:nvSpPr>
          <p:spPr bwMode="auto">
            <a:xfrm rot="8088521">
              <a:off x="5884406" y="2330738"/>
              <a:ext cx="390461" cy="391990"/>
            </a:xfrm>
            <a:custGeom>
              <a:avLst/>
              <a:gdLst>
                <a:gd name="T0" fmla="*/ 1361 w 1386"/>
                <a:gd name="T1" fmla="*/ 254 h 1571"/>
                <a:gd name="T2" fmla="*/ 1327 w 1386"/>
                <a:gd name="T3" fmla="*/ 221 h 1571"/>
                <a:gd name="T4" fmla="*/ 1131 w 1386"/>
                <a:gd name="T5" fmla="*/ 85 h 1571"/>
                <a:gd name="T6" fmla="*/ 1082 w 1386"/>
                <a:gd name="T7" fmla="*/ 63 h 1571"/>
                <a:gd name="T8" fmla="*/ 1043 w 1386"/>
                <a:gd name="T9" fmla="*/ 48 h 1571"/>
                <a:gd name="T10" fmla="*/ 910 w 1386"/>
                <a:gd name="T11" fmla="*/ 16 h 1571"/>
                <a:gd name="T12" fmla="*/ 844 w 1386"/>
                <a:gd name="T13" fmla="*/ 8 h 1571"/>
                <a:gd name="T14" fmla="*/ 775 w 1386"/>
                <a:gd name="T15" fmla="*/ 7 h 1571"/>
                <a:gd name="T16" fmla="*/ 337 w 1386"/>
                <a:gd name="T17" fmla="*/ 152 h 1571"/>
                <a:gd name="T18" fmla="*/ 35 w 1386"/>
                <a:gd name="T19" fmla="*/ 593 h 1571"/>
                <a:gd name="T20" fmla="*/ 35 w 1386"/>
                <a:gd name="T21" fmla="*/ 977 h 1571"/>
                <a:gd name="T22" fmla="*/ 336 w 1386"/>
                <a:gd name="T23" fmla="*/ 1418 h 1571"/>
                <a:gd name="T24" fmla="*/ 774 w 1386"/>
                <a:gd name="T25" fmla="*/ 1564 h 1571"/>
                <a:gd name="T26" fmla="*/ 809 w 1386"/>
                <a:gd name="T27" fmla="*/ 1564 h 1571"/>
                <a:gd name="T28" fmla="*/ 877 w 1386"/>
                <a:gd name="T29" fmla="*/ 1560 h 1571"/>
                <a:gd name="T30" fmla="*/ 1029 w 1386"/>
                <a:gd name="T31" fmla="*/ 1527 h 1571"/>
                <a:gd name="T32" fmla="*/ 1056 w 1386"/>
                <a:gd name="T33" fmla="*/ 1518 h 1571"/>
                <a:gd name="T34" fmla="*/ 1107 w 1386"/>
                <a:gd name="T35" fmla="*/ 1498 h 1571"/>
                <a:gd name="T36" fmla="*/ 1278 w 1386"/>
                <a:gd name="T37" fmla="*/ 1393 h 1571"/>
                <a:gd name="T38" fmla="*/ 1299 w 1386"/>
                <a:gd name="T39" fmla="*/ 1376 h 1571"/>
                <a:gd name="T40" fmla="*/ 1327 w 1386"/>
                <a:gd name="T41" fmla="*/ 1351 h 1571"/>
                <a:gd name="T42" fmla="*/ 1360 w 1386"/>
                <a:gd name="T43" fmla="*/ 1317 h 1571"/>
                <a:gd name="T44" fmla="*/ 1360 w 1386"/>
                <a:gd name="T45" fmla="*/ 1317 h 1571"/>
                <a:gd name="T46" fmla="*/ 1328 w 1386"/>
                <a:gd name="T47" fmla="*/ 1351 h 1571"/>
                <a:gd name="T48" fmla="*/ 1300 w 1386"/>
                <a:gd name="T49" fmla="*/ 1377 h 1571"/>
                <a:gd name="T50" fmla="*/ 1280 w 1386"/>
                <a:gd name="T51" fmla="*/ 1394 h 1571"/>
                <a:gd name="T52" fmla="*/ 1108 w 1386"/>
                <a:gd name="T53" fmla="*/ 1501 h 1571"/>
                <a:gd name="T54" fmla="*/ 1057 w 1386"/>
                <a:gd name="T55" fmla="*/ 1522 h 1571"/>
                <a:gd name="T56" fmla="*/ 1030 w 1386"/>
                <a:gd name="T57" fmla="*/ 1531 h 1571"/>
                <a:gd name="T58" fmla="*/ 877 w 1386"/>
                <a:gd name="T59" fmla="*/ 1566 h 1571"/>
                <a:gd name="T60" fmla="*/ 809 w 1386"/>
                <a:gd name="T61" fmla="*/ 1570 h 1571"/>
                <a:gd name="T62" fmla="*/ 774 w 1386"/>
                <a:gd name="T63" fmla="*/ 1571 h 1571"/>
                <a:gd name="T64" fmla="*/ 331 w 1386"/>
                <a:gd name="T65" fmla="*/ 1426 h 1571"/>
                <a:gd name="T66" fmla="*/ 25 w 1386"/>
                <a:gd name="T67" fmla="*/ 980 h 1571"/>
                <a:gd name="T68" fmla="*/ 25 w 1386"/>
                <a:gd name="T69" fmla="*/ 590 h 1571"/>
                <a:gd name="T70" fmla="*/ 331 w 1386"/>
                <a:gd name="T71" fmla="*/ 145 h 1571"/>
                <a:gd name="T72" fmla="*/ 775 w 1386"/>
                <a:gd name="T73" fmla="*/ 0 h 1571"/>
                <a:gd name="T74" fmla="*/ 844 w 1386"/>
                <a:gd name="T75" fmla="*/ 3 h 1571"/>
                <a:gd name="T76" fmla="*/ 911 w 1386"/>
                <a:gd name="T77" fmla="*/ 10 h 1571"/>
                <a:gd name="T78" fmla="*/ 1044 w 1386"/>
                <a:gd name="T79" fmla="*/ 44 h 1571"/>
                <a:gd name="T80" fmla="*/ 1084 w 1386"/>
                <a:gd name="T81" fmla="*/ 59 h 1571"/>
                <a:gd name="T82" fmla="*/ 1133 w 1386"/>
                <a:gd name="T83" fmla="*/ 82 h 1571"/>
                <a:gd name="T84" fmla="*/ 1328 w 1386"/>
                <a:gd name="T85" fmla="*/ 220 h 1571"/>
                <a:gd name="T86" fmla="*/ 1361 w 1386"/>
                <a:gd name="T87" fmla="*/ 254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86" h="1571">
                  <a:moveTo>
                    <a:pt x="1386" y="283"/>
                  </a:moveTo>
                  <a:cubicBezTo>
                    <a:pt x="1386" y="283"/>
                    <a:pt x="1378" y="273"/>
                    <a:pt x="1361" y="254"/>
                  </a:cubicBezTo>
                  <a:cubicBezTo>
                    <a:pt x="1356" y="250"/>
                    <a:pt x="1351" y="245"/>
                    <a:pt x="1346" y="239"/>
                  </a:cubicBezTo>
                  <a:cubicBezTo>
                    <a:pt x="1340" y="234"/>
                    <a:pt x="1334" y="227"/>
                    <a:pt x="1327" y="221"/>
                  </a:cubicBezTo>
                  <a:cubicBezTo>
                    <a:pt x="1314" y="209"/>
                    <a:pt x="1298" y="194"/>
                    <a:pt x="1279" y="179"/>
                  </a:cubicBezTo>
                  <a:cubicBezTo>
                    <a:pt x="1242" y="149"/>
                    <a:pt x="1193" y="115"/>
                    <a:pt x="1131" y="85"/>
                  </a:cubicBezTo>
                  <a:cubicBezTo>
                    <a:pt x="1123" y="81"/>
                    <a:pt x="1115" y="77"/>
                    <a:pt x="1107" y="74"/>
                  </a:cubicBezTo>
                  <a:cubicBezTo>
                    <a:pt x="1099" y="70"/>
                    <a:pt x="1091" y="66"/>
                    <a:pt x="1082" y="63"/>
                  </a:cubicBezTo>
                  <a:cubicBezTo>
                    <a:pt x="1074" y="60"/>
                    <a:pt x="1065" y="57"/>
                    <a:pt x="1056" y="53"/>
                  </a:cubicBezTo>
                  <a:cubicBezTo>
                    <a:pt x="1052" y="52"/>
                    <a:pt x="1048" y="50"/>
                    <a:pt x="1043" y="48"/>
                  </a:cubicBezTo>
                  <a:cubicBezTo>
                    <a:pt x="1038" y="47"/>
                    <a:pt x="1034" y="45"/>
                    <a:pt x="1029" y="44"/>
                  </a:cubicBezTo>
                  <a:cubicBezTo>
                    <a:pt x="992" y="32"/>
                    <a:pt x="952" y="23"/>
                    <a:pt x="910" y="16"/>
                  </a:cubicBezTo>
                  <a:cubicBezTo>
                    <a:pt x="899" y="14"/>
                    <a:pt x="888" y="13"/>
                    <a:pt x="877" y="11"/>
                  </a:cubicBezTo>
                  <a:cubicBezTo>
                    <a:pt x="866" y="10"/>
                    <a:pt x="855" y="9"/>
                    <a:pt x="844" y="8"/>
                  </a:cubicBezTo>
                  <a:cubicBezTo>
                    <a:pt x="833" y="7"/>
                    <a:pt x="821" y="7"/>
                    <a:pt x="810" y="7"/>
                  </a:cubicBezTo>
                  <a:cubicBezTo>
                    <a:pt x="798" y="7"/>
                    <a:pt x="787" y="6"/>
                    <a:pt x="775" y="7"/>
                  </a:cubicBezTo>
                  <a:cubicBezTo>
                    <a:pt x="728" y="8"/>
                    <a:pt x="679" y="13"/>
                    <a:pt x="630" y="23"/>
                  </a:cubicBezTo>
                  <a:cubicBezTo>
                    <a:pt x="531" y="44"/>
                    <a:pt x="429" y="86"/>
                    <a:pt x="337" y="152"/>
                  </a:cubicBezTo>
                  <a:cubicBezTo>
                    <a:pt x="244" y="218"/>
                    <a:pt x="162" y="309"/>
                    <a:pt x="103" y="418"/>
                  </a:cubicBezTo>
                  <a:cubicBezTo>
                    <a:pt x="74" y="472"/>
                    <a:pt x="51" y="531"/>
                    <a:pt x="35" y="593"/>
                  </a:cubicBezTo>
                  <a:cubicBezTo>
                    <a:pt x="20" y="655"/>
                    <a:pt x="11" y="720"/>
                    <a:pt x="11" y="785"/>
                  </a:cubicBezTo>
                  <a:cubicBezTo>
                    <a:pt x="11" y="851"/>
                    <a:pt x="20" y="915"/>
                    <a:pt x="35" y="977"/>
                  </a:cubicBezTo>
                  <a:cubicBezTo>
                    <a:pt x="51" y="1039"/>
                    <a:pt x="74" y="1098"/>
                    <a:pt x="103" y="1152"/>
                  </a:cubicBezTo>
                  <a:cubicBezTo>
                    <a:pt x="162" y="1261"/>
                    <a:pt x="243" y="1352"/>
                    <a:pt x="336" y="1418"/>
                  </a:cubicBezTo>
                  <a:cubicBezTo>
                    <a:pt x="428" y="1485"/>
                    <a:pt x="530" y="1527"/>
                    <a:pt x="629" y="1548"/>
                  </a:cubicBezTo>
                  <a:cubicBezTo>
                    <a:pt x="679" y="1558"/>
                    <a:pt x="727" y="1563"/>
                    <a:pt x="774" y="1564"/>
                  </a:cubicBezTo>
                  <a:cubicBezTo>
                    <a:pt x="780" y="1564"/>
                    <a:pt x="786" y="1565"/>
                    <a:pt x="792" y="1564"/>
                  </a:cubicBezTo>
                  <a:cubicBezTo>
                    <a:pt x="798" y="1564"/>
                    <a:pt x="803" y="1564"/>
                    <a:pt x="809" y="1564"/>
                  </a:cubicBezTo>
                  <a:cubicBezTo>
                    <a:pt x="821" y="1564"/>
                    <a:pt x="832" y="1564"/>
                    <a:pt x="843" y="1563"/>
                  </a:cubicBezTo>
                  <a:cubicBezTo>
                    <a:pt x="855" y="1562"/>
                    <a:pt x="866" y="1561"/>
                    <a:pt x="877" y="1560"/>
                  </a:cubicBezTo>
                  <a:cubicBezTo>
                    <a:pt x="888" y="1558"/>
                    <a:pt x="898" y="1557"/>
                    <a:pt x="909" y="1555"/>
                  </a:cubicBezTo>
                  <a:cubicBezTo>
                    <a:pt x="952" y="1549"/>
                    <a:pt x="992" y="1540"/>
                    <a:pt x="1029" y="1527"/>
                  </a:cubicBezTo>
                  <a:cubicBezTo>
                    <a:pt x="1033" y="1526"/>
                    <a:pt x="1038" y="1524"/>
                    <a:pt x="1042" y="1523"/>
                  </a:cubicBezTo>
                  <a:cubicBezTo>
                    <a:pt x="1047" y="1522"/>
                    <a:pt x="1051" y="1520"/>
                    <a:pt x="1056" y="1518"/>
                  </a:cubicBezTo>
                  <a:cubicBezTo>
                    <a:pt x="1065" y="1515"/>
                    <a:pt x="1073" y="1512"/>
                    <a:pt x="1082" y="1508"/>
                  </a:cubicBezTo>
                  <a:cubicBezTo>
                    <a:pt x="1090" y="1505"/>
                    <a:pt x="1098" y="1501"/>
                    <a:pt x="1107" y="1498"/>
                  </a:cubicBezTo>
                  <a:cubicBezTo>
                    <a:pt x="1115" y="1494"/>
                    <a:pt x="1123" y="1491"/>
                    <a:pt x="1130" y="1487"/>
                  </a:cubicBezTo>
                  <a:cubicBezTo>
                    <a:pt x="1192" y="1457"/>
                    <a:pt x="1241" y="1423"/>
                    <a:pt x="1278" y="1393"/>
                  </a:cubicBezTo>
                  <a:cubicBezTo>
                    <a:pt x="1283" y="1389"/>
                    <a:pt x="1288" y="1385"/>
                    <a:pt x="1292" y="1382"/>
                  </a:cubicBezTo>
                  <a:cubicBezTo>
                    <a:pt x="1294" y="1380"/>
                    <a:pt x="1297" y="1378"/>
                    <a:pt x="1299" y="1376"/>
                  </a:cubicBezTo>
                  <a:cubicBezTo>
                    <a:pt x="1301" y="1374"/>
                    <a:pt x="1303" y="1372"/>
                    <a:pt x="1305" y="1371"/>
                  </a:cubicBezTo>
                  <a:cubicBezTo>
                    <a:pt x="1313" y="1363"/>
                    <a:pt x="1320" y="1357"/>
                    <a:pt x="1327" y="1351"/>
                  </a:cubicBezTo>
                  <a:cubicBezTo>
                    <a:pt x="1334" y="1344"/>
                    <a:pt x="1340" y="1338"/>
                    <a:pt x="1345" y="1332"/>
                  </a:cubicBezTo>
                  <a:cubicBezTo>
                    <a:pt x="1351" y="1327"/>
                    <a:pt x="1356" y="1322"/>
                    <a:pt x="1360" y="1317"/>
                  </a:cubicBezTo>
                  <a:cubicBezTo>
                    <a:pt x="1377" y="1298"/>
                    <a:pt x="1386" y="1288"/>
                    <a:pt x="1386" y="1288"/>
                  </a:cubicBezTo>
                  <a:cubicBezTo>
                    <a:pt x="1386" y="1288"/>
                    <a:pt x="1377" y="1298"/>
                    <a:pt x="1360" y="1317"/>
                  </a:cubicBezTo>
                  <a:cubicBezTo>
                    <a:pt x="1356" y="1322"/>
                    <a:pt x="1351" y="1327"/>
                    <a:pt x="1346" y="1333"/>
                  </a:cubicBezTo>
                  <a:cubicBezTo>
                    <a:pt x="1340" y="1338"/>
                    <a:pt x="1334" y="1345"/>
                    <a:pt x="1328" y="1351"/>
                  </a:cubicBezTo>
                  <a:cubicBezTo>
                    <a:pt x="1321" y="1358"/>
                    <a:pt x="1313" y="1364"/>
                    <a:pt x="1306" y="1372"/>
                  </a:cubicBezTo>
                  <a:cubicBezTo>
                    <a:pt x="1304" y="1373"/>
                    <a:pt x="1302" y="1375"/>
                    <a:pt x="1300" y="1377"/>
                  </a:cubicBezTo>
                  <a:cubicBezTo>
                    <a:pt x="1298" y="1379"/>
                    <a:pt x="1295" y="1381"/>
                    <a:pt x="1293" y="1383"/>
                  </a:cubicBezTo>
                  <a:cubicBezTo>
                    <a:pt x="1289" y="1386"/>
                    <a:pt x="1284" y="1390"/>
                    <a:pt x="1280" y="1394"/>
                  </a:cubicBezTo>
                  <a:cubicBezTo>
                    <a:pt x="1242" y="1425"/>
                    <a:pt x="1193" y="1459"/>
                    <a:pt x="1132" y="1490"/>
                  </a:cubicBezTo>
                  <a:cubicBezTo>
                    <a:pt x="1124" y="1494"/>
                    <a:pt x="1116" y="1497"/>
                    <a:pt x="1108" y="1501"/>
                  </a:cubicBezTo>
                  <a:cubicBezTo>
                    <a:pt x="1100" y="1504"/>
                    <a:pt x="1092" y="1508"/>
                    <a:pt x="1083" y="1512"/>
                  </a:cubicBezTo>
                  <a:cubicBezTo>
                    <a:pt x="1075" y="1515"/>
                    <a:pt x="1066" y="1519"/>
                    <a:pt x="1057" y="1522"/>
                  </a:cubicBezTo>
                  <a:cubicBezTo>
                    <a:pt x="1053" y="1524"/>
                    <a:pt x="1048" y="1526"/>
                    <a:pt x="1044" y="1527"/>
                  </a:cubicBezTo>
                  <a:cubicBezTo>
                    <a:pt x="1039" y="1529"/>
                    <a:pt x="1035" y="1530"/>
                    <a:pt x="1030" y="1531"/>
                  </a:cubicBezTo>
                  <a:cubicBezTo>
                    <a:pt x="993" y="1544"/>
                    <a:pt x="953" y="1554"/>
                    <a:pt x="910" y="1561"/>
                  </a:cubicBezTo>
                  <a:cubicBezTo>
                    <a:pt x="899" y="1562"/>
                    <a:pt x="888" y="1564"/>
                    <a:pt x="877" y="1566"/>
                  </a:cubicBezTo>
                  <a:cubicBezTo>
                    <a:pt x="866" y="1567"/>
                    <a:pt x="855" y="1568"/>
                    <a:pt x="844" y="1569"/>
                  </a:cubicBezTo>
                  <a:cubicBezTo>
                    <a:pt x="832" y="1570"/>
                    <a:pt x="821" y="1570"/>
                    <a:pt x="809" y="1570"/>
                  </a:cubicBezTo>
                  <a:cubicBezTo>
                    <a:pt x="804" y="1570"/>
                    <a:pt x="798" y="1571"/>
                    <a:pt x="792" y="1571"/>
                  </a:cubicBezTo>
                  <a:cubicBezTo>
                    <a:pt x="786" y="1571"/>
                    <a:pt x="780" y="1571"/>
                    <a:pt x="774" y="1571"/>
                  </a:cubicBezTo>
                  <a:cubicBezTo>
                    <a:pt x="727" y="1570"/>
                    <a:pt x="678" y="1565"/>
                    <a:pt x="628" y="1555"/>
                  </a:cubicBezTo>
                  <a:cubicBezTo>
                    <a:pt x="527" y="1535"/>
                    <a:pt x="424" y="1492"/>
                    <a:pt x="331" y="1426"/>
                  </a:cubicBezTo>
                  <a:cubicBezTo>
                    <a:pt x="237" y="1359"/>
                    <a:pt x="153" y="1268"/>
                    <a:pt x="94" y="1157"/>
                  </a:cubicBezTo>
                  <a:cubicBezTo>
                    <a:pt x="64" y="1102"/>
                    <a:pt x="41" y="1042"/>
                    <a:pt x="25" y="980"/>
                  </a:cubicBezTo>
                  <a:cubicBezTo>
                    <a:pt x="9" y="917"/>
                    <a:pt x="1" y="852"/>
                    <a:pt x="0" y="785"/>
                  </a:cubicBezTo>
                  <a:cubicBezTo>
                    <a:pt x="1" y="719"/>
                    <a:pt x="9" y="653"/>
                    <a:pt x="25" y="590"/>
                  </a:cubicBezTo>
                  <a:cubicBezTo>
                    <a:pt x="41" y="528"/>
                    <a:pt x="65" y="468"/>
                    <a:pt x="94" y="413"/>
                  </a:cubicBezTo>
                  <a:cubicBezTo>
                    <a:pt x="154" y="303"/>
                    <a:pt x="237" y="211"/>
                    <a:pt x="331" y="145"/>
                  </a:cubicBezTo>
                  <a:cubicBezTo>
                    <a:pt x="425" y="78"/>
                    <a:pt x="528" y="36"/>
                    <a:pt x="628" y="16"/>
                  </a:cubicBezTo>
                  <a:cubicBezTo>
                    <a:pt x="678" y="6"/>
                    <a:pt x="728" y="1"/>
                    <a:pt x="775" y="0"/>
                  </a:cubicBezTo>
                  <a:cubicBezTo>
                    <a:pt x="787" y="0"/>
                    <a:pt x="799" y="0"/>
                    <a:pt x="810" y="1"/>
                  </a:cubicBezTo>
                  <a:cubicBezTo>
                    <a:pt x="822" y="1"/>
                    <a:pt x="833" y="1"/>
                    <a:pt x="844" y="3"/>
                  </a:cubicBezTo>
                  <a:cubicBezTo>
                    <a:pt x="856" y="4"/>
                    <a:pt x="867" y="5"/>
                    <a:pt x="878" y="6"/>
                  </a:cubicBezTo>
                  <a:cubicBezTo>
                    <a:pt x="889" y="7"/>
                    <a:pt x="900" y="9"/>
                    <a:pt x="911" y="10"/>
                  </a:cubicBezTo>
                  <a:cubicBezTo>
                    <a:pt x="953" y="18"/>
                    <a:pt x="994" y="27"/>
                    <a:pt x="1031" y="40"/>
                  </a:cubicBezTo>
                  <a:cubicBezTo>
                    <a:pt x="1035" y="41"/>
                    <a:pt x="1040" y="43"/>
                    <a:pt x="1044" y="44"/>
                  </a:cubicBezTo>
                  <a:cubicBezTo>
                    <a:pt x="1049" y="46"/>
                    <a:pt x="1053" y="48"/>
                    <a:pt x="1058" y="49"/>
                  </a:cubicBezTo>
                  <a:cubicBezTo>
                    <a:pt x="1067" y="53"/>
                    <a:pt x="1075" y="56"/>
                    <a:pt x="1084" y="59"/>
                  </a:cubicBezTo>
                  <a:cubicBezTo>
                    <a:pt x="1092" y="63"/>
                    <a:pt x="1101" y="67"/>
                    <a:pt x="1109" y="70"/>
                  </a:cubicBezTo>
                  <a:cubicBezTo>
                    <a:pt x="1117" y="74"/>
                    <a:pt x="1125" y="78"/>
                    <a:pt x="1133" y="82"/>
                  </a:cubicBezTo>
                  <a:cubicBezTo>
                    <a:pt x="1194" y="113"/>
                    <a:pt x="1243" y="147"/>
                    <a:pt x="1280" y="178"/>
                  </a:cubicBezTo>
                  <a:cubicBezTo>
                    <a:pt x="1299" y="193"/>
                    <a:pt x="1314" y="208"/>
                    <a:pt x="1328" y="220"/>
                  </a:cubicBezTo>
                  <a:cubicBezTo>
                    <a:pt x="1335" y="227"/>
                    <a:pt x="1341" y="233"/>
                    <a:pt x="1346" y="239"/>
                  </a:cubicBezTo>
                  <a:cubicBezTo>
                    <a:pt x="1352" y="244"/>
                    <a:pt x="1357" y="249"/>
                    <a:pt x="1361" y="254"/>
                  </a:cubicBezTo>
                  <a:cubicBezTo>
                    <a:pt x="1378" y="273"/>
                    <a:pt x="1386" y="283"/>
                    <a:pt x="1386" y="28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endParaRPr>
            </a:p>
          </p:txBody>
        </p:sp>
      </p:grpSp>
      <p:sp>
        <p:nvSpPr>
          <p:cNvPr id="59" name="Title 2"/>
          <p:cNvSpPr>
            <a:spLocks noGrp="1"/>
          </p:cNvSpPr>
          <p:nvPr>
            <p:ph type="title"/>
          </p:nvPr>
        </p:nvSpPr>
        <p:spPr>
          <a:xfrm>
            <a:off x="266128" y="28047"/>
            <a:ext cx="8229600" cy="8763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</a:rPr>
              <a:t>Many investments / partnerships for 2020-25 AD launch plans</a:t>
            </a:r>
          </a:p>
        </p:txBody>
      </p:sp>
      <p:sp>
        <p:nvSpPr>
          <p:cNvPr id="14" name="RbLeanShape Right U-Shape 14"/>
          <p:cNvSpPr/>
          <p:nvPr/>
        </p:nvSpPr>
        <p:spPr>
          <a:xfrm>
            <a:off x="1091468" y="1826210"/>
            <a:ext cx="45719" cy="2595943"/>
          </a:xfrm>
          <a:custGeom>
            <a:avLst/>
            <a:gdLst>
              <a:gd name="connsiteX0" fmla="*/ 1270000 w 1270000"/>
              <a:gd name="connsiteY0" fmla="*/ 0 h 3175000"/>
              <a:gd name="connsiteX1" fmla="*/ 0 w 1270000"/>
              <a:gd name="connsiteY1" fmla="*/ 0 h 3175000"/>
              <a:gd name="connsiteX2" fmla="*/ 0 w 1270000"/>
              <a:gd name="connsiteY2" fmla="*/ 3175000 h 3175000"/>
              <a:gd name="connsiteX3" fmla="*/ 1270000 w 1270000"/>
              <a:gd name="connsiteY3" fmla="*/ 317500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" h="3175000">
                <a:moveTo>
                  <a:pt x="1270000" y="0"/>
                </a:moveTo>
                <a:lnTo>
                  <a:pt x="0" y="0"/>
                </a:lnTo>
                <a:lnTo>
                  <a:pt x="0" y="3175000"/>
                </a:lnTo>
                <a:lnTo>
                  <a:pt x="1270000" y="3175000"/>
                </a:lnTo>
              </a:path>
            </a:pathLst>
          </a:custGeom>
          <a:ln w="158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028" y="2877960"/>
            <a:ext cx="760588" cy="492443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Traditional OEMs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55028" y="5041609"/>
            <a:ext cx="760588" cy="692497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/>
              </a:rPr>
              <a:t>New</a:t>
            </a:r>
            <a:b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/>
              </a:rPr>
            </a:b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/>
              </a:rPr>
              <a:t>digital players</a:t>
            </a:r>
          </a:p>
        </p:txBody>
      </p:sp>
      <p:sp>
        <p:nvSpPr>
          <p:cNvPr id="61" name="RbLeanShape Right U-Shape 14"/>
          <p:cNvSpPr/>
          <p:nvPr/>
        </p:nvSpPr>
        <p:spPr>
          <a:xfrm>
            <a:off x="1091468" y="4476517"/>
            <a:ext cx="45719" cy="1822681"/>
          </a:xfrm>
          <a:custGeom>
            <a:avLst/>
            <a:gdLst>
              <a:gd name="connsiteX0" fmla="*/ 1270000 w 1270000"/>
              <a:gd name="connsiteY0" fmla="*/ 0 h 3175000"/>
              <a:gd name="connsiteX1" fmla="*/ 0 w 1270000"/>
              <a:gd name="connsiteY1" fmla="*/ 0 h 3175000"/>
              <a:gd name="connsiteX2" fmla="*/ 0 w 1270000"/>
              <a:gd name="connsiteY2" fmla="*/ 3175000 h 3175000"/>
              <a:gd name="connsiteX3" fmla="*/ 1270000 w 1270000"/>
              <a:gd name="connsiteY3" fmla="*/ 317500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" h="3175000">
                <a:moveTo>
                  <a:pt x="1270000" y="0"/>
                </a:moveTo>
                <a:lnTo>
                  <a:pt x="0" y="0"/>
                </a:lnTo>
                <a:lnTo>
                  <a:pt x="0" y="3175000"/>
                </a:lnTo>
                <a:lnTo>
                  <a:pt x="1270000" y="3175000"/>
                </a:lnTo>
              </a:path>
            </a:pathLst>
          </a:custGeom>
          <a:ln w="158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7187" name="Picture 35" descr="\\par-file-1\Services\Graphics\LOGOTHEQUE\App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88" y="5160443"/>
            <a:ext cx="281169" cy="3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88" name="Picture 36" descr="\\par-file-1\Services\Graphics\LOGOTHEQUE\Toyot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29" y="2346829"/>
            <a:ext cx="455487" cy="37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89" name="Picture 37" descr="\\par-file-1\Services\Graphics\LOGOTHEQUE\Volv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21" y="3987175"/>
            <a:ext cx="342702" cy="3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90" name="Picture 38" descr="\\par-file-1\Services\Graphics\LOGOTHEQUE\Renault Nissa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41" y="1849051"/>
            <a:ext cx="599562" cy="19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57" descr="Résultat de recherche d'images pour &quot;google car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28" y="2197403"/>
            <a:ext cx="1023651" cy="63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232" name="Picture 80" descr="Résultat de recherche d'images pour &quot;apple i car titan&quot;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7213" b="9838"/>
          <a:stretch/>
        </p:blipFill>
        <p:spPr bwMode="auto">
          <a:xfrm>
            <a:off x="6238051" y="4905166"/>
            <a:ext cx="857805" cy="41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241" name="Picture 8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4587" y="4197368"/>
            <a:ext cx="904732" cy="49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246" name="Picture 9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08" y="5594506"/>
            <a:ext cx="964491" cy="47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ListLeanHorizontalTextTopic1"/>
          <p:cNvSpPr txBox="1">
            <a:spLocks/>
          </p:cNvSpPr>
          <p:nvPr/>
        </p:nvSpPr>
        <p:spPr>
          <a:xfrm>
            <a:off x="7091283" y="5635781"/>
            <a:ext cx="1412681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Mercedes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F015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/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2020+</a:t>
            </a:r>
          </a:p>
        </p:txBody>
      </p:sp>
      <p:pic>
        <p:nvPicPr>
          <p:cNvPr id="177317" name="Picture 16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r="12099"/>
          <a:stretch/>
        </p:blipFill>
        <p:spPr bwMode="auto">
          <a:xfrm>
            <a:off x="6238051" y="2870509"/>
            <a:ext cx="926237" cy="51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320" name="Picture 16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5825" y="3557765"/>
            <a:ext cx="970687" cy="52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ListLeanHorizontalTextTopic1"/>
          <p:cNvSpPr txBox="1">
            <a:spLocks/>
          </p:cNvSpPr>
          <p:nvPr/>
        </p:nvSpPr>
        <p:spPr>
          <a:xfrm>
            <a:off x="7091283" y="3599513"/>
            <a:ext cx="1412681" cy="38779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PSA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C4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 AD</a:t>
            </a:r>
            <a:b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7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sym typeface="Arial Narrow"/>
              </a:rPr>
              <a:t>2020</a:t>
            </a:r>
          </a:p>
        </p:txBody>
      </p:sp>
      <p:cxnSp>
        <p:nvCxnSpPr>
          <p:cNvPr id="66" name="Straight Connector 65"/>
          <p:cNvCxnSpPr>
            <a:cxnSpLocks/>
          </p:cNvCxnSpPr>
          <p:nvPr/>
        </p:nvCxnSpPr>
        <p:spPr>
          <a:xfrm>
            <a:off x="1383130" y="2849060"/>
            <a:ext cx="4363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345" name="Picture 193" descr="\\par-file-1\Services\Graphics\LOGOTHEQUE\Uber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33" y="4711764"/>
            <a:ext cx="542578" cy="11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412" name="Picture 260" descr="\\par-file-1\Services\Graphics\LOGOTHEQUE\Daimler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51" y="3112638"/>
            <a:ext cx="661941" cy="8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" b="8556"/>
          <a:stretch/>
        </p:blipFill>
        <p:spPr bwMode="auto">
          <a:xfrm>
            <a:off x="1378633" y="3461513"/>
            <a:ext cx="54387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Connector 69"/>
          <p:cNvCxnSpPr>
            <a:cxnSpLocks/>
          </p:cNvCxnSpPr>
          <p:nvPr/>
        </p:nvCxnSpPr>
        <p:spPr>
          <a:xfrm>
            <a:off x="1383130" y="5638772"/>
            <a:ext cx="4363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33" descr="\\par-file-1\Services\Graphics\LOGOTHEQUE\Google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658" y="5846475"/>
            <a:ext cx="645829" cy="21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355026" y="6343650"/>
            <a:ext cx="746796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AD</a:t>
            </a: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</a:rPr>
              <a:t>: autonomous driving</a:t>
            </a:r>
          </a:p>
        </p:txBody>
      </p:sp>
      <p:sp>
        <p:nvSpPr>
          <p:cNvPr id="63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66128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Confidential –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BoD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October, 11, 2016</a:t>
            </a:r>
          </a:p>
        </p:txBody>
      </p:sp>
    </p:spTree>
    <p:extLst>
      <p:ext uri="{BB962C8B-B14F-4D97-AF65-F5344CB8AC3E}">
        <p14:creationId xmlns:p14="http://schemas.microsoft.com/office/powerpoint/2010/main" val="10387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Object 4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8" name="Object 4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cs typeface="Arial"/>
              <a:sym typeface="Arial Narrow"/>
            </a:endParaRPr>
          </a:p>
        </p:txBody>
      </p:sp>
      <p:sp>
        <p:nvSpPr>
          <p:cNvPr id="49" name="Content Placeholder 20"/>
          <p:cNvSpPr txBox="1">
            <a:spLocks/>
          </p:cNvSpPr>
          <p:nvPr/>
        </p:nvSpPr>
        <p:spPr bwMode="auto">
          <a:xfrm>
            <a:off x="365126" y="1412776"/>
            <a:ext cx="3849645" cy="3087971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08000" tIns="180000" rIns="108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7948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  <a:p>
            <a:pPr marL="212090" marR="0" lvl="0" indent="-212090" defTabSz="97948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V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arious usage and mobility models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will co-exist (car sharing, fleet sharing ride sharing…)</a:t>
            </a:r>
          </a:p>
          <a:p>
            <a:pPr marL="212090" marR="0" lvl="0" indent="-212090" defTabSz="97948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Disruptive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model such as 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Robocabs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 will replace significant share of current means of transportation (incl. car ownership)</a:t>
            </a:r>
          </a:p>
          <a:p>
            <a:pPr marL="212090" marR="0" lvl="0" indent="-212090" defTabSz="97948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New B2B market will appear (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standardized models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, in large volumes sold to service mobility operators (Uber like…)</a:t>
            </a:r>
          </a:p>
          <a:p>
            <a:pPr marL="212090" marR="0" lvl="0" indent="-212090" defTabSz="97948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7F00"/>
              </a:buClr>
              <a:buSzPct val="80000"/>
              <a:buFont typeface="Wingdings"/>
              <a:buChar char="n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SimSun" pitchFamily="2" charset="-122"/>
                <a:cs typeface="Arial" pitchFamily="34" charset="0"/>
              </a:rPr>
              <a:t>Significant fleets to appear in 2030</a:t>
            </a:r>
          </a:p>
        </p:txBody>
      </p:sp>
      <p:sp>
        <p:nvSpPr>
          <p:cNvPr id="50" name="Content Placeholder 20"/>
          <p:cNvSpPr txBox="1">
            <a:spLocks/>
          </p:cNvSpPr>
          <p:nvPr/>
        </p:nvSpPr>
        <p:spPr bwMode="auto">
          <a:xfrm>
            <a:off x="4618081" y="1412776"/>
            <a:ext cx="3849645" cy="47975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44000" tIns="144000" rIns="144000" bIns="144000"/>
          <a:lstStyle>
            <a:defPPr>
              <a:defRPr lang="fr-FR"/>
            </a:defPPr>
            <a:lvl1pPr marL="0" indent="0" defTabSz="979488">
              <a:lnSpc>
                <a:spcPts val="2500"/>
              </a:lnSpc>
              <a:buClr>
                <a:srgbClr val="EE7F00"/>
              </a:buClr>
              <a:buSzPct val="80000"/>
              <a:defRPr sz="1600" b="1">
                <a:solidFill>
                  <a:srgbClr val="04276E"/>
                </a:solidFill>
                <a:latin typeface="Arial Narrow" pitchFamily="34" charset="0"/>
                <a:ea typeface="SimSun" pitchFamily="2" charset="-122"/>
              </a:defRPr>
            </a:lvl1pPr>
            <a:lvl2pPr marL="742950" indent="-285750" defTabSz="979488"/>
            <a:lvl3pPr marL="1143000" indent="-228600" defTabSz="979488"/>
            <a:lvl4pPr marL="1600200" indent="-228600" defTabSz="979488"/>
            <a:lvl5pPr marL="2057400" indent="-228600" defTabSz="979488"/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</a:endParaRPr>
          </a:p>
          <a:p>
            <a:pPr marL="0" marR="0" lvl="0" indent="0" defTabSz="979488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4276E"/>
              </a:solidFill>
              <a:effectLst/>
              <a:uLnTx/>
              <a:uFillTx/>
              <a:latin typeface="Arial Narrow" pitchFamily="34" charset="0"/>
              <a:ea typeface="SimSun" pitchFamily="2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127" y="0"/>
            <a:ext cx="8564363" cy="8763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200" kern="1200" dirty="0">
                <a:solidFill>
                  <a:schemeClr val="tx1"/>
                </a:solidFill>
                <a:latin typeface="+mj-lt"/>
              </a:rPr>
              <a:t>New mobility services could further disrupt the automotive landscape</a:t>
            </a:r>
          </a:p>
        </p:txBody>
      </p:sp>
      <p:sp>
        <p:nvSpPr>
          <p:cNvPr id="52" name="RbSticker"/>
          <p:cNvSpPr txBox="1"/>
          <p:nvPr/>
        </p:nvSpPr>
        <p:spPr>
          <a:xfrm>
            <a:off x="698182" y="13694"/>
            <a:ext cx="2273058" cy="200055"/>
          </a:xfrm>
          <a:prstGeom prst="rect">
            <a:avLst/>
          </a:prstGeom>
          <a:solidFill>
            <a:srgbClr val="BBE0E3">
              <a:lumMod val="100000"/>
              <a:alpha val="0"/>
            </a:srgbClr>
          </a:solidFill>
        </p:spPr>
        <p:txBody>
          <a:bodyPr vert="horz" wrap="none" lIns="0" tIns="0" rIns="0" bIns="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Connected &amp; autonomous vehicles</a:t>
            </a:r>
          </a:p>
        </p:txBody>
      </p:sp>
      <p:sp>
        <p:nvSpPr>
          <p:cNvPr id="53" name="RbNavigator"/>
          <p:cNvSpPr txBox="1"/>
          <p:nvPr/>
        </p:nvSpPr>
        <p:spPr>
          <a:xfrm>
            <a:off x="355028" y="-16720"/>
            <a:ext cx="2743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3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498441" y="23490"/>
            <a:ext cx="233416" cy="185406"/>
            <a:chOff x="5564211" y="2331502"/>
            <a:chExt cx="711421" cy="565092"/>
          </a:xfrm>
        </p:grpSpPr>
        <p:grpSp>
          <p:nvGrpSpPr>
            <p:cNvPr id="55" name="Group 54"/>
            <p:cNvGrpSpPr/>
            <p:nvPr/>
          </p:nvGrpSpPr>
          <p:grpSpPr>
            <a:xfrm>
              <a:off x="5564211" y="2563302"/>
              <a:ext cx="486398" cy="333292"/>
              <a:chOff x="3030551" y="3405189"/>
              <a:chExt cx="1922471" cy="1166813"/>
            </a:xfrm>
            <a:solidFill>
              <a:schemeClr val="tx2">
                <a:lumMod val="60000"/>
                <a:lumOff val="40000"/>
              </a:schemeClr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3149614" y="4159251"/>
                <a:ext cx="412751" cy="412749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auto">
              <a:xfrm>
                <a:off x="4540271" y="4159253"/>
                <a:ext cx="412751" cy="412749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3030551" y="3405189"/>
                <a:ext cx="1916121" cy="992189"/>
              </a:xfrm>
              <a:custGeom>
                <a:avLst/>
                <a:gdLst>
                  <a:gd name="T0" fmla="*/ 915 w 1022"/>
                  <a:gd name="T1" fmla="*/ 371 h 529"/>
                  <a:gd name="T2" fmla="*/ 1021 w 1022"/>
                  <a:gd name="T3" fmla="*/ 420 h 529"/>
                  <a:gd name="T4" fmla="*/ 605 w 1022"/>
                  <a:gd name="T5" fmla="*/ 38 h 529"/>
                  <a:gd name="T6" fmla="*/ 102 w 1022"/>
                  <a:gd name="T7" fmla="*/ 25 h 529"/>
                  <a:gd name="T8" fmla="*/ 106 w 1022"/>
                  <a:gd name="T9" fmla="*/ 58 h 529"/>
                  <a:gd name="T10" fmla="*/ 62 w 1022"/>
                  <a:gd name="T11" fmla="*/ 357 h 529"/>
                  <a:gd name="T12" fmla="*/ 34 w 1022"/>
                  <a:gd name="T13" fmla="*/ 493 h 529"/>
                  <a:gd name="T14" fmla="*/ 174 w 1022"/>
                  <a:gd name="T15" fmla="*/ 371 h 529"/>
                  <a:gd name="T16" fmla="*/ 314 w 1022"/>
                  <a:gd name="T17" fmla="*/ 512 h 529"/>
                  <a:gd name="T18" fmla="*/ 313 w 1022"/>
                  <a:gd name="T19" fmla="*/ 529 h 529"/>
                  <a:gd name="T20" fmla="*/ 775 w 1022"/>
                  <a:gd name="T21" fmla="*/ 529 h 529"/>
                  <a:gd name="T22" fmla="*/ 774 w 1022"/>
                  <a:gd name="T23" fmla="*/ 512 h 529"/>
                  <a:gd name="T24" fmla="*/ 915 w 1022"/>
                  <a:gd name="T25" fmla="*/ 371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2" h="529">
                    <a:moveTo>
                      <a:pt x="915" y="371"/>
                    </a:moveTo>
                    <a:cubicBezTo>
                      <a:pt x="957" y="371"/>
                      <a:pt x="995" y="390"/>
                      <a:pt x="1021" y="420"/>
                    </a:cubicBezTo>
                    <a:cubicBezTo>
                      <a:pt x="1022" y="363"/>
                      <a:pt x="925" y="124"/>
                      <a:pt x="605" y="38"/>
                    </a:cubicBezTo>
                    <a:cubicBezTo>
                      <a:pt x="463" y="0"/>
                      <a:pt x="131" y="15"/>
                      <a:pt x="102" y="25"/>
                    </a:cubicBezTo>
                    <a:cubicBezTo>
                      <a:pt x="73" y="35"/>
                      <a:pt x="106" y="58"/>
                      <a:pt x="106" y="58"/>
                    </a:cubicBezTo>
                    <a:cubicBezTo>
                      <a:pt x="34" y="222"/>
                      <a:pt x="62" y="357"/>
                      <a:pt x="62" y="357"/>
                    </a:cubicBezTo>
                    <a:cubicBezTo>
                      <a:pt x="0" y="434"/>
                      <a:pt x="34" y="493"/>
                      <a:pt x="34" y="493"/>
                    </a:cubicBezTo>
                    <a:cubicBezTo>
                      <a:pt x="43" y="424"/>
                      <a:pt x="102" y="371"/>
                      <a:pt x="174" y="371"/>
                    </a:cubicBezTo>
                    <a:cubicBezTo>
                      <a:pt x="251" y="371"/>
                      <a:pt x="314" y="434"/>
                      <a:pt x="314" y="512"/>
                    </a:cubicBezTo>
                    <a:cubicBezTo>
                      <a:pt x="314" y="518"/>
                      <a:pt x="314" y="523"/>
                      <a:pt x="313" y="529"/>
                    </a:cubicBezTo>
                    <a:cubicBezTo>
                      <a:pt x="775" y="529"/>
                      <a:pt x="775" y="529"/>
                      <a:pt x="775" y="529"/>
                    </a:cubicBezTo>
                    <a:cubicBezTo>
                      <a:pt x="775" y="523"/>
                      <a:pt x="774" y="518"/>
                      <a:pt x="774" y="512"/>
                    </a:cubicBezTo>
                    <a:cubicBezTo>
                      <a:pt x="774" y="434"/>
                      <a:pt x="837" y="371"/>
                      <a:pt x="915" y="37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3470291" y="3484564"/>
                <a:ext cx="1125543" cy="360362"/>
              </a:xfrm>
              <a:custGeom>
                <a:avLst/>
                <a:gdLst>
                  <a:gd name="T0" fmla="*/ 17 w 600"/>
                  <a:gd name="T1" fmla="*/ 151 h 192"/>
                  <a:gd name="T2" fmla="*/ 72 w 600"/>
                  <a:gd name="T3" fmla="*/ 22 h 192"/>
                  <a:gd name="T4" fmla="*/ 399 w 600"/>
                  <a:gd name="T5" fmla="*/ 49 h 192"/>
                  <a:gd name="T6" fmla="*/ 600 w 600"/>
                  <a:gd name="T7" fmla="*/ 192 h 192"/>
                  <a:gd name="T8" fmla="*/ 17 w 600"/>
                  <a:gd name="T9" fmla="*/ 15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0" h="192">
                    <a:moveTo>
                      <a:pt x="17" y="151"/>
                    </a:moveTo>
                    <a:cubicBezTo>
                      <a:pt x="17" y="151"/>
                      <a:pt x="0" y="45"/>
                      <a:pt x="72" y="22"/>
                    </a:cubicBezTo>
                    <a:cubicBezTo>
                      <a:pt x="141" y="0"/>
                      <a:pt x="268" y="5"/>
                      <a:pt x="399" y="49"/>
                    </a:cubicBezTo>
                    <a:cubicBezTo>
                      <a:pt x="520" y="90"/>
                      <a:pt x="575" y="130"/>
                      <a:pt x="600" y="192"/>
                    </a:cubicBezTo>
                    <a:lnTo>
                      <a:pt x="17" y="15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  <p:sp>
            <p:nvSpPr>
              <p:cNvPr id="65" name="Oval 64"/>
              <p:cNvSpPr>
                <a:spLocks noChangeArrowheads="1"/>
              </p:cNvSpPr>
              <p:nvPr/>
            </p:nvSpPr>
            <p:spPr bwMode="auto">
              <a:xfrm>
                <a:off x="3338513" y="3906838"/>
                <a:ext cx="104776" cy="1063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/>
                  <a:sym typeface="Arial Narrow"/>
                </a:endParaRPr>
              </a:p>
            </p:txBody>
          </p:sp>
        </p:grpSp>
        <p:sp>
          <p:nvSpPr>
            <p:cNvPr id="56" name="Freeform 115"/>
            <p:cNvSpPr>
              <a:spLocks/>
            </p:cNvSpPr>
            <p:nvPr/>
          </p:nvSpPr>
          <p:spPr bwMode="auto">
            <a:xfrm rot="8088521">
              <a:off x="5990964" y="2469433"/>
              <a:ext cx="148901" cy="143526"/>
            </a:xfrm>
            <a:custGeom>
              <a:avLst/>
              <a:gdLst>
                <a:gd name="T0" fmla="*/ 528 w 528"/>
                <a:gd name="T1" fmla="*/ 145 h 575"/>
                <a:gd name="T2" fmla="*/ 520 w 528"/>
                <a:gd name="T3" fmla="*/ 132 h 575"/>
                <a:gd name="T4" fmla="*/ 509 w 528"/>
                <a:gd name="T5" fmla="*/ 117 h 575"/>
                <a:gd name="T6" fmla="*/ 502 w 528"/>
                <a:gd name="T7" fmla="*/ 109 h 575"/>
                <a:gd name="T8" fmla="*/ 493 w 528"/>
                <a:gd name="T9" fmla="*/ 99 h 575"/>
                <a:gd name="T10" fmla="*/ 442 w 528"/>
                <a:gd name="T11" fmla="*/ 55 h 575"/>
                <a:gd name="T12" fmla="*/ 362 w 528"/>
                <a:gd name="T13" fmla="*/ 19 h 575"/>
                <a:gd name="T14" fmla="*/ 255 w 528"/>
                <a:gd name="T15" fmla="*/ 11 h 575"/>
                <a:gd name="T16" fmla="*/ 141 w 528"/>
                <a:gd name="T17" fmla="*/ 52 h 575"/>
                <a:gd name="T18" fmla="*/ 48 w 528"/>
                <a:gd name="T19" fmla="*/ 149 h 575"/>
                <a:gd name="T20" fmla="*/ 11 w 528"/>
                <a:gd name="T21" fmla="*/ 287 h 575"/>
                <a:gd name="T22" fmla="*/ 47 w 528"/>
                <a:gd name="T23" fmla="*/ 426 h 575"/>
                <a:gd name="T24" fmla="*/ 140 w 528"/>
                <a:gd name="T25" fmla="*/ 523 h 575"/>
                <a:gd name="T26" fmla="*/ 254 w 528"/>
                <a:gd name="T27" fmla="*/ 564 h 575"/>
                <a:gd name="T28" fmla="*/ 361 w 528"/>
                <a:gd name="T29" fmla="*/ 557 h 575"/>
                <a:gd name="T30" fmla="*/ 442 w 528"/>
                <a:gd name="T31" fmla="*/ 520 h 575"/>
                <a:gd name="T32" fmla="*/ 493 w 528"/>
                <a:gd name="T33" fmla="*/ 477 h 575"/>
                <a:gd name="T34" fmla="*/ 502 w 528"/>
                <a:gd name="T35" fmla="*/ 467 h 575"/>
                <a:gd name="T36" fmla="*/ 509 w 528"/>
                <a:gd name="T37" fmla="*/ 458 h 575"/>
                <a:gd name="T38" fmla="*/ 519 w 528"/>
                <a:gd name="T39" fmla="*/ 444 h 575"/>
                <a:gd name="T40" fmla="*/ 528 w 528"/>
                <a:gd name="T41" fmla="*/ 431 h 575"/>
                <a:gd name="T42" fmla="*/ 520 w 528"/>
                <a:gd name="T43" fmla="*/ 444 h 575"/>
                <a:gd name="T44" fmla="*/ 510 w 528"/>
                <a:gd name="T45" fmla="*/ 459 h 575"/>
                <a:gd name="T46" fmla="*/ 503 w 528"/>
                <a:gd name="T47" fmla="*/ 468 h 575"/>
                <a:gd name="T48" fmla="*/ 494 w 528"/>
                <a:gd name="T49" fmla="*/ 478 h 575"/>
                <a:gd name="T50" fmla="*/ 444 w 528"/>
                <a:gd name="T51" fmla="*/ 523 h 575"/>
                <a:gd name="T52" fmla="*/ 362 w 528"/>
                <a:gd name="T53" fmla="*/ 562 h 575"/>
                <a:gd name="T54" fmla="*/ 254 w 528"/>
                <a:gd name="T55" fmla="*/ 571 h 575"/>
                <a:gd name="T56" fmla="*/ 135 w 528"/>
                <a:gd name="T57" fmla="*/ 530 h 575"/>
                <a:gd name="T58" fmla="*/ 38 w 528"/>
                <a:gd name="T59" fmla="*/ 431 h 575"/>
                <a:gd name="T60" fmla="*/ 0 w 528"/>
                <a:gd name="T61" fmla="*/ 287 h 575"/>
                <a:gd name="T62" fmla="*/ 39 w 528"/>
                <a:gd name="T63" fmla="*/ 143 h 575"/>
                <a:gd name="T64" fmla="*/ 136 w 528"/>
                <a:gd name="T65" fmla="*/ 44 h 575"/>
                <a:gd name="T66" fmla="*/ 254 w 528"/>
                <a:gd name="T67" fmla="*/ 4 h 575"/>
                <a:gd name="T68" fmla="*/ 363 w 528"/>
                <a:gd name="T69" fmla="*/ 13 h 575"/>
                <a:gd name="T70" fmla="*/ 444 w 528"/>
                <a:gd name="T71" fmla="*/ 52 h 575"/>
                <a:gd name="T72" fmla="*/ 495 w 528"/>
                <a:gd name="T73" fmla="*/ 98 h 575"/>
                <a:gd name="T74" fmla="*/ 503 w 528"/>
                <a:gd name="T75" fmla="*/ 108 h 575"/>
                <a:gd name="T76" fmla="*/ 510 w 528"/>
                <a:gd name="T77" fmla="*/ 117 h 575"/>
                <a:gd name="T78" fmla="*/ 520 w 528"/>
                <a:gd name="T79" fmla="*/ 132 h 575"/>
                <a:gd name="T80" fmla="*/ 528 w 528"/>
                <a:gd name="T81" fmla="*/ 1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8" h="575">
                  <a:moveTo>
                    <a:pt x="528" y="145"/>
                  </a:moveTo>
                  <a:cubicBezTo>
                    <a:pt x="528" y="145"/>
                    <a:pt x="525" y="140"/>
                    <a:pt x="520" y="132"/>
                  </a:cubicBezTo>
                  <a:cubicBezTo>
                    <a:pt x="517" y="128"/>
                    <a:pt x="514" y="123"/>
                    <a:pt x="509" y="117"/>
                  </a:cubicBezTo>
                  <a:cubicBezTo>
                    <a:pt x="507" y="115"/>
                    <a:pt x="505" y="112"/>
                    <a:pt x="502" y="109"/>
                  </a:cubicBezTo>
                  <a:cubicBezTo>
                    <a:pt x="499" y="105"/>
                    <a:pt x="497" y="102"/>
                    <a:pt x="493" y="99"/>
                  </a:cubicBezTo>
                  <a:cubicBezTo>
                    <a:pt x="481" y="85"/>
                    <a:pt x="464" y="70"/>
                    <a:pt x="442" y="55"/>
                  </a:cubicBezTo>
                  <a:cubicBezTo>
                    <a:pt x="421" y="41"/>
                    <a:pt x="393" y="27"/>
                    <a:pt x="362" y="19"/>
                  </a:cubicBezTo>
                  <a:cubicBezTo>
                    <a:pt x="330" y="10"/>
                    <a:pt x="294" y="6"/>
                    <a:pt x="255" y="11"/>
                  </a:cubicBezTo>
                  <a:cubicBezTo>
                    <a:pt x="217" y="16"/>
                    <a:pt x="177" y="29"/>
                    <a:pt x="141" y="52"/>
                  </a:cubicBezTo>
                  <a:cubicBezTo>
                    <a:pt x="104" y="75"/>
                    <a:pt x="71" y="108"/>
                    <a:pt x="48" y="149"/>
                  </a:cubicBezTo>
                  <a:cubicBezTo>
                    <a:pt x="24" y="189"/>
                    <a:pt x="11" y="237"/>
                    <a:pt x="11" y="287"/>
                  </a:cubicBezTo>
                  <a:cubicBezTo>
                    <a:pt x="11" y="337"/>
                    <a:pt x="24" y="385"/>
                    <a:pt x="47" y="426"/>
                  </a:cubicBezTo>
                  <a:cubicBezTo>
                    <a:pt x="71" y="466"/>
                    <a:pt x="103" y="499"/>
                    <a:pt x="140" y="523"/>
                  </a:cubicBezTo>
                  <a:cubicBezTo>
                    <a:pt x="176" y="546"/>
                    <a:pt x="216" y="559"/>
                    <a:pt x="254" y="564"/>
                  </a:cubicBezTo>
                  <a:cubicBezTo>
                    <a:pt x="293" y="569"/>
                    <a:pt x="329" y="565"/>
                    <a:pt x="361" y="557"/>
                  </a:cubicBezTo>
                  <a:cubicBezTo>
                    <a:pt x="393" y="548"/>
                    <a:pt x="420" y="535"/>
                    <a:pt x="442" y="520"/>
                  </a:cubicBezTo>
                  <a:cubicBezTo>
                    <a:pt x="464" y="506"/>
                    <a:pt x="480" y="491"/>
                    <a:pt x="493" y="477"/>
                  </a:cubicBezTo>
                  <a:cubicBezTo>
                    <a:pt x="496" y="474"/>
                    <a:pt x="499" y="470"/>
                    <a:pt x="502" y="467"/>
                  </a:cubicBezTo>
                  <a:cubicBezTo>
                    <a:pt x="504" y="464"/>
                    <a:pt x="507" y="461"/>
                    <a:pt x="509" y="458"/>
                  </a:cubicBezTo>
                  <a:cubicBezTo>
                    <a:pt x="513" y="453"/>
                    <a:pt x="517" y="448"/>
                    <a:pt x="519" y="444"/>
                  </a:cubicBezTo>
                  <a:cubicBezTo>
                    <a:pt x="525" y="435"/>
                    <a:pt x="528" y="431"/>
                    <a:pt x="528" y="431"/>
                  </a:cubicBezTo>
                  <a:cubicBezTo>
                    <a:pt x="528" y="431"/>
                    <a:pt x="525" y="436"/>
                    <a:pt x="520" y="444"/>
                  </a:cubicBezTo>
                  <a:cubicBezTo>
                    <a:pt x="517" y="448"/>
                    <a:pt x="514" y="453"/>
                    <a:pt x="510" y="459"/>
                  </a:cubicBezTo>
                  <a:cubicBezTo>
                    <a:pt x="508" y="462"/>
                    <a:pt x="505" y="465"/>
                    <a:pt x="503" y="468"/>
                  </a:cubicBezTo>
                  <a:cubicBezTo>
                    <a:pt x="500" y="471"/>
                    <a:pt x="497" y="475"/>
                    <a:pt x="494" y="478"/>
                  </a:cubicBezTo>
                  <a:cubicBezTo>
                    <a:pt x="482" y="492"/>
                    <a:pt x="465" y="508"/>
                    <a:pt x="444" y="523"/>
                  </a:cubicBezTo>
                  <a:cubicBezTo>
                    <a:pt x="422" y="538"/>
                    <a:pt x="395" y="552"/>
                    <a:pt x="362" y="562"/>
                  </a:cubicBezTo>
                  <a:cubicBezTo>
                    <a:pt x="330" y="571"/>
                    <a:pt x="293" y="575"/>
                    <a:pt x="254" y="571"/>
                  </a:cubicBezTo>
                  <a:cubicBezTo>
                    <a:pt x="214" y="567"/>
                    <a:pt x="173" y="554"/>
                    <a:pt x="135" y="530"/>
                  </a:cubicBezTo>
                  <a:cubicBezTo>
                    <a:pt x="97" y="507"/>
                    <a:pt x="63" y="473"/>
                    <a:pt x="38" y="431"/>
                  </a:cubicBezTo>
                  <a:cubicBezTo>
                    <a:pt x="14" y="389"/>
                    <a:pt x="0" y="339"/>
                    <a:pt x="0" y="287"/>
                  </a:cubicBezTo>
                  <a:cubicBezTo>
                    <a:pt x="0" y="235"/>
                    <a:pt x="14" y="185"/>
                    <a:pt x="39" y="143"/>
                  </a:cubicBezTo>
                  <a:cubicBezTo>
                    <a:pt x="63" y="101"/>
                    <a:pt x="98" y="68"/>
                    <a:pt x="136" y="44"/>
                  </a:cubicBezTo>
                  <a:cubicBezTo>
                    <a:pt x="174" y="21"/>
                    <a:pt x="215" y="8"/>
                    <a:pt x="254" y="4"/>
                  </a:cubicBezTo>
                  <a:cubicBezTo>
                    <a:pt x="294" y="0"/>
                    <a:pt x="331" y="4"/>
                    <a:pt x="363" y="13"/>
                  </a:cubicBezTo>
                  <a:cubicBezTo>
                    <a:pt x="395" y="23"/>
                    <a:pt x="423" y="37"/>
                    <a:pt x="444" y="52"/>
                  </a:cubicBezTo>
                  <a:cubicBezTo>
                    <a:pt x="466" y="67"/>
                    <a:pt x="483" y="83"/>
                    <a:pt x="495" y="98"/>
                  </a:cubicBezTo>
                  <a:cubicBezTo>
                    <a:pt x="498" y="101"/>
                    <a:pt x="501" y="105"/>
                    <a:pt x="503" y="108"/>
                  </a:cubicBezTo>
                  <a:cubicBezTo>
                    <a:pt x="506" y="111"/>
                    <a:pt x="508" y="114"/>
                    <a:pt x="510" y="117"/>
                  </a:cubicBezTo>
                  <a:cubicBezTo>
                    <a:pt x="514" y="123"/>
                    <a:pt x="518" y="128"/>
                    <a:pt x="520" y="132"/>
                  </a:cubicBezTo>
                  <a:cubicBezTo>
                    <a:pt x="525" y="140"/>
                    <a:pt x="528" y="145"/>
                    <a:pt x="528" y="14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 rot="8088521">
              <a:off x="5964501" y="2435036"/>
              <a:ext cx="208830" cy="204978"/>
            </a:xfrm>
            <a:custGeom>
              <a:avLst/>
              <a:gdLst>
                <a:gd name="T0" fmla="*/ 730 w 742"/>
                <a:gd name="T1" fmla="*/ 161 h 821"/>
                <a:gd name="T2" fmla="*/ 703 w 742"/>
                <a:gd name="T3" fmla="*/ 130 h 821"/>
                <a:gd name="T4" fmla="*/ 690 w 742"/>
                <a:gd name="T5" fmla="*/ 117 h 821"/>
                <a:gd name="T6" fmla="*/ 498 w 742"/>
                <a:gd name="T7" fmla="*/ 16 h 821"/>
                <a:gd name="T8" fmla="*/ 445 w 742"/>
                <a:gd name="T9" fmla="*/ 8 h 821"/>
                <a:gd name="T10" fmla="*/ 427 w 742"/>
                <a:gd name="T11" fmla="*/ 7 h 821"/>
                <a:gd name="T12" fmla="*/ 189 w 742"/>
                <a:gd name="T13" fmla="*/ 75 h 821"/>
                <a:gd name="T14" fmla="*/ 55 w 742"/>
                <a:gd name="T15" fmla="*/ 225 h 821"/>
                <a:gd name="T16" fmla="*/ 45 w 742"/>
                <a:gd name="T17" fmla="*/ 248 h 821"/>
                <a:gd name="T18" fmla="*/ 35 w 742"/>
                <a:gd name="T19" fmla="*/ 271 h 821"/>
                <a:gd name="T20" fmla="*/ 24 w 742"/>
                <a:gd name="T21" fmla="*/ 308 h 821"/>
                <a:gd name="T22" fmla="*/ 24 w 742"/>
                <a:gd name="T23" fmla="*/ 513 h 821"/>
                <a:gd name="T24" fmla="*/ 188 w 742"/>
                <a:gd name="T25" fmla="*/ 745 h 821"/>
                <a:gd name="T26" fmla="*/ 426 w 742"/>
                <a:gd name="T27" fmla="*/ 814 h 821"/>
                <a:gd name="T28" fmla="*/ 498 w 742"/>
                <a:gd name="T29" fmla="*/ 805 h 821"/>
                <a:gd name="T30" fmla="*/ 689 w 742"/>
                <a:gd name="T31" fmla="*/ 705 h 821"/>
                <a:gd name="T32" fmla="*/ 702 w 742"/>
                <a:gd name="T33" fmla="*/ 692 h 821"/>
                <a:gd name="T34" fmla="*/ 729 w 742"/>
                <a:gd name="T35" fmla="*/ 661 h 821"/>
                <a:gd name="T36" fmla="*/ 730 w 742"/>
                <a:gd name="T37" fmla="*/ 661 h 821"/>
                <a:gd name="T38" fmla="*/ 703 w 742"/>
                <a:gd name="T39" fmla="*/ 693 h 821"/>
                <a:gd name="T40" fmla="*/ 690 w 742"/>
                <a:gd name="T41" fmla="*/ 706 h 821"/>
                <a:gd name="T42" fmla="*/ 499 w 742"/>
                <a:gd name="T43" fmla="*/ 811 h 821"/>
                <a:gd name="T44" fmla="*/ 426 w 742"/>
                <a:gd name="T45" fmla="*/ 820 h 821"/>
                <a:gd name="T46" fmla="*/ 183 w 742"/>
                <a:gd name="T47" fmla="*/ 753 h 821"/>
                <a:gd name="T48" fmla="*/ 13 w 742"/>
                <a:gd name="T49" fmla="*/ 515 h 821"/>
                <a:gd name="T50" fmla="*/ 13 w 742"/>
                <a:gd name="T51" fmla="*/ 305 h 821"/>
                <a:gd name="T52" fmla="*/ 25 w 742"/>
                <a:gd name="T53" fmla="*/ 268 h 821"/>
                <a:gd name="T54" fmla="*/ 35 w 742"/>
                <a:gd name="T55" fmla="*/ 244 h 821"/>
                <a:gd name="T56" fmla="*/ 46 w 742"/>
                <a:gd name="T57" fmla="*/ 221 h 821"/>
                <a:gd name="T58" fmla="*/ 184 w 742"/>
                <a:gd name="T59" fmla="*/ 68 h 821"/>
                <a:gd name="T60" fmla="*/ 427 w 742"/>
                <a:gd name="T61" fmla="*/ 1 h 821"/>
                <a:gd name="T62" fmla="*/ 446 w 742"/>
                <a:gd name="T63" fmla="*/ 2 h 821"/>
                <a:gd name="T64" fmla="*/ 500 w 742"/>
                <a:gd name="T65" fmla="*/ 11 h 821"/>
                <a:gd name="T66" fmla="*/ 691 w 742"/>
                <a:gd name="T67" fmla="*/ 116 h 821"/>
                <a:gd name="T68" fmla="*/ 704 w 742"/>
                <a:gd name="T69" fmla="*/ 129 h 821"/>
                <a:gd name="T70" fmla="*/ 730 w 742"/>
                <a:gd name="T71" fmla="*/ 161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2" h="821">
                  <a:moveTo>
                    <a:pt x="742" y="178"/>
                  </a:moveTo>
                  <a:cubicBezTo>
                    <a:pt x="742" y="178"/>
                    <a:pt x="738" y="172"/>
                    <a:pt x="730" y="161"/>
                  </a:cubicBezTo>
                  <a:cubicBezTo>
                    <a:pt x="726" y="156"/>
                    <a:pt x="720" y="149"/>
                    <a:pt x="714" y="142"/>
                  </a:cubicBezTo>
                  <a:cubicBezTo>
                    <a:pt x="710" y="138"/>
                    <a:pt x="707" y="134"/>
                    <a:pt x="703" y="130"/>
                  </a:cubicBezTo>
                  <a:cubicBezTo>
                    <a:pt x="701" y="128"/>
                    <a:pt x="699" y="126"/>
                    <a:pt x="697" y="123"/>
                  </a:cubicBezTo>
                  <a:cubicBezTo>
                    <a:pt x="694" y="121"/>
                    <a:pt x="692" y="119"/>
                    <a:pt x="690" y="117"/>
                  </a:cubicBezTo>
                  <a:cubicBezTo>
                    <a:pt x="671" y="99"/>
                    <a:pt x="646" y="79"/>
                    <a:pt x="614" y="60"/>
                  </a:cubicBezTo>
                  <a:cubicBezTo>
                    <a:pt x="582" y="42"/>
                    <a:pt x="544" y="25"/>
                    <a:pt x="498" y="16"/>
                  </a:cubicBezTo>
                  <a:cubicBezTo>
                    <a:pt x="487" y="13"/>
                    <a:pt x="475" y="12"/>
                    <a:pt x="463" y="10"/>
                  </a:cubicBezTo>
                  <a:cubicBezTo>
                    <a:pt x="457" y="9"/>
                    <a:pt x="451" y="9"/>
                    <a:pt x="445" y="8"/>
                  </a:cubicBezTo>
                  <a:cubicBezTo>
                    <a:pt x="442" y="8"/>
                    <a:pt x="439" y="8"/>
                    <a:pt x="436" y="7"/>
                  </a:cubicBezTo>
                  <a:cubicBezTo>
                    <a:pt x="433" y="7"/>
                    <a:pt x="430" y="7"/>
                    <a:pt x="427" y="7"/>
                  </a:cubicBezTo>
                  <a:cubicBezTo>
                    <a:pt x="401" y="6"/>
                    <a:pt x="375" y="8"/>
                    <a:pt x="348" y="12"/>
                  </a:cubicBezTo>
                  <a:cubicBezTo>
                    <a:pt x="295" y="21"/>
                    <a:pt x="240" y="42"/>
                    <a:pt x="189" y="75"/>
                  </a:cubicBezTo>
                  <a:cubicBezTo>
                    <a:pt x="139" y="109"/>
                    <a:pt x="93" y="157"/>
                    <a:pt x="61" y="214"/>
                  </a:cubicBezTo>
                  <a:cubicBezTo>
                    <a:pt x="59" y="218"/>
                    <a:pt x="57" y="222"/>
                    <a:pt x="55" y="225"/>
                  </a:cubicBezTo>
                  <a:cubicBezTo>
                    <a:pt x="54" y="229"/>
                    <a:pt x="52" y="233"/>
                    <a:pt x="50" y="236"/>
                  </a:cubicBezTo>
                  <a:cubicBezTo>
                    <a:pt x="48" y="240"/>
                    <a:pt x="46" y="244"/>
                    <a:pt x="45" y="248"/>
                  </a:cubicBezTo>
                  <a:cubicBezTo>
                    <a:pt x="43" y="252"/>
                    <a:pt x="41" y="256"/>
                    <a:pt x="40" y="259"/>
                  </a:cubicBezTo>
                  <a:cubicBezTo>
                    <a:pt x="38" y="263"/>
                    <a:pt x="37" y="267"/>
                    <a:pt x="35" y="271"/>
                  </a:cubicBezTo>
                  <a:cubicBezTo>
                    <a:pt x="34" y="275"/>
                    <a:pt x="32" y="279"/>
                    <a:pt x="31" y="283"/>
                  </a:cubicBezTo>
                  <a:cubicBezTo>
                    <a:pt x="28" y="291"/>
                    <a:pt x="26" y="299"/>
                    <a:pt x="24" y="308"/>
                  </a:cubicBezTo>
                  <a:cubicBezTo>
                    <a:pt x="15" y="341"/>
                    <a:pt x="11" y="375"/>
                    <a:pt x="10" y="410"/>
                  </a:cubicBezTo>
                  <a:cubicBezTo>
                    <a:pt x="11" y="445"/>
                    <a:pt x="15" y="480"/>
                    <a:pt x="24" y="513"/>
                  </a:cubicBezTo>
                  <a:cubicBezTo>
                    <a:pt x="32" y="546"/>
                    <a:pt x="45" y="577"/>
                    <a:pt x="61" y="606"/>
                  </a:cubicBezTo>
                  <a:cubicBezTo>
                    <a:pt x="93" y="664"/>
                    <a:pt x="138" y="711"/>
                    <a:pt x="188" y="745"/>
                  </a:cubicBezTo>
                  <a:cubicBezTo>
                    <a:pt x="239" y="779"/>
                    <a:pt x="294" y="800"/>
                    <a:pt x="348" y="809"/>
                  </a:cubicBezTo>
                  <a:cubicBezTo>
                    <a:pt x="374" y="813"/>
                    <a:pt x="401" y="815"/>
                    <a:pt x="426" y="814"/>
                  </a:cubicBezTo>
                  <a:cubicBezTo>
                    <a:pt x="438" y="814"/>
                    <a:pt x="451" y="812"/>
                    <a:pt x="463" y="811"/>
                  </a:cubicBezTo>
                  <a:cubicBezTo>
                    <a:pt x="475" y="809"/>
                    <a:pt x="486" y="808"/>
                    <a:pt x="498" y="805"/>
                  </a:cubicBezTo>
                  <a:cubicBezTo>
                    <a:pt x="543" y="796"/>
                    <a:pt x="582" y="779"/>
                    <a:pt x="614" y="761"/>
                  </a:cubicBezTo>
                  <a:cubicBezTo>
                    <a:pt x="645" y="743"/>
                    <a:pt x="670" y="723"/>
                    <a:pt x="689" y="705"/>
                  </a:cubicBezTo>
                  <a:cubicBezTo>
                    <a:pt x="691" y="703"/>
                    <a:pt x="694" y="700"/>
                    <a:pt x="696" y="698"/>
                  </a:cubicBezTo>
                  <a:cubicBezTo>
                    <a:pt x="698" y="696"/>
                    <a:pt x="700" y="694"/>
                    <a:pt x="702" y="692"/>
                  </a:cubicBezTo>
                  <a:cubicBezTo>
                    <a:pt x="706" y="688"/>
                    <a:pt x="710" y="684"/>
                    <a:pt x="713" y="680"/>
                  </a:cubicBezTo>
                  <a:cubicBezTo>
                    <a:pt x="720" y="672"/>
                    <a:pt x="725" y="666"/>
                    <a:pt x="729" y="661"/>
                  </a:cubicBezTo>
                  <a:cubicBezTo>
                    <a:pt x="738" y="650"/>
                    <a:pt x="742" y="644"/>
                    <a:pt x="742" y="644"/>
                  </a:cubicBezTo>
                  <a:cubicBezTo>
                    <a:pt x="742" y="644"/>
                    <a:pt x="738" y="650"/>
                    <a:pt x="730" y="661"/>
                  </a:cubicBezTo>
                  <a:cubicBezTo>
                    <a:pt x="726" y="666"/>
                    <a:pt x="720" y="673"/>
                    <a:pt x="714" y="681"/>
                  </a:cubicBezTo>
                  <a:cubicBezTo>
                    <a:pt x="711" y="685"/>
                    <a:pt x="707" y="688"/>
                    <a:pt x="703" y="693"/>
                  </a:cubicBezTo>
                  <a:cubicBezTo>
                    <a:pt x="701" y="695"/>
                    <a:pt x="699" y="697"/>
                    <a:pt x="697" y="699"/>
                  </a:cubicBezTo>
                  <a:cubicBezTo>
                    <a:pt x="695" y="701"/>
                    <a:pt x="693" y="704"/>
                    <a:pt x="690" y="706"/>
                  </a:cubicBezTo>
                  <a:cubicBezTo>
                    <a:pt x="672" y="724"/>
                    <a:pt x="647" y="745"/>
                    <a:pt x="615" y="764"/>
                  </a:cubicBezTo>
                  <a:cubicBezTo>
                    <a:pt x="584" y="783"/>
                    <a:pt x="544" y="801"/>
                    <a:pt x="499" y="811"/>
                  </a:cubicBezTo>
                  <a:cubicBezTo>
                    <a:pt x="487" y="814"/>
                    <a:pt x="475" y="815"/>
                    <a:pt x="463" y="817"/>
                  </a:cubicBezTo>
                  <a:cubicBezTo>
                    <a:pt x="451" y="818"/>
                    <a:pt x="439" y="820"/>
                    <a:pt x="426" y="820"/>
                  </a:cubicBezTo>
                  <a:cubicBezTo>
                    <a:pt x="400" y="821"/>
                    <a:pt x="374" y="820"/>
                    <a:pt x="346" y="816"/>
                  </a:cubicBezTo>
                  <a:cubicBezTo>
                    <a:pt x="292" y="808"/>
                    <a:pt x="235" y="787"/>
                    <a:pt x="183" y="753"/>
                  </a:cubicBezTo>
                  <a:cubicBezTo>
                    <a:pt x="132" y="718"/>
                    <a:pt x="85" y="670"/>
                    <a:pt x="52" y="611"/>
                  </a:cubicBezTo>
                  <a:cubicBezTo>
                    <a:pt x="35" y="581"/>
                    <a:pt x="22" y="549"/>
                    <a:pt x="13" y="515"/>
                  </a:cubicBezTo>
                  <a:cubicBezTo>
                    <a:pt x="4" y="482"/>
                    <a:pt x="0" y="446"/>
                    <a:pt x="0" y="410"/>
                  </a:cubicBezTo>
                  <a:cubicBezTo>
                    <a:pt x="0" y="374"/>
                    <a:pt x="4" y="339"/>
                    <a:pt x="13" y="305"/>
                  </a:cubicBezTo>
                  <a:cubicBezTo>
                    <a:pt x="16" y="296"/>
                    <a:pt x="18" y="288"/>
                    <a:pt x="21" y="280"/>
                  </a:cubicBezTo>
                  <a:cubicBezTo>
                    <a:pt x="22" y="276"/>
                    <a:pt x="24" y="272"/>
                    <a:pt x="25" y="268"/>
                  </a:cubicBezTo>
                  <a:cubicBezTo>
                    <a:pt x="27" y="264"/>
                    <a:pt x="28" y="259"/>
                    <a:pt x="30" y="255"/>
                  </a:cubicBezTo>
                  <a:cubicBezTo>
                    <a:pt x="32" y="251"/>
                    <a:pt x="33" y="248"/>
                    <a:pt x="35" y="244"/>
                  </a:cubicBezTo>
                  <a:cubicBezTo>
                    <a:pt x="37" y="240"/>
                    <a:pt x="39" y="236"/>
                    <a:pt x="40" y="232"/>
                  </a:cubicBezTo>
                  <a:cubicBezTo>
                    <a:pt x="42" y="228"/>
                    <a:pt x="44" y="224"/>
                    <a:pt x="46" y="221"/>
                  </a:cubicBezTo>
                  <a:cubicBezTo>
                    <a:pt x="48" y="217"/>
                    <a:pt x="50" y="213"/>
                    <a:pt x="52" y="209"/>
                  </a:cubicBezTo>
                  <a:cubicBezTo>
                    <a:pt x="85" y="150"/>
                    <a:pt x="132" y="102"/>
                    <a:pt x="184" y="68"/>
                  </a:cubicBezTo>
                  <a:cubicBezTo>
                    <a:pt x="236" y="34"/>
                    <a:pt x="293" y="13"/>
                    <a:pt x="347" y="5"/>
                  </a:cubicBezTo>
                  <a:cubicBezTo>
                    <a:pt x="375" y="1"/>
                    <a:pt x="401" y="0"/>
                    <a:pt x="427" y="1"/>
                  </a:cubicBezTo>
                  <a:cubicBezTo>
                    <a:pt x="430" y="1"/>
                    <a:pt x="433" y="1"/>
                    <a:pt x="436" y="1"/>
                  </a:cubicBezTo>
                  <a:cubicBezTo>
                    <a:pt x="440" y="1"/>
                    <a:pt x="443" y="2"/>
                    <a:pt x="446" y="2"/>
                  </a:cubicBezTo>
                  <a:cubicBezTo>
                    <a:pt x="452" y="3"/>
                    <a:pt x="458" y="3"/>
                    <a:pt x="464" y="4"/>
                  </a:cubicBezTo>
                  <a:cubicBezTo>
                    <a:pt x="476" y="6"/>
                    <a:pt x="488" y="8"/>
                    <a:pt x="500" y="11"/>
                  </a:cubicBezTo>
                  <a:cubicBezTo>
                    <a:pt x="545" y="21"/>
                    <a:pt x="584" y="39"/>
                    <a:pt x="616" y="58"/>
                  </a:cubicBezTo>
                  <a:cubicBezTo>
                    <a:pt x="648" y="77"/>
                    <a:pt x="672" y="97"/>
                    <a:pt x="691" y="116"/>
                  </a:cubicBezTo>
                  <a:cubicBezTo>
                    <a:pt x="693" y="118"/>
                    <a:pt x="695" y="120"/>
                    <a:pt x="698" y="122"/>
                  </a:cubicBezTo>
                  <a:cubicBezTo>
                    <a:pt x="700" y="125"/>
                    <a:pt x="702" y="127"/>
                    <a:pt x="704" y="129"/>
                  </a:cubicBezTo>
                  <a:cubicBezTo>
                    <a:pt x="708" y="133"/>
                    <a:pt x="711" y="137"/>
                    <a:pt x="714" y="141"/>
                  </a:cubicBezTo>
                  <a:cubicBezTo>
                    <a:pt x="721" y="149"/>
                    <a:pt x="726" y="155"/>
                    <a:pt x="730" y="161"/>
                  </a:cubicBezTo>
                  <a:cubicBezTo>
                    <a:pt x="738" y="172"/>
                    <a:pt x="742" y="178"/>
                    <a:pt x="742" y="17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  <p:sp>
          <p:nvSpPr>
            <p:cNvPr id="58" name="Freeform 119"/>
            <p:cNvSpPr>
              <a:spLocks/>
            </p:cNvSpPr>
            <p:nvPr/>
          </p:nvSpPr>
          <p:spPr bwMode="auto">
            <a:xfrm rot="8088521">
              <a:off x="5937755" y="2400458"/>
              <a:ext cx="269450" cy="267247"/>
            </a:xfrm>
            <a:custGeom>
              <a:avLst/>
              <a:gdLst>
                <a:gd name="T0" fmla="*/ 940 w 957"/>
                <a:gd name="T1" fmla="*/ 192 h 1071"/>
                <a:gd name="T2" fmla="*/ 903 w 957"/>
                <a:gd name="T3" fmla="*/ 153 h 1071"/>
                <a:gd name="T4" fmla="*/ 886 w 957"/>
                <a:gd name="T5" fmla="*/ 137 h 1071"/>
                <a:gd name="T6" fmla="*/ 717 w 957"/>
                <a:gd name="T7" fmla="*/ 38 h 1071"/>
                <a:gd name="T8" fmla="*/ 667 w 957"/>
                <a:gd name="T9" fmla="*/ 22 h 1071"/>
                <a:gd name="T10" fmla="*/ 635 w 957"/>
                <a:gd name="T11" fmla="*/ 15 h 1071"/>
                <a:gd name="T12" fmla="*/ 613 w 957"/>
                <a:gd name="T13" fmla="*/ 12 h 1071"/>
                <a:gd name="T14" fmla="*/ 590 w 957"/>
                <a:gd name="T15" fmla="*/ 9 h 1071"/>
                <a:gd name="T16" fmla="*/ 542 w 957"/>
                <a:gd name="T17" fmla="*/ 7 h 1071"/>
                <a:gd name="T18" fmla="*/ 238 w 957"/>
                <a:gd name="T19" fmla="*/ 101 h 1071"/>
                <a:gd name="T20" fmla="*/ 75 w 957"/>
                <a:gd name="T21" fmla="*/ 282 h 1071"/>
                <a:gd name="T22" fmla="*/ 10 w 957"/>
                <a:gd name="T23" fmla="*/ 535 h 1071"/>
                <a:gd name="T24" fmla="*/ 75 w 957"/>
                <a:gd name="T25" fmla="*/ 788 h 1071"/>
                <a:gd name="T26" fmla="*/ 237 w 957"/>
                <a:gd name="T27" fmla="*/ 969 h 1071"/>
                <a:gd name="T28" fmla="*/ 542 w 957"/>
                <a:gd name="T29" fmla="*/ 1064 h 1071"/>
                <a:gd name="T30" fmla="*/ 589 w 957"/>
                <a:gd name="T31" fmla="*/ 1062 h 1071"/>
                <a:gd name="T32" fmla="*/ 612 w 957"/>
                <a:gd name="T33" fmla="*/ 1059 h 1071"/>
                <a:gd name="T34" fmla="*/ 656 w 957"/>
                <a:gd name="T35" fmla="*/ 1051 h 1071"/>
                <a:gd name="T36" fmla="*/ 666 w 957"/>
                <a:gd name="T37" fmla="*/ 1049 h 1071"/>
                <a:gd name="T38" fmla="*/ 716 w 957"/>
                <a:gd name="T39" fmla="*/ 1034 h 1071"/>
                <a:gd name="T40" fmla="*/ 753 w 957"/>
                <a:gd name="T41" fmla="*/ 1019 h 1071"/>
                <a:gd name="T42" fmla="*/ 885 w 957"/>
                <a:gd name="T43" fmla="*/ 934 h 1071"/>
                <a:gd name="T44" fmla="*/ 918 w 957"/>
                <a:gd name="T45" fmla="*/ 904 h 1071"/>
                <a:gd name="T46" fmla="*/ 956 w 957"/>
                <a:gd name="T47" fmla="*/ 859 h 1071"/>
                <a:gd name="T48" fmla="*/ 918 w 957"/>
                <a:gd name="T49" fmla="*/ 904 h 1071"/>
                <a:gd name="T50" fmla="*/ 886 w 957"/>
                <a:gd name="T51" fmla="*/ 935 h 1071"/>
                <a:gd name="T52" fmla="*/ 754 w 957"/>
                <a:gd name="T53" fmla="*/ 1023 h 1071"/>
                <a:gd name="T54" fmla="*/ 718 w 957"/>
                <a:gd name="T55" fmla="*/ 1038 h 1071"/>
                <a:gd name="T56" fmla="*/ 668 w 957"/>
                <a:gd name="T57" fmla="*/ 1054 h 1071"/>
                <a:gd name="T58" fmla="*/ 657 w 957"/>
                <a:gd name="T59" fmla="*/ 1056 h 1071"/>
                <a:gd name="T60" fmla="*/ 613 w 957"/>
                <a:gd name="T61" fmla="*/ 1065 h 1071"/>
                <a:gd name="T62" fmla="*/ 590 w 957"/>
                <a:gd name="T63" fmla="*/ 1068 h 1071"/>
                <a:gd name="T64" fmla="*/ 542 w 957"/>
                <a:gd name="T65" fmla="*/ 1071 h 1071"/>
                <a:gd name="T66" fmla="*/ 232 w 957"/>
                <a:gd name="T67" fmla="*/ 977 h 1071"/>
                <a:gd name="T68" fmla="*/ 65 w 957"/>
                <a:gd name="T69" fmla="*/ 793 h 1071"/>
                <a:gd name="T70" fmla="*/ 0 w 957"/>
                <a:gd name="T71" fmla="*/ 535 h 1071"/>
                <a:gd name="T72" fmla="*/ 66 w 957"/>
                <a:gd name="T73" fmla="*/ 277 h 1071"/>
                <a:gd name="T74" fmla="*/ 233 w 957"/>
                <a:gd name="T75" fmla="*/ 94 h 1071"/>
                <a:gd name="T76" fmla="*/ 542 w 957"/>
                <a:gd name="T77" fmla="*/ 0 h 1071"/>
                <a:gd name="T78" fmla="*/ 591 w 957"/>
                <a:gd name="T79" fmla="*/ 3 h 1071"/>
                <a:gd name="T80" fmla="*/ 614 w 957"/>
                <a:gd name="T81" fmla="*/ 6 h 1071"/>
                <a:gd name="T82" fmla="*/ 636 w 957"/>
                <a:gd name="T83" fmla="*/ 10 h 1071"/>
                <a:gd name="T84" fmla="*/ 668 w 957"/>
                <a:gd name="T85" fmla="*/ 18 h 1071"/>
                <a:gd name="T86" fmla="*/ 719 w 957"/>
                <a:gd name="T87" fmla="*/ 33 h 1071"/>
                <a:gd name="T88" fmla="*/ 887 w 957"/>
                <a:gd name="T89" fmla="*/ 136 h 1071"/>
                <a:gd name="T90" fmla="*/ 904 w 957"/>
                <a:gd name="T91" fmla="*/ 152 h 1071"/>
                <a:gd name="T92" fmla="*/ 940 w 957"/>
                <a:gd name="T93" fmla="*/ 192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7" h="1071">
                  <a:moveTo>
                    <a:pt x="957" y="213"/>
                  </a:moveTo>
                  <a:cubicBezTo>
                    <a:pt x="957" y="213"/>
                    <a:pt x="951" y="206"/>
                    <a:pt x="940" y="192"/>
                  </a:cubicBezTo>
                  <a:cubicBezTo>
                    <a:pt x="934" y="185"/>
                    <a:pt x="927" y="178"/>
                    <a:pt x="918" y="168"/>
                  </a:cubicBezTo>
                  <a:cubicBezTo>
                    <a:pt x="913" y="163"/>
                    <a:pt x="909" y="159"/>
                    <a:pt x="903" y="153"/>
                  </a:cubicBezTo>
                  <a:cubicBezTo>
                    <a:pt x="901" y="151"/>
                    <a:pt x="898" y="148"/>
                    <a:pt x="895" y="145"/>
                  </a:cubicBezTo>
                  <a:cubicBezTo>
                    <a:pt x="892" y="143"/>
                    <a:pt x="889" y="140"/>
                    <a:pt x="886" y="137"/>
                  </a:cubicBezTo>
                  <a:cubicBezTo>
                    <a:pt x="861" y="115"/>
                    <a:pt x="828" y="91"/>
                    <a:pt x="786" y="68"/>
                  </a:cubicBezTo>
                  <a:cubicBezTo>
                    <a:pt x="765" y="57"/>
                    <a:pt x="742" y="47"/>
                    <a:pt x="717" y="38"/>
                  </a:cubicBezTo>
                  <a:cubicBezTo>
                    <a:pt x="704" y="33"/>
                    <a:pt x="691" y="29"/>
                    <a:pt x="678" y="25"/>
                  </a:cubicBezTo>
                  <a:cubicBezTo>
                    <a:pt x="674" y="24"/>
                    <a:pt x="671" y="23"/>
                    <a:pt x="667" y="22"/>
                  </a:cubicBezTo>
                  <a:cubicBezTo>
                    <a:pt x="664" y="22"/>
                    <a:pt x="660" y="21"/>
                    <a:pt x="657" y="20"/>
                  </a:cubicBezTo>
                  <a:cubicBezTo>
                    <a:pt x="650" y="18"/>
                    <a:pt x="642" y="17"/>
                    <a:pt x="635" y="15"/>
                  </a:cubicBezTo>
                  <a:cubicBezTo>
                    <a:pt x="632" y="15"/>
                    <a:pt x="628" y="14"/>
                    <a:pt x="624" y="14"/>
                  </a:cubicBezTo>
                  <a:cubicBezTo>
                    <a:pt x="620" y="13"/>
                    <a:pt x="617" y="13"/>
                    <a:pt x="613" y="12"/>
                  </a:cubicBezTo>
                  <a:cubicBezTo>
                    <a:pt x="609" y="11"/>
                    <a:pt x="605" y="11"/>
                    <a:pt x="601" y="10"/>
                  </a:cubicBezTo>
                  <a:cubicBezTo>
                    <a:pt x="598" y="10"/>
                    <a:pt x="594" y="10"/>
                    <a:pt x="590" y="9"/>
                  </a:cubicBezTo>
                  <a:cubicBezTo>
                    <a:pt x="582" y="9"/>
                    <a:pt x="574" y="8"/>
                    <a:pt x="566" y="7"/>
                  </a:cubicBezTo>
                  <a:cubicBezTo>
                    <a:pt x="558" y="7"/>
                    <a:pt x="550" y="7"/>
                    <a:pt x="542" y="7"/>
                  </a:cubicBezTo>
                  <a:cubicBezTo>
                    <a:pt x="510" y="7"/>
                    <a:pt x="476" y="9"/>
                    <a:pt x="442" y="16"/>
                  </a:cubicBezTo>
                  <a:cubicBezTo>
                    <a:pt x="373" y="29"/>
                    <a:pt x="302" y="56"/>
                    <a:pt x="238" y="101"/>
                  </a:cubicBezTo>
                  <a:cubicBezTo>
                    <a:pt x="206" y="124"/>
                    <a:pt x="175" y="150"/>
                    <a:pt x="148" y="180"/>
                  </a:cubicBezTo>
                  <a:cubicBezTo>
                    <a:pt x="120" y="211"/>
                    <a:pt x="96" y="245"/>
                    <a:pt x="75" y="282"/>
                  </a:cubicBezTo>
                  <a:cubicBezTo>
                    <a:pt x="54" y="320"/>
                    <a:pt x="38" y="360"/>
                    <a:pt x="27" y="403"/>
                  </a:cubicBezTo>
                  <a:cubicBezTo>
                    <a:pt x="16" y="445"/>
                    <a:pt x="11" y="490"/>
                    <a:pt x="10" y="535"/>
                  </a:cubicBezTo>
                  <a:cubicBezTo>
                    <a:pt x="11" y="580"/>
                    <a:pt x="16" y="625"/>
                    <a:pt x="27" y="667"/>
                  </a:cubicBezTo>
                  <a:cubicBezTo>
                    <a:pt x="38" y="710"/>
                    <a:pt x="54" y="751"/>
                    <a:pt x="75" y="788"/>
                  </a:cubicBezTo>
                  <a:cubicBezTo>
                    <a:pt x="95" y="825"/>
                    <a:pt x="120" y="860"/>
                    <a:pt x="147" y="890"/>
                  </a:cubicBezTo>
                  <a:cubicBezTo>
                    <a:pt x="175" y="920"/>
                    <a:pt x="205" y="947"/>
                    <a:pt x="237" y="969"/>
                  </a:cubicBezTo>
                  <a:cubicBezTo>
                    <a:pt x="301" y="1015"/>
                    <a:pt x="373" y="1042"/>
                    <a:pt x="441" y="1055"/>
                  </a:cubicBezTo>
                  <a:cubicBezTo>
                    <a:pt x="475" y="1061"/>
                    <a:pt x="509" y="1064"/>
                    <a:pt x="542" y="1064"/>
                  </a:cubicBezTo>
                  <a:cubicBezTo>
                    <a:pt x="550" y="1064"/>
                    <a:pt x="558" y="1064"/>
                    <a:pt x="566" y="1064"/>
                  </a:cubicBezTo>
                  <a:cubicBezTo>
                    <a:pt x="574" y="1063"/>
                    <a:pt x="581" y="1062"/>
                    <a:pt x="589" y="1062"/>
                  </a:cubicBezTo>
                  <a:cubicBezTo>
                    <a:pt x="593" y="1061"/>
                    <a:pt x="597" y="1061"/>
                    <a:pt x="601" y="1061"/>
                  </a:cubicBezTo>
                  <a:cubicBezTo>
                    <a:pt x="604" y="1060"/>
                    <a:pt x="608" y="1060"/>
                    <a:pt x="612" y="1059"/>
                  </a:cubicBezTo>
                  <a:cubicBezTo>
                    <a:pt x="620" y="1058"/>
                    <a:pt x="627" y="1057"/>
                    <a:pt x="634" y="1056"/>
                  </a:cubicBezTo>
                  <a:cubicBezTo>
                    <a:pt x="642" y="1054"/>
                    <a:pt x="649" y="1053"/>
                    <a:pt x="656" y="1051"/>
                  </a:cubicBezTo>
                  <a:cubicBezTo>
                    <a:pt x="661" y="1050"/>
                    <a:pt x="661" y="1050"/>
                    <a:pt x="661" y="1050"/>
                  </a:cubicBezTo>
                  <a:cubicBezTo>
                    <a:pt x="666" y="1049"/>
                    <a:pt x="666" y="1049"/>
                    <a:pt x="666" y="1049"/>
                  </a:cubicBezTo>
                  <a:cubicBezTo>
                    <a:pt x="670" y="1048"/>
                    <a:pt x="673" y="1047"/>
                    <a:pt x="677" y="1046"/>
                  </a:cubicBezTo>
                  <a:cubicBezTo>
                    <a:pt x="691" y="1043"/>
                    <a:pt x="704" y="1038"/>
                    <a:pt x="716" y="1034"/>
                  </a:cubicBezTo>
                  <a:cubicBezTo>
                    <a:pt x="723" y="1032"/>
                    <a:pt x="729" y="1029"/>
                    <a:pt x="735" y="1027"/>
                  </a:cubicBezTo>
                  <a:cubicBezTo>
                    <a:pt x="741" y="1024"/>
                    <a:pt x="747" y="1022"/>
                    <a:pt x="753" y="1019"/>
                  </a:cubicBezTo>
                  <a:cubicBezTo>
                    <a:pt x="764" y="1014"/>
                    <a:pt x="775" y="1009"/>
                    <a:pt x="785" y="1003"/>
                  </a:cubicBezTo>
                  <a:cubicBezTo>
                    <a:pt x="827" y="981"/>
                    <a:pt x="860" y="956"/>
                    <a:pt x="885" y="934"/>
                  </a:cubicBezTo>
                  <a:cubicBezTo>
                    <a:pt x="892" y="929"/>
                    <a:pt x="898" y="924"/>
                    <a:pt x="903" y="918"/>
                  </a:cubicBezTo>
                  <a:cubicBezTo>
                    <a:pt x="908" y="913"/>
                    <a:pt x="913" y="908"/>
                    <a:pt x="918" y="904"/>
                  </a:cubicBezTo>
                  <a:cubicBezTo>
                    <a:pt x="926" y="894"/>
                    <a:pt x="934" y="886"/>
                    <a:pt x="939" y="880"/>
                  </a:cubicBezTo>
                  <a:cubicBezTo>
                    <a:pt x="950" y="866"/>
                    <a:pt x="956" y="859"/>
                    <a:pt x="956" y="859"/>
                  </a:cubicBezTo>
                  <a:cubicBezTo>
                    <a:pt x="956" y="859"/>
                    <a:pt x="951" y="866"/>
                    <a:pt x="940" y="880"/>
                  </a:cubicBezTo>
                  <a:cubicBezTo>
                    <a:pt x="934" y="887"/>
                    <a:pt x="927" y="895"/>
                    <a:pt x="918" y="904"/>
                  </a:cubicBezTo>
                  <a:cubicBezTo>
                    <a:pt x="914" y="909"/>
                    <a:pt x="909" y="914"/>
                    <a:pt x="904" y="919"/>
                  </a:cubicBezTo>
                  <a:cubicBezTo>
                    <a:pt x="899" y="925"/>
                    <a:pt x="893" y="930"/>
                    <a:pt x="886" y="935"/>
                  </a:cubicBezTo>
                  <a:cubicBezTo>
                    <a:pt x="862" y="958"/>
                    <a:pt x="829" y="983"/>
                    <a:pt x="787" y="1006"/>
                  </a:cubicBezTo>
                  <a:cubicBezTo>
                    <a:pt x="777" y="1012"/>
                    <a:pt x="766" y="1017"/>
                    <a:pt x="754" y="1023"/>
                  </a:cubicBezTo>
                  <a:cubicBezTo>
                    <a:pt x="748" y="1026"/>
                    <a:pt x="742" y="1028"/>
                    <a:pt x="736" y="1030"/>
                  </a:cubicBezTo>
                  <a:cubicBezTo>
                    <a:pt x="730" y="1033"/>
                    <a:pt x="724" y="1036"/>
                    <a:pt x="718" y="1038"/>
                  </a:cubicBezTo>
                  <a:cubicBezTo>
                    <a:pt x="705" y="1042"/>
                    <a:pt x="692" y="1047"/>
                    <a:pt x="678" y="1051"/>
                  </a:cubicBezTo>
                  <a:cubicBezTo>
                    <a:pt x="675" y="1052"/>
                    <a:pt x="671" y="1053"/>
                    <a:pt x="668" y="1054"/>
                  </a:cubicBezTo>
                  <a:cubicBezTo>
                    <a:pt x="662" y="1055"/>
                    <a:pt x="662" y="1055"/>
                    <a:pt x="662" y="1055"/>
                  </a:cubicBezTo>
                  <a:cubicBezTo>
                    <a:pt x="657" y="1056"/>
                    <a:pt x="657" y="1056"/>
                    <a:pt x="657" y="1056"/>
                  </a:cubicBezTo>
                  <a:cubicBezTo>
                    <a:pt x="650" y="1058"/>
                    <a:pt x="643" y="1059"/>
                    <a:pt x="635" y="1061"/>
                  </a:cubicBezTo>
                  <a:cubicBezTo>
                    <a:pt x="628" y="1063"/>
                    <a:pt x="620" y="1063"/>
                    <a:pt x="613" y="1065"/>
                  </a:cubicBezTo>
                  <a:cubicBezTo>
                    <a:pt x="609" y="1065"/>
                    <a:pt x="605" y="1066"/>
                    <a:pt x="601" y="1067"/>
                  </a:cubicBezTo>
                  <a:cubicBezTo>
                    <a:pt x="598" y="1067"/>
                    <a:pt x="594" y="1067"/>
                    <a:pt x="590" y="1068"/>
                  </a:cubicBezTo>
                  <a:cubicBezTo>
                    <a:pt x="582" y="1068"/>
                    <a:pt x="574" y="1069"/>
                    <a:pt x="566" y="1070"/>
                  </a:cubicBezTo>
                  <a:cubicBezTo>
                    <a:pt x="558" y="1070"/>
                    <a:pt x="550" y="1070"/>
                    <a:pt x="542" y="1071"/>
                  </a:cubicBezTo>
                  <a:cubicBezTo>
                    <a:pt x="509" y="1071"/>
                    <a:pt x="475" y="1069"/>
                    <a:pt x="440" y="1062"/>
                  </a:cubicBezTo>
                  <a:cubicBezTo>
                    <a:pt x="370" y="1050"/>
                    <a:pt x="298" y="1022"/>
                    <a:pt x="232" y="977"/>
                  </a:cubicBezTo>
                  <a:cubicBezTo>
                    <a:pt x="199" y="954"/>
                    <a:pt x="168" y="927"/>
                    <a:pt x="140" y="897"/>
                  </a:cubicBezTo>
                  <a:cubicBezTo>
                    <a:pt x="112" y="866"/>
                    <a:pt x="87" y="831"/>
                    <a:pt x="65" y="793"/>
                  </a:cubicBezTo>
                  <a:cubicBezTo>
                    <a:pt x="45" y="755"/>
                    <a:pt x="28" y="714"/>
                    <a:pt x="17" y="670"/>
                  </a:cubicBezTo>
                  <a:cubicBezTo>
                    <a:pt x="6" y="627"/>
                    <a:pt x="0" y="581"/>
                    <a:pt x="0" y="535"/>
                  </a:cubicBezTo>
                  <a:cubicBezTo>
                    <a:pt x="0" y="489"/>
                    <a:pt x="6" y="444"/>
                    <a:pt x="17" y="400"/>
                  </a:cubicBezTo>
                  <a:cubicBezTo>
                    <a:pt x="28" y="357"/>
                    <a:pt x="45" y="315"/>
                    <a:pt x="66" y="277"/>
                  </a:cubicBezTo>
                  <a:cubicBezTo>
                    <a:pt x="87" y="239"/>
                    <a:pt x="112" y="205"/>
                    <a:pt x="140" y="174"/>
                  </a:cubicBezTo>
                  <a:cubicBezTo>
                    <a:pt x="169" y="143"/>
                    <a:pt x="200" y="116"/>
                    <a:pt x="233" y="94"/>
                  </a:cubicBezTo>
                  <a:cubicBezTo>
                    <a:pt x="298" y="48"/>
                    <a:pt x="371" y="21"/>
                    <a:pt x="440" y="9"/>
                  </a:cubicBezTo>
                  <a:cubicBezTo>
                    <a:pt x="475" y="2"/>
                    <a:pt x="510" y="0"/>
                    <a:pt x="542" y="0"/>
                  </a:cubicBezTo>
                  <a:cubicBezTo>
                    <a:pt x="551" y="1"/>
                    <a:pt x="559" y="1"/>
                    <a:pt x="567" y="1"/>
                  </a:cubicBezTo>
                  <a:cubicBezTo>
                    <a:pt x="575" y="2"/>
                    <a:pt x="583" y="3"/>
                    <a:pt x="591" y="3"/>
                  </a:cubicBezTo>
                  <a:cubicBezTo>
                    <a:pt x="594" y="4"/>
                    <a:pt x="598" y="4"/>
                    <a:pt x="602" y="5"/>
                  </a:cubicBezTo>
                  <a:cubicBezTo>
                    <a:pt x="606" y="5"/>
                    <a:pt x="610" y="6"/>
                    <a:pt x="614" y="6"/>
                  </a:cubicBezTo>
                  <a:cubicBezTo>
                    <a:pt x="617" y="7"/>
                    <a:pt x="621" y="8"/>
                    <a:pt x="625" y="8"/>
                  </a:cubicBezTo>
                  <a:cubicBezTo>
                    <a:pt x="629" y="9"/>
                    <a:pt x="632" y="9"/>
                    <a:pt x="636" y="10"/>
                  </a:cubicBezTo>
                  <a:cubicBezTo>
                    <a:pt x="643" y="12"/>
                    <a:pt x="651" y="13"/>
                    <a:pt x="658" y="15"/>
                  </a:cubicBezTo>
                  <a:cubicBezTo>
                    <a:pt x="661" y="16"/>
                    <a:pt x="665" y="17"/>
                    <a:pt x="668" y="18"/>
                  </a:cubicBezTo>
                  <a:cubicBezTo>
                    <a:pt x="672" y="19"/>
                    <a:pt x="675" y="20"/>
                    <a:pt x="679" y="21"/>
                  </a:cubicBezTo>
                  <a:cubicBezTo>
                    <a:pt x="693" y="24"/>
                    <a:pt x="706" y="29"/>
                    <a:pt x="719" y="33"/>
                  </a:cubicBezTo>
                  <a:cubicBezTo>
                    <a:pt x="744" y="43"/>
                    <a:pt x="767" y="54"/>
                    <a:pt x="788" y="65"/>
                  </a:cubicBezTo>
                  <a:cubicBezTo>
                    <a:pt x="830" y="88"/>
                    <a:pt x="862" y="114"/>
                    <a:pt x="887" y="136"/>
                  </a:cubicBezTo>
                  <a:cubicBezTo>
                    <a:pt x="890" y="139"/>
                    <a:pt x="893" y="142"/>
                    <a:pt x="896" y="144"/>
                  </a:cubicBezTo>
                  <a:cubicBezTo>
                    <a:pt x="899" y="147"/>
                    <a:pt x="902" y="150"/>
                    <a:pt x="904" y="152"/>
                  </a:cubicBezTo>
                  <a:cubicBezTo>
                    <a:pt x="909" y="158"/>
                    <a:pt x="914" y="163"/>
                    <a:pt x="919" y="167"/>
                  </a:cubicBezTo>
                  <a:cubicBezTo>
                    <a:pt x="927" y="177"/>
                    <a:pt x="935" y="185"/>
                    <a:pt x="940" y="192"/>
                  </a:cubicBezTo>
                  <a:cubicBezTo>
                    <a:pt x="951" y="206"/>
                    <a:pt x="957" y="213"/>
                    <a:pt x="957" y="2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  <p:sp>
          <p:nvSpPr>
            <p:cNvPr id="59" name="Freeform 121"/>
            <p:cNvSpPr>
              <a:spLocks/>
            </p:cNvSpPr>
            <p:nvPr/>
          </p:nvSpPr>
          <p:spPr bwMode="auto">
            <a:xfrm rot="8088521">
              <a:off x="5911100" y="2365542"/>
              <a:ext cx="330071" cy="329721"/>
            </a:xfrm>
            <a:custGeom>
              <a:avLst/>
              <a:gdLst>
                <a:gd name="T0" fmla="*/ 1151 w 1172"/>
                <a:gd name="T1" fmla="*/ 223 h 1321"/>
                <a:gd name="T2" fmla="*/ 1083 w 1172"/>
                <a:gd name="T3" fmla="*/ 158 h 1321"/>
                <a:gd name="T4" fmla="*/ 949 w 1172"/>
                <a:gd name="T5" fmla="*/ 71 h 1321"/>
                <a:gd name="T6" fmla="*/ 918 w 1172"/>
                <a:gd name="T7" fmla="*/ 57 h 1321"/>
                <a:gd name="T8" fmla="*/ 874 w 1172"/>
                <a:gd name="T9" fmla="*/ 41 h 1321"/>
                <a:gd name="T10" fmla="*/ 825 w 1172"/>
                <a:gd name="T11" fmla="*/ 26 h 1321"/>
                <a:gd name="T12" fmla="*/ 799 w 1172"/>
                <a:gd name="T13" fmla="*/ 21 h 1321"/>
                <a:gd name="T14" fmla="*/ 659 w 1172"/>
                <a:gd name="T15" fmla="*/ 7 h 1321"/>
                <a:gd name="T16" fmla="*/ 410 w 1172"/>
                <a:gd name="T17" fmla="*/ 58 h 1321"/>
                <a:gd name="T18" fmla="*/ 178 w 1172"/>
                <a:gd name="T19" fmla="*/ 225 h 1321"/>
                <a:gd name="T20" fmla="*/ 32 w 1172"/>
                <a:gd name="T21" fmla="*/ 498 h 1321"/>
                <a:gd name="T22" fmla="*/ 31 w 1172"/>
                <a:gd name="T23" fmla="*/ 822 h 1321"/>
                <a:gd name="T24" fmla="*/ 177 w 1172"/>
                <a:gd name="T25" fmla="*/ 1096 h 1321"/>
                <a:gd name="T26" fmla="*/ 409 w 1172"/>
                <a:gd name="T27" fmla="*/ 1262 h 1321"/>
                <a:gd name="T28" fmla="*/ 658 w 1172"/>
                <a:gd name="T29" fmla="*/ 1314 h 1321"/>
                <a:gd name="T30" fmla="*/ 799 w 1172"/>
                <a:gd name="T31" fmla="*/ 1301 h 1321"/>
                <a:gd name="T32" fmla="*/ 824 w 1172"/>
                <a:gd name="T33" fmla="*/ 1295 h 1321"/>
                <a:gd name="T34" fmla="*/ 873 w 1172"/>
                <a:gd name="T35" fmla="*/ 1281 h 1321"/>
                <a:gd name="T36" fmla="*/ 896 w 1172"/>
                <a:gd name="T37" fmla="*/ 1272 h 1321"/>
                <a:gd name="T38" fmla="*/ 938 w 1172"/>
                <a:gd name="T39" fmla="*/ 1254 h 1321"/>
                <a:gd name="T40" fmla="*/ 958 w 1172"/>
                <a:gd name="T41" fmla="*/ 1245 h 1321"/>
                <a:gd name="T42" fmla="*/ 1123 w 1172"/>
                <a:gd name="T43" fmla="*/ 1127 h 1321"/>
                <a:gd name="T44" fmla="*/ 1172 w 1172"/>
                <a:gd name="T45" fmla="*/ 1073 h 1321"/>
                <a:gd name="T46" fmla="*/ 1123 w 1172"/>
                <a:gd name="T47" fmla="*/ 1128 h 1321"/>
                <a:gd name="T48" fmla="*/ 960 w 1172"/>
                <a:gd name="T49" fmla="*/ 1248 h 1321"/>
                <a:gd name="T50" fmla="*/ 940 w 1172"/>
                <a:gd name="T51" fmla="*/ 1258 h 1321"/>
                <a:gd name="T52" fmla="*/ 897 w 1172"/>
                <a:gd name="T53" fmla="*/ 1276 h 1321"/>
                <a:gd name="T54" fmla="*/ 874 w 1172"/>
                <a:gd name="T55" fmla="*/ 1285 h 1321"/>
                <a:gd name="T56" fmla="*/ 826 w 1172"/>
                <a:gd name="T57" fmla="*/ 1300 h 1321"/>
                <a:gd name="T58" fmla="*/ 800 w 1172"/>
                <a:gd name="T59" fmla="*/ 1306 h 1321"/>
                <a:gd name="T60" fmla="*/ 658 w 1172"/>
                <a:gd name="T61" fmla="*/ 1321 h 1321"/>
                <a:gd name="T62" fmla="*/ 406 w 1172"/>
                <a:gd name="T63" fmla="*/ 1270 h 1321"/>
                <a:gd name="T64" fmla="*/ 170 w 1172"/>
                <a:gd name="T65" fmla="*/ 1102 h 1321"/>
                <a:gd name="T66" fmla="*/ 21 w 1172"/>
                <a:gd name="T67" fmla="*/ 825 h 1321"/>
                <a:gd name="T68" fmla="*/ 21 w 1172"/>
                <a:gd name="T69" fmla="*/ 495 h 1321"/>
                <a:gd name="T70" fmla="*/ 171 w 1172"/>
                <a:gd name="T71" fmla="*/ 218 h 1321"/>
                <a:gd name="T72" fmla="*/ 407 w 1172"/>
                <a:gd name="T73" fmla="*/ 51 h 1321"/>
                <a:gd name="T74" fmla="*/ 659 w 1172"/>
                <a:gd name="T75" fmla="*/ 0 h 1321"/>
                <a:gd name="T76" fmla="*/ 801 w 1172"/>
                <a:gd name="T77" fmla="*/ 15 h 1321"/>
                <a:gd name="T78" fmla="*/ 826 w 1172"/>
                <a:gd name="T79" fmla="*/ 22 h 1321"/>
                <a:gd name="T80" fmla="*/ 875 w 1172"/>
                <a:gd name="T81" fmla="*/ 36 h 1321"/>
                <a:gd name="T82" fmla="*/ 920 w 1172"/>
                <a:gd name="T83" fmla="*/ 54 h 1321"/>
                <a:gd name="T84" fmla="*/ 951 w 1172"/>
                <a:gd name="T85" fmla="*/ 68 h 1321"/>
                <a:gd name="T86" fmla="*/ 1084 w 1172"/>
                <a:gd name="T87" fmla="*/ 157 h 1321"/>
                <a:gd name="T88" fmla="*/ 1151 w 1172"/>
                <a:gd name="T89" fmla="*/ 223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2" h="1321">
                  <a:moveTo>
                    <a:pt x="1172" y="248"/>
                  </a:moveTo>
                  <a:cubicBezTo>
                    <a:pt x="1172" y="248"/>
                    <a:pt x="1165" y="240"/>
                    <a:pt x="1151" y="223"/>
                  </a:cubicBezTo>
                  <a:cubicBezTo>
                    <a:pt x="1143" y="215"/>
                    <a:pt x="1134" y="206"/>
                    <a:pt x="1123" y="194"/>
                  </a:cubicBezTo>
                  <a:cubicBezTo>
                    <a:pt x="1112" y="184"/>
                    <a:pt x="1099" y="171"/>
                    <a:pt x="1083" y="158"/>
                  </a:cubicBezTo>
                  <a:cubicBezTo>
                    <a:pt x="1052" y="132"/>
                    <a:pt x="1011" y="103"/>
                    <a:pt x="959" y="76"/>
                  </a:cubicBezTo>
                  <a:cubicBezTo>
                    <a:pt x="956" y="75"/>
                    <a:pt x="953" y="73"/>
                    <a:pt x="949" y="71"/>
                  </a:cubicBezTo>
                  <a:cubicBezTo>
                    <a:pt x="946" y="70"/>
                    <a:pt x="943" y="68"/>
                    <a:pt x="939" y="67"/>
                  </a:cubicBezTo>
                  <a:cubicBezTo>
                    <a:pt x="932" y="64"/>
                    <a:pt x="925" y="61"/>
                    <a:pt x="918" y="57"/>
                  </a:cubicBezTo>
                  <a:cubicBezTo>
                    <a:pt x="911" y="54"/>
                    <a:pt x="904" y="52"/>
                    <a:pt x="896" y="49"/>
                  </a:cubicBezTo>
                  <a:cubicBezTo>
                    <a:pt x="889" y="46"/>
                    <a:pt x="881" y="43"/>
                    <a:pt x="874" y="41"/>
                  </a:cubicBezTo>
                  <a:cubicBezTo>
                    <a:pt x="866" y="38"/>
                    <a:pt x="858" y="36"/>
                    <a:pt x="850" y="33"/>
                  </a:cubicBezTo>
                  <a:cubicBezTo>
                    <a:pt x="842" y="31"/>
                    <a:pt x="833" y="29"/>
                    <a:pt x="825" y="26"/>
                  </a:cubicBezTo>
                  <a:cubicBezTo>
                    <a:pt x="821" y="25"/>
                    <a:pt x="817" y="24"/>
                    <a:pt x="812" y="23"/>
                  </a:cubicBezTo>
                  <a:cubicBezTo>
                    <a:pt x="808" y="22"/>
                    <a:pt x="804" y="21"/>
                    <a:pt x="799" y="21"/>
                  </a:cubicBezTo>
                  <a:cubicBezTo>
                    <a:pt x="791" y="19"/>
                    <a:pt x="782" y="17"/>
                    <a:pt x="773" y="15"/>
                  </a:cubicBezTo>
                  <a:cubicBezTo>
                    <a:pt x="737" y="10"/>
                    <a:pt x="699" y="7"/>
                    <a:pt x="659" y="7"/>
                  </a:cubicBezTo>
                  <a:cubicBezTo>
                    <a:pt x="619" y="7"/>
                    <a:pt x="578" y="11"/>
                    <a:pt x="536" y="19"/>
                  </a:cubicBezTo>
                  <a:cubicBezTo>
                    <a:pt x="494" y="28"/>
                    <a:pt x="452" y="41"/>
                    <a:pt x="410" y="58"/>
                  </a:cubicBezTo>
                  <a:cubicBezTo>
                    <a:pt x="368" y="76"/>
                    <a:pt x="327" y="99"/>
                    <a:pt x="288" y="127"/>
                  </a:cubicBezTo>
                  <a:cubicBezTo>
                    <a:pt x="249" y="155"/>
                    <a:pt x="211" y="187"/>
                    <a:pt x="178" y="225"/>
                  </a:cubicBezTo>
                  <a:cubicBezTo>
                    <a:pt x="144" y="262"/>
                    <a:pt x="115" y="304"/>
                    <a:pt x="90" y="350"/>
                  </a:cubicBezTo>
                  <a:cubicBezTo>
                    <a:pt x="65" y="396"/>
                    <a:pt x="45" y="446"/>
                    <a:pt x="32" y="498"/>
                  </a:cubicBezTo>
                  <a:cubicBezTo>
                    <a:pt x="19" y="550"/>
                    <a:pt x="12" y="605"/>
                    <a:pt x="11" y="660"/>
                  </a:cubicBezTo>
                  <a:cubicBezTo>
                    <a:pt x="11" y="715"/>
                    <a:pt x="18" y="770"/>
                    <a:pt x="31" y="822"/>
                  </a:cubicBezTo>
                  <a:cubicBezTo>
                    <a:pt x="45" y="875"/>
                    <a:pt x="65" y="924"/>
                    <a:pt x="89" y="970"/>
                  </a:cubicBezTo>
                  <a:cubicBezTo>
                    <a:pt x="114" y="1016"/>
                    <a:pt x="144" y="1058"/>
                    <a:pt x="177" y="1096"/>
                  </a:cubicBezTo>
                  <a:cubicBezTo>
                    <a:pt x="211" y="1133"/>
                    <a:pt x="248" y="1166"/>
                    <a:pt x="287" y="1194"/>
                  </a:cubicBezTo>
                  <a:cubicBezTo>
                    <a:pt x="326" y="1222"/>
                    <a:pt x="367" y="1244"/>
                    <a:pt x="409" y="1262"/>
                  </a:cubicBezTo>
                  <a:cubicBezTo>
                    <a:pt x="451" y="1280"/>
                    <a:pt x="494" y="1293"/>
                    <a:pt x="535" y="1301"/>
                  </a:cubicBezTo>
                  <a:cubicBezTo>
                    <a:pt x="577" y="1310"/>
                    <a:pt x="619" y="1314"/>
                    <a:pt x="658" y="1314"/>
                  </a:cubicBezTo>
                  <a:cubicBezTo>
                    <a:pt x="698" y="1314"/>
                    <a:pt x="736" y="1312"/>
                    <a:pt x="772" y="1306"/>
                  </a:cubicBezTo>
                  <a:cubicBezTo>
                    <a:pt x="781" y="1304"/>
                    <a:pt x="790" y="1302"/>
                    <a:pt x="799" y="1301"/>
                  </a:cubicBezTo>
                  <a:cubicBezTo>
                    <a:pt x="803" y="1300"/>
                    <a:pt x="807" y="1299"/>
                    <a:pt x="812" y="1298"/>
                  </a:cubicBezTo>
                  <a:cubicBezTo>
                    <a:pt x="816" y="1297"/>
                    <a:pt x="820" y="1296"/>
                    <a:pt x="824" y="1295"/>
                  </a:cubicBezTo>
                  <a:cubicBezTo>
                    <a:pt x="833" y="1293"/>
                    <a:pt x="841" y="1291"/>
                    <a:pt x="849" y="1288"/>
                  </a:cubicBezTo>
                  <a:cubicBezTo>
                    <a:pt x="857" y="1286"/>
                    <a:pt x="865" y="1283"/>
                    <a:pt x="873" y="1281"/>
                  </a:cubicBezTo>
                  <a:cubicBezTo>
                    <a:pt x="877" y="1279"/>
                    <a:pt x="881" y="1278"/>
                    <a:pt x="884" y="1277"/>
                  </a:cubicBezTo>
                  <a:cubicBezTo>
                    <a:pt x="888" y="1275"/>
                    <a:pt x="892" y="1274"/>
                    <a:pt x="896" y="1272"/>
                  </a:cubicBezTo>
                  <a:cubicBezTo>
                    <a:pt x="903" y="1270"/>
                    <a:pt x="911" y="1267"/>
                    <a:pt x="918" y="1264"/>
                  </a:cubicBezTo>
                  <a:cubicBezTo>
                    <a:pt x="925" y="1261"/>
                    <a:pt x="932" y="1258"/>
                    <a:pt x="938" y="1254"/>
                  </a:cubicBezTo>
                  <a:cubicBezTo>
                    <a:pt x="942" y="1253"/>
                    <a:pt x="945" y="1251"/>
                    <a:pt x="949" y="1250"/>
                  </a:cubicBezTo>
                  <a:cubicBezTo>
                    <a:pt x="952" y="1248"/>
                    <a:pt x="955" y="1247"/>
                    <a:pt x="958" y="1245"/>
                  </a:cubicBezTo>
                  <a:cubicBezTo>
                    <a:pt x="1010" y="1219"/>
                    <a:pt x="1051" y="1190"/>
                    <a:pt x="1082" y="1163"/>
                  </a:cubicBezTo>
                  <a:cubicBezTo>
                    <a:pt x="1098" y="1151"/>
                    <a:pt x="1111" y="1138"/>
                    <a:pt x="1123" y="1127"/>
                  </a:cubicBezTo>
                  <a:cubicBezTo>
                    <a:pt x="1134" y="1116"/>
                    <a:pt x="1143" y="1106"/>
                    <a:pt x="1150" y="1098"/>
                  </a:cubicBezTo>
                  <a:cubicBezTo>
                    <a:pt x="1164" y="1082"/>
                    <a:pt x="1172" y="1073"/>
                    <a:pt x="1172" y="1073"/>
                  </a:cubicBezTo>
                  <a:cubicBezTo>
                    <a:pt x="1172" y="1073"/>
                    <a:pt x="1164" y="1082"/>
                    <a:pt x="1151" y="1099"/>
                  </a:cubicBezTo>
                  <a:cubicBezTo>
                    <a:pt x="1143" y="1107"/>
                    <a:pt x="1134" y="1116"/>
                    <a:pt x="1123" y="1128"/>
                  </a:cubicBezTo>
                  <a:cubicBezTo>
                    <a:pt x="1112" y="1139"/>
                    <a:pt x="1099" y="1152"/>
                    <a:pt x="1083" y="1165"/>
                  </a:cubicBezTo>
                  <a:cubicBezTo>
                    <a:pt x="1052" y="1191"/>
                    <a:pt x="1012" y="1221"/>
                    <a:pt x="960" y="1248"/>
                  </a:cubicBezTo>
                  <a:cubicBezTo>
                    <a:pt x="957" y="1250"/>
                    <a:pt x="953" y="1251"/>
                    <a:pt x="950" y="1253"/>
                  </a:cubicBezTo>
                  <a:cubicBezTo>
                    <a:pt x="947" y="1255"/>
                    <a:pt x="943" y="1256"/>
                    <a:pt x="940" y="1258"/>
                  </a:cubicBezTo>
                  <a:cubicBezTo>
                    <a:pt x="933" y="1261"/>
                    <a:pt x="926" y="1264"/>
                    <a:pt x="919" y="1267"/>
                  </a:cubicBezTo>
                  <a:cubicBezTo>
                    <a:pt x="912" y="1271"/>
                    <a:pt x="905" y="1273"/>
                    <a:pt x="897" y="1276"/>
                  </a:cubicBezTo>
                  <a:cubicBezTo>
                    <a:pt x="893" y="1278"/>
                    <a:pt x="890" y="1279"/>
                    <a:pt x="886" y="1281"/>
                  </a:cubicBezTo>
                  <a:cubicBezTo>
                    <a:pt x="882" y="1282"/>
                    <a:pt x="878" y="1283"/>
                    <a:pt x="874" y="1285"/>
                  </a:cubicBezTo>
                  <a:cubicBezTo>
                    <a:pt x="866" y="1287"/>
                    <a:pt x="859" y="1290"/>
                    <a:pt x="850" y="1293"/>
                  </a:cubicBezTo>
                  <a:cubicBezTo>
                    <a:pt x="842" y="1295"/>
                    <a:pt x="834" y="1297"/>
                    <a:pt x="826" y="1300"/>
                  </a:cubicBezTo>
                  <a:cubicBezTo>
                    <a:pt x="821" y="1301"/>
                    <a:pt x="817" y="1302"/>
                    <a:pt x="813" y="1303"/>
                  </a:cubicBezTo>
                  <a:cubicBezTo>
                    <a:pt x="808" y="1304"/>
                    <a:pt x="804" y="1305"/>
                    <a:pt x="800" y="1306"/>
                  </a:cubicBezTo>
                  <a:cubicBezTo>
                    <a:pt x="791" y="1307"/>
                    <a:pt x="782" y="1310"/>
                    <a:pt x="773" y="1311"/>
                  </a:cubicBezTo>
                  <a:cubicBezTo>
                    <a:pt x="737" y="1317"/>
                    <a:pt x="698" y="1320"/>
                    <a:pt x="658" y="1321"/>
                  </a:cubicBezTo>
                  <a:cubicBezTo>
                    <a:pt x="618" y="1321"/>
                    <a:pt x="576" y="1317"/>
                    <a:pt x="534" y="1309"/>
                  </a:cubicBezTo>
                  <a:cubicBezTo>
                    <a:pt x="492" y="1300"/>
                    <a:pt x="448" y="1288"/>
                    <a:pt x="406" y="1270"/>
                  </a:cubicBezTo>
                  <a:cubicBezTo>
                    <a:pt x="363" y="1252"/>
                    <a:pt x="322" y="1229"/>
                    <a:pt x="282" y="1201"/>
                  </a:cubicBezTo>
                  <a:cubicBezTo>
                    <a:pt x="242" y="1173"/>
                    <a:pt x="204" y="1140"/>
                    <a:pt x="170" y="1102"/>
                  </a:cubicBezTo>
                  <a:cubicBezTo>
                    <a:pt x="136" y="1064"/>
                    <a:pt x="106" y="1022"/>
                    <a:pt x="80" y="975"/>
                  </a:cubicBezTo>
                  <a:cubicBezTo>
                    <a:pt x="55" y="928"/>
                    <a:pt x="35" y="878"/>
                    <a:pt x="21" y="825"/>
                  </a:cubicBezTo>
                  <a:cubicBezTo>
                    <a:pt x="8" y="772"/>
                    <a:pt x="1" y="716"/>
                    <a:pt x="0" y="660"/>
                  </a:cubicBezTo>
                  <a:cubicBezTo>
                    <a:pt x="1" y="604"/>
                    <a:pt x="8" y="548"/>
                    <a:pt x="21" y="495"/>
                  </a:cubicBezTo>
                  <a:cubicBezTo>
                    <a:pt x="35" y="442"/>
                    <a:pt x="55" y="392"/>
                    <a:pt x="80" y="345"/>
                  </a:cubicBezTo>
                  <a:cubicBezTo>
                    <a:pt x="106" y="299"/>
                    <a:pt x="137" y="256"/>
                    <a:pt x="171" y="218"/>
                  </a:cubicBezTo>
                  <a:cubicBezTo>
                    <a:pt x="205" y="180"/>
                    <a:pt x="243" y="147"/>
                    <a:pt x="282" y="119"/>
                  </a:cubicBezTo>
                  <a:cubicBezTo>
                    <a:pt x="322" y="91"/>
                    <a:pt x="364" y="68"/>
                    <a:pt x="407" y="51"/>
                  </a:cubicBezTo>
                  <a:cubicBezTo>
                    <a:pt x="449" y="33"/>
                    <a:pt x="492" y="20"/>
                    <a:pt x="535" y="12"/>
                  </a:cubicBezTo>
                  <a:cubicBezTo>
                    <a:pt x="577" y="4"/>
                    <a:pt x="619" y="0"/>
                    <a:pt x="659" y="0"/>
                  </a:cubicBezTo>
                  <a:cubicBezTo>
                    <a:pt x="699" y="1"/>
                    <a:pt x="738" y="4"/>
                    <a:pt x="774" y="10"/>
                  </a:cubicBezTo>
                  <a:cubicBezTo>
                    <a:pt x="783" y="12"/>
                    <a:pt x="792" y="14"/>
                    <a:pt x="801" y="15"/>
                  </a:cubicBezTo>
                  <a:cubicBezTo>
                    <a:pt x="805" y="16"/>
                    <a:pt x="809" y="17"/>
                    <a:pt x="814" y="18"/>
                  </a:cubicBezTo>
                  <a:cubicBezTo>
                    <a:pt x="818" y="19"/>
                    <a:pt x="822" y="21"/>
                    <a:pt x="826" y="22"/>
                  </a:cubicBezTo>
                  <a:cubicBezTo>
                    <a:pt x="835" y="24"/>
                    <a:pt x="843" y="26"/>
                    <a:pt x="851" y="29"/>
                  </a:cubicBezTo>
                  <a:cubicBezTo>
                    <a:pt x="859" y="31"/>
                    <a:pt x="867" y="34"/>
                    <a:pt x="875" y="36"/>
                  </a:cubicBezTo>
                  <a:cubicBezTo>
                    <a:pt x="883" y="39"/>
                    <a:pt x="890" y="42"/>
                    <a:pt x="898" y="45"/>
                  </a:cubicBezTo>
                  <a:cubicBezTo>
                    <a:pt x="905" y="48"/>
                    <a:pt x="913" y="51"/>
                    <a:pt x="920" y="54"/>
                  </a:cubicBezTo>
                  <a:cubicBezTo>
                    <a:pt x="927" y="57"/>
                    <a:pt x="934" y="60"/>
                    <a:pt x="941" y="64"/>
                  </a:cubicBezTo>
                  <a:cubicBezTo>
                    <a:pt x="944" y="65"/>
                    <a:pt x="948" y="67"/>
                    <a:pt x="951" y="68"/>
                  </a:cubicBezTo>
                  <a:cubicBezTo>
                    <a:pt x="954" y="70"/>
                    <a:pt x="957" y="72"/>
                    <a:pt x="961" y="73"/>
                  </a:cubicBezTo>
                  <a:cubicBezTo>
                    <a:pt x="1012" y="100"/>
                    <a:pt x="1053" y="130"/>
                    <a:pt x="1084" y="157"/>
                  </a:cubicBezTo>
                  <a:cubicBezTo>
                    <a:pt x="1100" y="170"/>
                    <a:pt x="1113" y="183"/>
                    <a:pt x="1124" y="194"/>
                  </a:cubicBezTo>
                  <a:cubicBezTo>
                    <a:pt x="1135" y="205"/>
                    <a:pt x="1144" y="215"/>
                    <a:pt x="1151" y="223"/>
                  </a:cubicBezTo>
                  <a:cubicBezTo>
                    <a:pt x="1165" y="240"/>
                    <a:pt x="1172" y="248"/>
                    <a:pt x="1172" y="24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  <p:sp>
          <p:nvSpPr>
            <p:cNvPr id="60" name="Freeform 123"/>
            <p:cNvSpPr>
              <a:spLocks/>
            </p:cNvSpPr>
            <p:nvPr/>
          </p:nvSpPr>
          <p:spPr bwMode="auto">
            <a:xfrm rot="8088521">
              <a:off x="5884406" y="2330738"/>
              <a:ext cx="390461" cy="391990"/>
            </a:xfrm>
            <a:custGeom>
              <a:avLst/>
              <a:gdLst>
                <a:gd name="T0" fmla="*/ 1361 w 1386"/>
                <a:gd name="T1" fmla="*/ 254 h 1571"/>
                <a:gd name="T2" fmla="*/ 1327 w 1386"/>
                <a:gd name="T3" fmla="*/ 221 h 1571"/>
                <a:gd name="T4" fmla="*/ 1131 w 1386"/>
                <a:gd name="T5" fmla="*/ 85 h 1571"/>
                <a:gd name="T6" fmla="*/ 1082 w 1386"/>
                <a:gd name="T7" fmla="*/ 63 h 1571"/>
                <a:gd name="T8" fmla="*/ 1043 w 1386"/>
                <a:gd name="T9" fmla="*/ 48 h 1571"/>
                <a:gd name="T10" fmla="*/ 910 w 1386"/>
                <a:gd name="T11" fmla="*/ 16 h 1571"/>
                <a:gd name="T12" fmla="*/ 844 w 1386"/>
                <a:gd name="T13" fmla="*/ 8 h 1571"/>
                <a:gd name="T14" fmla="*/ 775 w 1386"/>
                <a:gd name="T15" fmla="*/ 7 h 1571"/>
                <a:gd name="T16" fmla="*/ 337 w 1386"/>
                <a:gd name="T17" fmla="*/ 152 h 1571"/>
                <a:gd name="T18" fmla="*/ 35 w 1386"/>
                <a:gd name="T19" fmla="*/ 593 h 1571"/>
                <a:gd name="T20" fmla="*/ 35 w 1386"/>
                <a:gd name="T21" fmla="*/ 977 h 1571"/>
                <a:gd name="T22" fmla="*/ 336 w 1386"/>
                <a:gd name="T23" fmla="*/ 1418 h 1571"/>
                <a:gd name="T24" fmla="*/ 774 w 1386"/>
                <a:gd name="T25" fmla="*/ 1564 h 1571"/>
                <a:gd name="T26" fmla="*/ 809 w 1386"/>
                <a:gd name="T27" fmla="*/ 1564 h 1571"/>
                <a:gd name="T28" fmla="*/ 877 w 1386"/>
                <a:gd name="T29" fmla="*/ 1560 h 1571"/>
                <a:gd name="T30" fmla="*/ 1029 w 1386"/>
                <a:gd name="T31" fmla="*/ 1527 h 1571"/>
                <a:gd name="T32" fmla="*/ 1056 w 1386"/>
                <a:gd name="T33" fmla="*/ 1518 h 1571"/>
                <a:gd name="T34" fmla="*/ 1107 w 1386"/>
                <a:gd name="T35" fmla="*/ 1498 h 1571"/>
                <a:gd name="T36" fmla="*/ 1278 w 1386"/>
                <a:gd name="T37" fmla="*/ 1393 h 1571"/>
                <a:gd name="T38" fmla="*/ 1299 w 1386"/>
                <a:gd name="T39" fmla="*/ 1376 h 1571"/>
                <a:gd name="T40" fmla="*/ 1327 w 1386"/>
                <a:gd name="T41" fmla="*/ 1351 h 1571"/>
                <a:gd name="T42" fmla="*/ 1360 w 1386"/>
                <a:gd name="T43" fmla="*/ 1317 h 1571"/>
                <a:gd name="T44" fmla="*/ 1360 w 1386"/>
                <a:gd name="T45" fmla="*/ 1317 h 1571"/>
                <a:gd name="T46" fmla="*/ 1328 w 1386"/>
                <a:gd name="T47" fmla="*/ 1351 h 1571"/>
                <a:gd name="T48" fmla="*/ 1300 w 1386"/>
                <a:gd name="T49" fmla="*/ 1377 h 1571"/>
                <a:gd name="T50" fmla="*/ 1280 w 1386"/>
                <a:gd name="T51" fmla="*/ 1394 h 1571"/>
                <a:gd name="T52" fmla="*/ 1108 w 1386"/>
                <a:gd name="T53" fmla="*/ 1501 h 1571"/>
                <a:gd name="T54" fmla="*/ 1057 w 1386"/>
                <a:gd name="T55" fmla="*/ 1522 h 1571"/>
                <a:gd name="T56" fmla="*/ 1030 w 1386"/>
                <a:gd name="T57" fmla="*/ 1531 h 1571"/>
                <a:gd name="T58" fmla="*/ 877 w 1386"/>
                <a:gd name="T59" fmla="*/ 1566 h 1571"/>
                <a:gd name="T60" fmla="*/ 809 w 1386"/>
                <a:gd name="T61" fmla="*/ 1570 h 1571"/>
                <a:gd name="T62" fmla="*/ 774 w 1386"/>
                <a:gd name="T63" fmla="*/ 1571 h 1571"/>
                <a:gd name="T64" fmla="*/ 331 w 1386"/>
                <a:gd name="T65" fmla="*/ 1426 h 1571"/>
                <a:gd name="T66" fmla="*/ 25 w 1386"/>
                <a:gd name="T67" fmla="*/ 980 h 1571"/>
                <a:gd name="T68" fmla="*/ 25 w 1386"/>
                <a:gd name="T69" fmla="*/ 590 h 1571"/>
                <a:gd name="T70" fmla="*/ 331 w 1386"/>
                <a:gd name="T71" fmla="*/ 145 h 1571"/>
                <a:gd name="T72" fmla="*/ 775 w 1386"/>
                <a:gd name="T73" fmla="*/ 0 h 1571"/>
                <a:gd name="T74" fmla="*/ 844 w 1386"/>
                <a:gd name="T75" fmla="*/ 3 h 1571"/>
                <a:gd name="T76" fmla="*/ 911 w 1386"/>
                <a:gd name="T77" fmla="*/ 10 h 1571"/>
                <a:gd name="T78" fmla="*/ 1044 w 1386"/>
                <a:gd name="T79" fmla="*/ 44 h 1571"/>
                <a:gd name="T80" fmla="*/ 1084 w 1386"/>
                <a:gd name="T81" fmla="*/ 59 h 1571"/>
                <a:gd name="T82" fmla="*/ 1133 w 1386"/>
                <a:gd name="T83" fmla="*/ 82 h 1571"/>
                <a:gd name="T84" fmla="*/ 1328 w 1386"/>
                <a:gd name="T85" fmla="*/ 220 h 1571"/>
                <a:gd name="T86" fmla="*/ 1361 w 1386"/>
                <a:gd name="T87" fmla="*/ 254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86" h="1571">
                  <a:moveTo>
                    <a:pt x="1386" y="283"/>
                  </a:moveTo>
                  <a:cubicBezTo>
                    <a:pt x="1386" y="283"/>
                    <a:pt x="1378" y="273"/>
                    <a:pt x="1361" y="254"/>
                  </a:cubicBezTo>
                  <a:cubicBezTo>
                    <a:pt x="1356" y="250"/>
                    <a:pt x="1351" y="245"/>
                    <a:pt x="1346" y="239"/>
                  </a:cubicBezTo>
                  <a:cubicBezTo>
                    <a:pt x="1340" y="234"/>
                    <a:pt x="1334" y="227"/>
                    <a:pt x="1327" y="221"/>
                  </a:cubicBezTo>
                  <a:cubicBezTo>
                    <a:pt x="1314" y="209"/>
                    <a:pt x="1298" y="194"/>
                    <a:pt x="1279" y="179"/>
                  </a:cubicBezTo>
                  <a:cubicBezTo>
                    <a:pt x="1242" y="149"/>
                    <a:pt x="1193" y="115"/>
                    <a:pt x="1131" y="85"/>
                  </a:cubicBezTo>
                  <a:cubicBezTo>
                    <a:pt x="1123" y="81"/>
                    <a:pt x="1115" y="77"/>
                    <a:pt x="1107" y="74"/>
                  </a:cubicBezTo>
                  <a:cubicBezTo>
                    <a:pt x="1099" y="70"/>
                    <a:pt x="1091" y="66"/>
                    <a:pt x="1082" y="63"/>
                  </a:cubicBezTo>
                  <a:cubicBezTo>
                    <a:pt x="1074" y="60"/>
                    <a:pt x="1065" y="57"/>
                    <a:pt x="1056" y="53"/>
                  </a:cubicBezTo>
                  <a:cubicBezTo>
                    <a:pt x="1052" y="52"/>
                    <a:pt x="1048" y="50"/>
                    <a:pt x="1043" y="48"/>
                  </a:cubicBezTo>
                  <a:cubicBezTo>
                    <a:pt x="1038" y="47"/>
                    <a:pt x="1034" y="45"/>
                    <a:pt x="1029" y="44"/>
                  </a:cubicBezTo>
                  <a:cubicBezTo>
                    <a:pt x="992" y="32"/>
                    <a:pt x="952" y="23"/>
                    <a:pt x="910" y="16"/>
                  </a:cubicBezTo>
                  <a:cubicBezTo>
                    <a:pt x="899" y="14"/>
                    <a:pt x="888" y="13"/>
                    <a:pt x="877" y="11"/>
                  </a:cubicBezTo>
                  <a:cubicBezTo>
                    <a:pt x="866" y="10"/>
                    <a:pt x="855" y="9"/>
                    <a:pt x="844" y="8"/>
                  </a:cubicBezTo>
                  <a:cubicBezTo>
                    <a:pt x="833" y="7"/>
                    <a:pt x="821" y="7"/>
                    <a:pt x="810" y="7"/>
                  </a:cubicBezTo>
                  <a:cubicBezTo>
                    <a:pt x="798" y="7"/>
                    <a:pt x="787" y="6"/>
                    <a:pt x="775" y="7"/>
                  </a:cubicBezTo>
                  <a:cubicBezTo>
                    <a:pt x="728" y="8"/>
                    <a:pt x="679" y="13"/>
                    <a:pt x="630" y="23"/>
                  </a:cubicBezTo>
                  <a:cubicBezTo>
                    <a:pt x="531" y="44"/>
                    <a:pt x="429" y="86"/>
                    <a:pt x="337" y="152"/>
                  </a:cubicBezTo>
                  <a:cubicBezTo>
                    <a:pt x="244" y="218"/>
                    <a:pt x="162" y="309"/>
                    <a:pt x="103" y="418"/>
                  </a:cubicBezTo>
                  <a:cubicBezTo>
                    <a:pt x="74" y="472"/>
                    <a:pt x="51" y="531"/>
                    <a:pt x="35" y="593"/>
                  </a:cubicBezTo>
                  <a:cubicBezTo>
                    <a:pt x="20" y="655"/>
                    <a:pt x="11" y="720"/>
                    <a:pt x="11" y="785"/>
                  </a:cubicBezTo>
                  <a:cubicBezTo>
                    <a:pt x="11" y="851"/>
                    <a:pt x="20" y="915"/>
                    <a:pt x="35" y="977"/>
                  </a:cubicBezTo>
                  <a:cubicBezTo>
                    <a:pt x="51" y="1039"/>
                    <a:pt x="74" y="1098"/>
                    <a:pt x="103" y="1152"/>
                  </a:cubicBezTo>
                  <a:cubicBezTo>
                    <a:pt x="162" y="1261"/>
                    <a:pt x="243" y="1352"/>
                    <a:pt x="336" y="1418"/>
                  </a:cubicBezTo>
                  <a:cubicBezTo>
                    <a:pt x="428" y="1485"/>
                    <a:pt x="530" y="1527"/>
                    <a:pt x="629" y="1548"/>
                  </a:cubicBezTo>
                  <a:cubicBezTo>
                    <a:pt x="679" y="1558"/>
                    <a:pt x="727" y="1563"/>
                    <a:pt x="774" y="1564"/>
                  </a:cubicBezTo>
                  <a:cubicBezTo>
                    <a:pt x="780" y="1564"/>
                    <a:pt x="786" y="1565"/>
                    <a:pt x="792" y="1564"/>
                  </a:cubicBezTo>
                  <a:cubicBezTo>
                    <a:pt x="798" y="1564"/>
                    <a:pt x="803" y="1564"/>
                    <a:pt x="809" y="1564"/>
                  </a:cubicBezTo>
                  <a:cubicBezTo>
                    <a:pt x="821" y="1564"/>
                    <a:pt x="832" y="1564"/>
                    <a:pt x="843" y="1563"/>
                  </a:cubicBezTo>
                  <a:cubicBezTo>
                    <a:pt x="855" y="1562"/>
                    <a:pt x="866" y="1561"/>
                    <a:pt x="877" y="1560"/>
                  </a:cubicBezTo>
                  <a:cubicBezTo>
                    <a:pt x="888" y="1558"/>
                    <a:pt x="898" y="1557"/>
                    <a:pt x="909" y="1555"/>
                  </a:cubicBezTo>
                  <a:cubicBezTo>
                    <a:pt x="952" y="1549"/>
                    <a:pt x="992" y="1540"/>
                    <a:pt x="1029" y="1527"/>
                  </a:cubicBezTo>
                  <a:cubicBezTo>
                    <a:pt x="1033" y="1526"/>
                    <a:pt x="1038" y="1524"/>
                    <a:pt x="1042" y="1523"/>
                  </a:cubicBezTo>
                  <a:cubicBezTo>
                    <a:pt x="1047" y="1522"/>
                    <a:pt x="1051" y="1520"/>
                    <a:pt x="1056" y="1518"/>
                  </a:cubicBezTo>
                  <a:cubicBezTo>
                    <a:pt x="1065" y="1515"/>
                    <a:pt x="1073" y="1512"/>
                    <a:pt x="1082" y="1508"/>
                  </a:cubicBezTo>
                  <a:cubicBezTo>
                    <a:pt x="1090" y="1505"/>
                    <a:pt x="1098" y="1501"/>
                    <a:pt x="1107" y="1498"/>
                  </a:cubicBezTo>
                  <a:cubicBezTo>
                    <a:pt x="1115" y="1494"/>
                    <a:pt x="1123" y="1491"/>
                    <a:pt x="1130" y="1487"/>
                  </a:cubicBezTo>
                  <a:cubicBezTo>
                    <a:pt x="1192" y="1457"/>
                    <a:pt x="1241" y="1423"/>
                    <a:pt x="1278" y="1393"/>
                  </a:cubicBezTo>
                  <a:cubicBezTo>
                    <a:pt x="1283" y="1389"/>
                    <a:pt x="1288" y="1385"/>
                    <a:pt x="1292" y="1382"/>
                  </a:cubicBezTo>
                  <a:cubicBezTo>
                    <a:pt x="1294" y="1380"/>
                    <a:pt x="1297" y="1378"/>
                    <a:pt x="1299" y="1376"/>
                  </a:cubicBezTo>
                  <a:cubicBezTo>
                    <a:pt x="1301" y="1374"/>
                    <a:pt x="1303" y="1372"/>
                    <a:pt x="1305" y="1371"/>
                  </a:cubicBezTo>
                  <a:cubicBezTo>
                    <a:pt x="1313" y="1363"/>
                    <a:pt x="1320" y="1357"/>
                    <a:pt x="1327" y="1351"/>
                  </a:cubicBezTo>
                  <a:cubicBezTo>
                    <a:pt x="1334" y="1344"/>
                    <a:pt x="1340" y="1338"/>
                    <a:pt x="1345" y="1332"/>
                  </a:cubicBezTo>
                  <a:cubicBezTo>
                    <a:pt x="1351" y="1327"/>
                    <a:pt x="1356" y="1322"/>
                    <a:pt x="1360" y="1317"/>
                  </a:cubicBezTo>
                  <a:cubicBezTo>
                    <a:pt x="1377" y="1298"/>
                    <a:pt x="1386" y="1288"/>
                    <a:pt x="1386" y="1288"/>
                  </a:cubicBezTo>
                  <a:cubicBezTo>
                    <a:pt x="1386" y="1288"/>
                    <a:pt x="1377" y="1298"/>
                    <a:pt x="1360" y="1317"/>
                  </a:cubicBezTo>
                  <a:cubicBezTo>
                    <a:pt x="1356" y="1322"/>
                    <a:pt x="1351" y="1327"/>
                    <a:pt x="1346" y="1333"/>
                  </a:cubicBezTo>
                  <a:cubicBezTo>
                    <a:pt x="1340" y="1338"/>
                    <a:pt x="1334" y="1345"/>
                    <a:pt x="1328" y="1351"/>
                  </a:cubicBezTo>
                  <a:cubicBezTo>
                    <a:pt x="1321" y="1358"/>
                    <a:pt x="1313" y="1364"/>
                    <a:pt x="1306" y="1372"/>
                  </a:cubicBezTo>
                  <a:cubicBezTo>
                    <a:pt x="1304" y="1373"/>
                    <a:pt x="1302" y="1375"/>
                    <a:pt x="1300" y="1377"/>
                  </a:cubicBezTo>
                  <a:cubicBezTo>
                    <a:pt x="1298" y="1379"/>
                    <a:pt x="1295" y="1381"/>
                    <a:pt x="1293" y="1383"/>
                  </a:cubicBezTo>
                  <a:cubicBezTo>
                    <a:pt x="1289" y="1386"/>
                    <a:pt x="1284" y="1390"/>
                    <a:pt x="1280" y="1394"/>
                  </a:cubicBezTo>
                  <a:cubicBezTo>
                    <a:pt x="1242" y="1425"/>
                    <a:pt x="1193" y="1459"/>
                    <a:pt x="1132" y="1490"/>
                  </a:cubicBezTo>
                  <a:cubicBezTo>
                    <a:pt x="1124" y="1494"/>
                    <a:pt x="1116" y="1497"/>
                    <a:pt x="1108" y="1501"/>
                  </a:cubicBezTo>
                  <a:cubicBezTo>
                    <a:pt x="1100" y="1504"/>
                    <a:pt x="1092" y="1508"/>
                    <a:pt x="1083" y="1512"/>
                  </a:cubicBezTo>
                  <a:cubicBezTo>
                    <a:pt x="1075" y="1515"/>
                    <a:pt x="1066" y="1519"/>
                    <a:pt x="1057" y="1522"/>
                  </a:cubicBezTo>
                  <a:cubicBezTo>
                    <a:pt x="1053" y="1524"/>
                    <a:pt x="1048" y="1526"/>
                    <a:pt x="1044" y="1527"/>
                  </a:cubicBezTo>
                  <a:cubicBezTo>
                    <a:pt x="1039" y="1529"/>
                    <a:pt x="1035" y="1530"/>
                    <a:pt x="1030" y="1531"/>
                  </a:cubicBezTo>
                  <a:cubicBezTo>
                    <a:pt x="993" y="1544"/>
                    <a:pt x="953" y="1554"/>
                    <a:pt x="910" y="1561"/>
                  </a:cubicBezTo>
                  <a:cubicBezTo>
                    <a:pt x="899" y="1562"/>
                    <a:pt x="888" y="1564"/>
                    <a:pt x="877" y="1566"/>
                  </a:cubicBezTo>
                  <a:cubicBezTo>
                    <a:pt x="866" y="1567"/>
                    <a:pt x="855" y="1568"/>
                    <a:pt x="844" y="1569"/>
                  </a:cubicBezTo>
                  <a:cubicBezTo>
                    <a:pt x="832" y="1570"/>
                    <a:pt x="821" y="1570"/>
                    <a:pt x="809" y="1570"/>
                  </a:cubicBezTo>
                  <a:cubicBezTo>
                    <a:pt x="804" y="1570"/>
                    <a:pt x="798" y="1571"/>
                    <a:pt x="792" y="1571"/>
                  </a:cubicBezTo>
                  <a:cubicBezTo>
                    <a:pt x="786" y="1571"/>
                    <a:pt x="780" y="1571"/>
                    <a:pt x="774" y="1571"/>
                  </a:cubicBezTo>
                  <a:cubicBezTo>
                    <a:pt x="727" y="1570"/>
                    <a:pt x="678" y="1565"/>
                    <a:pt x="628" y="1555"/>
                  </a:cubicBezTo>
                  <a:cubicBezTo>
                    <a:pt x="527" y="1535"/>
                    <a:pt x="424" y="1492"/>
                    <a:pt x="331" y="1426"/>
                  </a:cubicBezTo>
                  <a:cubicBezTo>
                    <a:pt x="237" y="1359"/>
                    <a:pt x="153" y="1268"/>
                    <a:pt x="94" y="1157"/>
                  </a:cubicBezTo>
                  <a:cubicBezTo>
                    <a:pt x="64" y="1102"/>
                    <a:pt x="41" y="1042"/>
                    <a:pt x="25" y="980"/>
                  </a:cubicBezTo>
                  <a:cubicBezTo>
                    <a:pt x="9" y="917"/>
                    <a:pt x="1" y="852"/>
                    <a:pt x="0" y="785"/>
                  </a:cubicBezTo>
                  <a:cubicBezTo>
                    <a:pt x="1" y="719"/>
                    <a:pt x="9" y="653"/>
                    <a:pt x="25" y="590"/>
                  </a:cubicBezTo>
                  <a:cubicBezTo>
                    <a:pt x="41" y="528"/>
                    <a:pt x="65" y="468"/>
                    <a:pt x="94" y="413"/>
                  </a:cubicBezTo>
                  <a:cubicBezTo>
                    <a:pt x="154" y="303"/>
                    <a:pt x="237" y="211"/>
                    <a:pt x="331" y="145"/>
                  </a:cubicBezTo>
                  <a:cubicBezTo>
                    <a:pt x="425" y="78"/>
                    <a:pt x="528" y="36"/>
                    <a:pt x="628" y="16"/>
                  </a:cubicBezTo>
                  <a:cubicBezTo>
                    <a:pt x="678" y="6"/>
                    <a:pt x="728" y="1"/>
                    <a:pt x="775" y="0"/>
                  </a:cubicBezTo>
                  <a:cubicBezTo>
                    <a:pt x="787" y="0"/>
                    <a:pt x="799" y="0"/>
                    <a:pt x="810" y="1"/>
                  </a:cubicBezTo>
                  <a:cubicBezTo>
                    <a:pt x="822" y="1"/>
                    <a:pt x="833" y="1"/>
                    <a:pt x="844" y="3"/>
                  </a:cubicBezTo>
                  <a:cubicBezTo>
                    <a:pt x="856" y="4"/>
                    <a:pt x="867" y="5"/>
                    <a:pt x="878" y="6"/>
                  </a:cubicBezTo>
                  <a:cubicBezTo>
                    <a:pt x="889" y="7"/>
                    <a:pt x="900" y="9"/>
                    <a:pt x="911" y="10"/>
                  </a:cubicBezTo>
                  <a:cubicBezTo>
                    <a:pt x="953" y="18"/>
                    <a:pt x="994" y="27"/>
                    <a:pt x="1031" y="40"/>
                  </a:cubicBezTo>
                  <a:cubicBezTo>
                    <a:pt x="1035" y="41"/>
                    <a:pt x="1040" y="43"/>
                    <a:pt x="1044" y="44"/>
                  </a:cubicBezTo>
                  <a:cubicBezTo>
                    <a:pt x="1049" y="46"/>
                    <a:pt x="1053" y="48"/>
                    <a:pt x="1058" y="49"/>
                  </a:cubicBezTo>
                  <a:cubicBezTo>
                    <a:pt x="1067" y="53"/>
                    <a:pt x="1075" y="56"/>
                    <a:pt x="1084" y="59"/>
                  </a:cubicBezTo>
                  <a:cubicBezTo>
                    <a:pt x="1092" y="63"/>
                    <a:pt x="1101" y="67"/>
                    <a:pt x="1109" y="70"/>
                  </a:cubicBezTo>
                  <a:cubicBezTo>
                    <a:pt x="1117" y="74"/>
                    <a:pt x="1125" y="78"/>
                    <a:pt x="1133" y="82"/>
                  </a:cubicBezTo>
                  <a:cubicBezTo>
                    <a:pt x="1194" y="113"/>
                    <a:pt x="1243" y="147"/>
                    <a:pt x="1280" y="178"/>
                  </a:cubicBezTo>
                  <a:cubicBezTo>
                    <a:pt x="1299" y="193"/>
                    <a:pt x="1314" y="208"/>
                    <a:pt x="1328" y="220"/>
                  </a:cubicBezTo>
                  <a:cubicBezTo>
                    <a:pt x="1335" y="227"/>
                    <a:pt x="1341" y="233"/>
                    <a:pt x="1346" y="239"/>
                  </a:cubicBezTo>
                  <a:cubicBezTo>
                    <a:pt x="1352" y="244"/>
                    <a:pt x="1357" y="249"/>
                    <a:pt x="1361" y="254"/>
                  </a:cubicBezTo>
                  <a:cubicBezTo>
                    <a:pt x="1378" y="273"/>
                    <a:pt x="1386" y="283"/>
                    <a:pt x="1386" y="28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sym typeface="Arial Narrow"/>
              </a:endParaRPr>
            </a:p>
          </p:txBody>
        </p:sp>
      </p:grpSp>
      <p:sp>
        <p:nvSpPr>
          <p:cNvPr id="68" name="ListLeanHorizontalTextTopic1"/>
          <p:cNvSpPr txBox="1">
            <a:spLocks/>
          </p:cNvSpPr>
          <p:nvPr/>
        </p:nvSpPr>
        <p:spPr>
          <a:xfrm>
            <a:off x="940786" y="1559289"/>
            <a:ext cx="2706106" cy="3220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sym typeface="Arial Narrow"/>
              </a:rPr>
              <a:t>New mobility services</a:t>
            </a:r>
          </a:p>
        </p:txBody>
      </p:sp>
      <p:sp>
        <p:nvSpPr>
          <p:cNvPr id="69" name="ListLeanHorizontalTextTopic1"/>
          <p:cNvSpPr txBox="1">
            <a:spLocks/>
          </p:cNvSpPr>
          <p:nvPr/>
        </p:nvSpPr>
        <p:spPr>
          <a:xfrm>
            <a:off x="4741989" y="1559289"/>
            <a:ext cx="3601828" cy="571301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72000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sym typeface="Arial Narrow"/>
              </a:rPr>
              <a:t>Singapore experimentation example: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sym typeface="Arial Narrow"/>
              </a:rPr>
            </a:b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sym typeface="Arial Narrow"/>
              </a:rPr>
              <a:t>Nutonomy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sym typeface="Arial Narrow"/>
              </a:rPr>
              <a:t> autonomous cabs</a:t>
            </a:r>
          </a:p>
        </p:txBody>
      </p:sp>
      <p:sp>
        <p:nvSpPr>
          <p:cNvPr id="29" name="Content Placeholder 1"/>
          <p:cNvSpPr>
            <a:spLocks noGrp="1"/>
          </p:cNvSpPr>
          <p:nvPr>
            <p:ph idx="1"/>
          </p:nvPr>
        </p:nvSpPr>
        <p:spPr>
          <a:xfrm>
            <a:off x="4675755" y="4169654"/>
            <a:ext cx="3707870" cy="2322535"/>
          </a:xfrm>
        </p:spPr>
        <p:txBody>
          <a:bodyPr/>
          <a:lstStyle/>
          <a:p>
            <a:pPr>
              <a:buFont typeface="Wingdings" pitchFamily="2" charset="2"/>
              <a:buChar char=""/>
            </a:pPr>
            <a:r>
              <a:rPr lang="en-US" sz="1500" b="0" dirty="0"/>
              <a:t>Autonomous cabs pilot in Singapore</a:t>
            </a:r>
          </a:p>
          <a:p>
            <a:pPr>
              <a:buFont typeface="Wingdings" pitchFamily="2" charset="2"/>
              <a:buChar char=""/>
            </a:pPr>
            <a:r>
              <a:rPr lang="en-US" sz="1500" b="0" dirty="0"/>
              <a:t>Partnership with Renault &amp; Mitsubishi</a:t>
            </a:r>
          </a:p>
          <a:p>
            <a:pPr>
              <a:buFont typeface="Wingdings" pitchFamily="2" charset="2"/>
              <a:buChar char=""/>
            </a:pPr>
            <a:r>
              <a:rPr lang="en-US" sz="1500" b="0" dirty="0">
                <a:solidFill>
                  <a:schemeClr val="tx1"/>
                </a:solidFill>
              </a:rPr>
              <a:t>First test run in a pilot district in 2016</a:t>
            </a:r>
          </a:p>
          <a:p>
            <a:pPr>
              <a:buFont typeface="Wingdings" pitchFamily="2" charset="2"/>
              <a:buChar char=""/>
            </a:pPr>
            <a:r>
              <a:rPr lang="fr-FR" sz="1500" b="0" dirty="0">
                <a:solidFill>
                  <a:schemeClr val="tx1"/>
                </a:solidFill>
              </a:rPr>
              <a:t>Fleet of 6 cars now, and ~12 by end of 2016</a:t>
            </a:r>
            <a:endParaRPr lang="en-US" sz="1500" b="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"/>
            </a:pPr>
            <a:r>
              <a:rPr lang="en-US" sz="1500" b="0" dirty="0">
                <a:solidFill>
                  <a:schemeClr val="tx1"/>
                </a:solidFill>
              </a:rPr>
              <a:t>Extension to the whole Singapore city in 2018</a:t>
            </a:r>
          </a:p>
          <a:p>
            <a:pPr>
              <a:buFont typeface="Wingdings" pitchFamily="2" charset="2"/>
              <a:buChar char=""/>
            </a:pPr>
            <a:r>
              <a:rPr lang="en-US" sz="1500" b="0" dirty="0">
                <a:solidFill>
                  <a:schemeClr val="tx1"/>
                </a:solidFill>
              </a:rPr>
              <a:t>Start of exports in 10+ cities in 2020</a:t>
            </a:r>
          </a:p>
        </p:txBody>
      </p:sp>
      <p:pic>
        <p:nvPicPr>
          <p:cNvPr id="180386" name="Picture 1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97" y="2314806"/>
            <a:ext cx="3001812" cy="155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ontent Placeholder 20"/>
          <p:cNvSpPr txBox="1">
            <a:spLocks/>
          </p:cNvSpPr>
          <p:nvPr/>
        </p:nvSpPr>
        <p:spPr bwMode="auto">
          <a:xfrm>
            <a:off x="355028" y="4643251"/>
            <a:ext cx="3849645" cy="1567049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D1D2D4"/>
            </a:solidFill>
            <a:miter lim="800000"/>
            <a:headEnd/>
            <a:tailEnd/>
          </a:ln>
        </p:spPr>
        <p:txBody>
          <a:bodyPr lIns="108000" tIns="180000" rIns="108000" bIns="144000"/>
          <a:lstStyle>
            <a:lvl1pPr marL="2857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7948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79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794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7F00"/>
              </a:buClr>
              <a:buSzPct val="80000"/>
              <a:buFontTx/>
              <a:buNone/>
              <a:tabLst/>
              <a:defRPr/>
            </a:pPr>
            <a:endParaRPr kumimoji="0" lang="en-US" altLang="en-US" sz="1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06" name="Content Placeholder 1"/>
          <p:cNvSpPr txBox="1">
            <a:spLocks/>
          </p:cNvSpPr>
          <p:nvPr/>
        </p:nvSpPr>
        <p:spPr bwMode="auto">
          <a:xfrm>
            <a:off x="492188" y="4797631"/>
            <a:ext cx="3732472" cy="125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n"/>
              <a:defRPr lang="fr-FR" sz="2000" b="1" dirty="0" smtClean="0">
                <a:solidFill>
                  <a:srgbClr val="04276E"/>
                </a:solidFill>
                <a:latin typeface="Arial Narrow"/>
                <a:ea typeface="+mn-ea"/>
                <a:cs typeface="+mn-cs"/>
                <a:sym typeface="Arial Narrow"/>
              </a:defRPr>
            </a:lvl1pPr>
            <a:lvl2pPr marL="7302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lang="fr-FR" sz="2000" dirty="0" smtClean="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2pPr>
            <a:lvl3pPr marL="1138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lang="fr-FR" sz="2000" dirty="0" smtClean="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3pPr>
            <a:lvl4pPr marL="1546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lang="fr-FR" sz="2000" dirty="0" smtClean="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4pPr>
            <a:lvl5pPr marL="19542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lang="fr-FR" sz="2000" dirty="0" smtClean="0">
                <a:solidFill>
                  <a:srgbClr val="4B575F"/>
                </a:solidFill>
                <a:latin typeface="Arial Narrow"/>
                <a:cs typeface="+mn-cs"/>
                <a:sym typeface="Arial Narrow"/>
              </a:defRPr>
            </a:lvl5pPr>
            <a:lvl6pPr marL="24114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8686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258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783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B575F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4276E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Robocab offers total TCO breakthrough</a:t>
            </a:r>
          </a:p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"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4x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 cheaper than taxi</a:t>
            </a:r>
          </a:p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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2x more passenger kilometers than taxi</a:t>
            </a:r>
          </a:p>
          <a:p>
            <a:pPr marL="265113" marR="0" lvl="0" indent="-2651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E7F00"/>
              </a:buClr>
              <a:buSzPct val="80000"/>
              <a:buFont typeface="Wingdings" pitchFamily="2" charset="2"/>
              <a:buChar char="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2x more profitable than taxi</a:t>
            </a:r>
          </a:p>
        </p:txBody>
      </p:sp>
      <p:sp>
        <p:nvSpPr>
          <p:cNvPr id="30" name="Source"/>
          <p:cNvSpPr txBox="1"/>
          <p:nvPr/>
        </p:nvSpPr>
        <p:spPr>
          <a:xfrm>
            <a:off x="365125" y="6245974"/>
            <a:ext cx="1567868" cy="126958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900" b="0" i="1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sym typeface="+mn-lt"/>
              </a:rPr>
              <a:t>Source: Roland Berger analysis 2016</a:t>
            </a:r>
          </a:p>
        </p:txBody>
      </p:sp>
      <p:sp>
        <p:nvSpPr>
          <p:cNvPr id="32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2667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000" tIns="45713" rIns="91426" bIns="45713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Confidential –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BoD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B575F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October, 11, 2016</a:t>
            </a:r>
          </a:p>
        </p:txBody>
      </p:sp>
    </p:spTree>
    <p:extLst>
      <p:ext uri="{BB962C8B-B14F-4D97-AF65-F5344CB8AC3E}">
        <p14:creationId xmlns:p14="http://schemas.microsoft.com/office/powerpoint/2010/main" val="24326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46" r="6587"/>
          <a:stretch/>
        </p:blipFill>
        <p:spPr>
          <a:xfrm rot="5400000">
            <a:off x="2216302" y="-911611"/>
            <a:ext cx="4722545" cy="9054790"/>
          </a:xfr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42899" y="7413"/>
            <a:ext cx="8974965" cy="58760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dirty="0"/>
              <a:t>Google concept self-</a:t>
            </a:r>
            <a:r>
              <a:rPr lang="fr-FR" dirty="0" err="1"/>
              <a:t>driving</a:t>
            </a:r>
            <a:r>
              <a:rPr lang="fr-FR" dirty="0"/>
              <a:t> car (2nd </a:t>
            </a:r>
            <a:r>
              <a:rPr lang="fr-FR" dirty="0" err="1"/>
              <a:t>generation</a:t>
            </a:r>
            <a:r>
              <a:rPr lang="fr-FR" dirty="0"/>
              <a:t>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2" y="664780"/>
            <a:ext cx="2659566" cy="84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/>
              <a:t>Une industrie globale, avec un nombre réduit de joueurs, mais tous déployés à l'échelle</a:t>
            </a:r>
            <a:br>
              <a:rPr lang="fr-FR" dirty="0"/>
            </a:br>
            <a:r>
              <a:rPr lang="fr-FR" dirty="0"/>
              <a:t>mondiale, engagés dans une compétition globale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Une compétition dont les principaux moteurs sont :</a:t>
            </a:r>
          </a:p>
          <a:p>
            <a:pPr marL="678498" lvl="3" indent="-254000">
              <a:buFont typeface="Century Gothic" panose="020B0502020202020204" pitchFamily="34" charset="0"/>
              <a:buChar char="−"/>
            </a:pPr>
            <a:r>
              <a:rPr lang="fr-FR" dirty="0"/>
              <a:t>L'efficacité, les coûts, la qualité</a:t>
            </a:r>
          </a:p>
          <a:p>
            <a:pPr marL="678498" lvl="3" indent="-254000">
              <a:buFont typeface="Century Gothic" panose="020B0502020202020204" pitchFamily="34" charset="0"/>
              <a:buChar char="−"/>
            </a:pPr>
            <a:r>
              <a:rPr lang="fr-FR" dirty="0"/>
              <a:t>Mais surtout les produits et l'innovation (renouvellement rapide des gammes,</a:t>
            </a:r>
            <a:br>
              <a:rPr lang="fr-FR" dirty="0"/>
            </a:br>
            <a:r>
              <a:rPr lang="fr-FR" dirty="0"/>
              <a:t>consommation de carburant et émissions de CO2, émissions polluantes, </a:t>
            </a:r>
            <a:br>
              <a:rPr lang="fr-FR" dirty="0"/>
            </a:br>
            <a:r>
              <a:rPr lang="fr-FR" dirty="0"/>
              <a:t>nouvelles motorisations, nouvelles mobilités…)</a:t>
            </a:r>
          </a:p>
          <a:p>
            <a:pPr marL="678498" lvl="3" indent="-254000">
              <a:buFont typeface="Century Gothic" panose="020B0502020202020204" pitchFamily="34" charset="0"/>
              <a:buChar char="−"/>
            </a:pPr>
            <a:endParaRPr lang="fr-FR" dirty="0"/>
          </a:p>
          <a:p>
            <a:pPr marL="435928" lvl="1" indent="-285750"/>
            <a:r>
              <a:rPr lang="fr-FR" dirty="0"/>
              <a:t>Une compétition qui met en jeu des moyens importants en terme de recherche </a:t>
            </a:r>
            <a:br>
              <a:rPr lang="fr-FR" dirty="0"/>
            </a:br>
            <a:r>
              <a:rPr lang="fr-FR" dirty="0"/>
              <a:t>et développement, d'investissements et donc de marge pour financer l'ensemble.</a:t>
            </a:r>
            <a:br>
              <a:rPr lang="fr-FR" dirty="0"/>
            </a:br>
            <a:r>
              <a:rPr lang="fr-FR" dirty="0"/>
              <a:t>La capacité et la stratégie d'investissement global est donc un élément essentiel </a:t>
            </a:r>
            <a:br>
              <a:rPr lang="fr-FR" dirty="0"/>
            </a:br>
            <a:r>
              <a:rPr lang="fr-FR" dirty="0"/>
              <a:t>et différentiant de stratégie à long terme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Principaux enjeux de l'industrie automobile : conclusion</a:t>
            </a:r>
          </a:p>
        </p:txBody>
      </p:sp>
    </p:spTree>
    <p:extLst>
      <p:ext uri="{BB962C8B-B14F-4D97-AF65-F5344CB8AC3E}">
        <p14:creationId xmlns:p14="http://schemas.microsoft.com/office/powerpoint/2010/main" val="1568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786970"/>
            <a:ext cx="8492419" cy="4678364"/>
          </a:xfrm>
        </p:spPr>
        <p:txBody>
          <a:bodyPr/>
          <a:lstStyle/>
          <a:p>
            <a:r>
              <a:rPr lang="fr-FR" dirty="0"/>
              <a:t>Chiffres 2015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Principaux enjeux de l'industrie automobile : conclusion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220556"/>
              </p:ext>
            </p:extLst>
          </p:nvPr>
        </p:nvGraphicFramePr>
        <p:xfrm>
          <a:off x="-10110322" y="1937248"/>
          <a:ext cx="8493127" cy="3796390"/>
        </p:xfrm>
        <a:graphic>
          <a:graphicData uri="http://schemas.openxmlformats.org/drawingml/2006/table">
            <a:tbl>
              <a:tblPr/>
              <a:tblGrid>
                <a:gridCol w="3221530">
                  <a:extLst>
                    <a:ext uri="{9D8B030D-6E8A-4147-A177-3AD203B41FA5}">
                      <a16:colId xmlns:a16="http://schemas.microsoft.com/office/drawing/2014/main" xmlns="" val="2329706886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2901757083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1167840336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1193120756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370799900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2633701155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2524671221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2932319708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1876260910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1154509854"/>
                    </a:ext>
                  </a:extLst>
                </a:gridCol>
              </a:tblGrid>
              <a:tr h="750262">
                <a:tc>
                  <a:txBody>
                    <a:bodyPr/>
                    <a:lstStyle/>
                    <a:p>
                      <a:pPr algn="ctr" fontAlgn="b"/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Daimler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Renault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Nissan</a:t>
                      </a:r>
                    </a:p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3/2016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Toyota</a:t>
                      </a:r>
                    </a:p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3/2016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80078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1601855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Chiffre d'affaires (Mds</a:t>
                      </a:r>
                      <a:r>
                        <a:rPr lang="fr-FR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92 175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149 467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213 292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54 676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45 327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92 152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214 726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134 737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137 258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1610255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4928243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EBIT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13 139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12 131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21 576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6 889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0321783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EBIT (%)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2897802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371447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R&amp;D (Mds</a:t>
                      </a:r>
                      <a:r>
                        <a:rPr lang="fr-FR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13 612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7 980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4551970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R&amp;D as % of Consolidated sales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5095295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2458453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CAPEX (in €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bn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10 819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4869464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Capex as % of Consolidated sales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3362818"/>
                  </a:ext>
                </a:extLst>
              </a:tr>
              <a:tr h="253844"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4757082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167913"/>
              </p:ext>
            </p:extLst>
          </p:nvPr>
        </p:nvGraphicFramePr>
        <p:xfrm>
          <a:off x="9144000" y="965095"/>
          <a:ext cx="8493127" cy="4121301"/>
        </p:xfrm>
        <a:graphic>
          <a:graphicData uri="http://schemas.openxmlformats.org/drawingml/2006/table">
            <a:tbl>
              <a:tblPr/>
              <a:tblGrid>
                <a:gridCol w="3221530">
                  <a:extLst>
                    <a:ext uri="{9D8B030D-6E8A-4147-A177-3AD203B41FA5}">
                      <a16:colId xmlns:a16="http://schemas.microsoft.com/office/drawing/2014/main" xmlns="" val="2329706886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2901757083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1167840336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1193120756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370799900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2633701155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2524671221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2932319708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1876260910"/>
                    </a:ext>
                  </a:extLst>
                </a:gridCol>
                <a:gridCol w="585733">
                  <a:extLst>
                    <a:ext uri="{9D8B030D-6E8A-4147-A177-3AD203B41FA5}">
                      <a16:colId xmlns:a16="http://schemas.microsoft.com/office/drawing/2014/main" xmlns="" val="1154509854"/>
                    </a:ext>
                  </a:extLst>
                </a:gridCol>
              </a:tblGrid>
              <a:tr h="35981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CONSOLIDATED NUMBERS 2015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Daimler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Renault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Nissan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Toyota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80078"/>
                  </a:ext>
                </a:extLst>
              </a:tr>
              <a:tr h="234577"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3/2016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3/2016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1761153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6212235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Consolidated Sales (in LOCAL currency)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92 175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149 467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213 292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54 676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45 327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12 189,52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28 403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149 558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152 356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9653865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Consolidated Sales (in €bn)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92 175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149 467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213 292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54 676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45 327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92 152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214 726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134 737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137 258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1610255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4928243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"Clean" Consolidated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Income (EXCL. JVs) (in LOCAL currency)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13 139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12 131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862,27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7 647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4 897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0321783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"Clean" Operating margin (in %)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2897802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"Clean" Consolidated Oper. Income (EXCL. JVs) (in €bn)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13 139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12 131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21 576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6 889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4330880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371447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CAPEX (in LOCAL currency)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415,40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7 196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7 874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4869464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Capex as % of Consolidated sales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3362818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CAPEX (in €bn)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10 819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6421784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4757082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R&amp;D (in LOCAL currency)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13 612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531,90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27868613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R&amp;D as % of Consolidated sales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7564159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R&amp;D (in €bn)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13 612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7 980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0732348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8723610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CAPEX + R&amp;D (in LOCAL currency)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13 896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15 374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0683505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CAPEX + R&amp;D as % of Consolidated sales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868698"/>
                  </a:ext>
                </a:extLst>
              </a:tr>
              <a:tr h="185627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CAPEX + R&amp;D (in €bn)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7 162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18 799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12 519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13 850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6616452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550061"/>
              </p:ext>
            </p:extLst>
          </p:nvPr>
        </p:nvGraphicFramePr>
        <p:xfrm>
          <a:off x="358774" y="1417978"/>
          <a:ext cx="8461376" cy="43156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7573">
                  <a:extLst>
                    <a:ext uri="{9D8B030D-6E8A-4147-A177-3AD203B41FA5}">
                      <a16:colId xmlns:a16="http://schemas.microsoft.com/office/drawing/2014/main" xmlns="" val="2870952195"/>
                    </a:ext>
                  </a:extLst>
                </a:gridCol>
                <a:gridCol w="1347771">
                  <a:extLst>
                    <a:ext uri="{9D8B030D-6E8A-4147-A177-3AD203B41FA5}">
                      <a16:colId xmlns:a16="http://schemas.microsoft.com/office/drawing/2014/main" xmlns="" val="3508616666"/>
                    </a:ext>
                  </a:extLst>
                </a:gridCol>
                <a:gridCol w="856478">
                  <a:extLst>
                    <a:ext uri="{9D8B030D-6E8A-4147-A177-3AD203B41FA5}">
                      <a16:colId xmlns:a16="http://schemas.microsoft.com/office/drawing/2014/main" xmlns="" val="2820053881"/>
                    </a:ext>
                  </a:extLst>
                </a:gridCol>
                <a:gridCol w="999179">
                  <a:extLst>
                    <a:ext uri="{9D8B030D-6E8A-4147-A177-3AD203B41FA5}">
                      <a16:colId xmlns:a16="http://schemas.microsoft.com/office/drawing/2014/main" xmlns="" val="4084150432"/>
                    </a:ext>
                  </a:extLst>
                </a:gridCol>
                <a:gridCol w="920455">
                  <a:extLst>
                    <a:ext uri="{9D8B030D-6E8A-4147-A177-3AD203B41FA5}">
                      <a16:colId xmlns:a16="http://schemas.microsoft.com/office/drawing/2014/main" xmlns="" val="428200496"/>
                    </a:ext>
                  </a:extLst>
                </a:gridCol>
                <a:gridCol w="1011291">
                  <a:extLst>
                    <a:ext uri="{9D8B030D-6E8A-4147-A177-3AD203B41FA5}">
                      <a16:colId xmlns:a16="http://schemas.microsoft.com/office/drawing/2014/main" xmlns="" val="2390655136"/>
                    </a:ext>
                  </a:extLst>
                </a:gridCol>
                <a:gridCol w="1259570">
                  <a:extLst>
                    <a:ext uri="{9D8B030D-6E8A-4147-A177-3AD203B41FA5}">
                      <a16:colId xmlns:a16="http://schemas.microsoft.com/office/drawing/2014/main" xmlns="" val="1653423716"/>
                    </a:ext>
                  </a:extLst>
                </a:gridCol>
                <a:gridCol w="1299059">
                  <a:extLst>
                    <a:ext uri="{9D8B030D-6E8A-4147-A177-3AD203B41FA5}">
                      <a16:colId xmlns:a16="http://schemas.microsoft.com/office/drawing/2014/main" xmlns="" val="1761904576"/>
                    </a:ext>
                  </a:extLst>
                </a:gridCol>
              </a:tblGrid>
              <a:tr h="547657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Chiffres d'affaires</a:t>
                      </a:r>
                      <a:r>
                        <a:rPr lang="fr-FR" sz="1100" baseline="0" dirty="0"/>
                        <a:t> </a:t>
                      </a:r>
                      <a:br>
                        <a:rPr lang="fr-FR" sz="1100" baseline="0" dirty="0"/>
                      </a:br>
                      <a:r>
                        <a:rPr lang="fr-FR" sz="1100" baseline="0" dirty="0"/>
                        <a:t>(Mds €)</a:t>
                      </a: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EBIT</a:t>
                      </a:r>
                      <a:r>
                        <a:rPr lang="fr-FR" sz="1100" baseline="0" dirty="0"/>
                        <a:t/>
                      </a:r>
                      <a:br>
                        <a:rPr lang="fr-FR" sz="1100" baseline="0" dirty="0"/>
                      </a:br>
                      <a:r>
                        <a:rPr lang="fr-FR" sz="1100" baseline="0" dirty="0"/>
                        <a:t>(Mds €)</a:t>
                      </a: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i="1" dirty="0"/>
                        <a:t>EBIT</a:t>
                      </a:r>
                      <a:br>
                        <a:rPr lang="fr-FR" sz="1100" i="1" dirty="0"/>
                      </a:br>
                      <a:r>
                        <a:rPr lang="fr-FR" sz="1100" i="1" dirty="0"/>
                        <a:t>(%</a:t>
                      </a:r>
                      <a:r>
                        <a:rPr lang="fr-FR" sz="1100" i="1" baseline="0" dirty="0"/>
                        <a:t> CA)</a:t>
                      </a:r>
                      <a:endParaRPr lang="fr-FR" sz="11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R&amp;D</a:t>
                      </a:r>
                      <a:r>
                        <a:rPr lang="fr-FR" sz="1100" baseline="0" dirty="0"/>
                        <a:t/>
                      </a:r>
                      <a:br>
                        <a:rPr lang="fr-FR" sz="1100" baseline="0" dirty="0"/>
                      </a:br>
                      <a:r>
                        <a:rPr lang="fr-FR" sz="1100" baseline="0" dirty="0"/>
                        <a:t>(Mds €)</a:t>
                      </a: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i="1" dirty="0"/>
                        <a:t>R&amp;D</a:t>
                      </a:r>
                      <a:br>
                        <a:rPr lang="fr-FR" sz="1100" i="1" dirty="0"/>
                      </a:br>
                      <a:r>
                        <a:rPr lang="fr-FR" sz="1100" i="1" dirty="0"/>
                        <a:t>(%</a:t>
                      </a:r>
                      <a:r>
                        <a:rPr lang="fr-FR" sz="1100" i="1" baseline="0" dirty="0"/>
                        <a:t> CA)</a:t>
                      </a:r>
                      <a:endParaRPr lang="fr-FR" sz="11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/>
                        <a:t>Investissements</a:t>
                      </a:r>
                      <a:r>
                        <a:rPr lang="fr-FR" sz="1100" baseline="0" dirty="0"/>
                        <a:t> (Mds €)</a:t>
                      </a:r>
                      <a:endParaRPr lang="fr-FR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i="1" dirty="0"/>
                        <a:t>Investissements</a:t>
                      </a:r>
                      <a:r>
                        <a:rPr lang="fr-FR" sz="1100" i="1" baseline="0" dirty="0"/>
                        <a:t> </a:t>
                      </a:r>
                      <a:br>
                        <a:rPr lang="fr-FR" sz="1100" i="1" baseline="0" dirty="0"/>
                      </a:br>
                      <a:r>
                        <a:rPr lang="fr-FR" sz="1100" i="1" dirty="0"/>
                        <a:t>(%</a:t>
                      </a:r>
                      <a:r>
                        <a:rPr lang="fr-FR" sz="1100" i="1" baseline="0" dirty="0"/>
                        <a:t> CA)</a:t>
                      </a:r>
                      <a:endParaRPr lang="fr-FR" sz="11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21307412"/>
                  </a:ext>
                </a:extLst>
              </a:tr>
              <a:tr h="418667">
                <a:tc>
                  <a:txBody>
                    <a:bodyPr/>
                    <a:lstStyle/>
                    <a:p>
                      <a:r>
                        <a:rPr lang="fr-FR" sz="1100" b="1" dirty="0"/>
                        <a:t>BMW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92 175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3003720"/>
                  </a:ext>
                </a:extLst>
              </a:tr>
              <a:tr h="418667">
                <a:tc>
                  <a:txBody>
                    <a:bodyPr/>
                    <a:lstStyle/>
                    <a:p>
                      <a:r>
                        <a:rPr lang="fr-FR" sz="1100" b="1" dirty="0"/>
                        <a:t>VW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12 131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13 612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59326358"/>
                  </a:ext>
                </a:extLst>
              </a:tr>
              <a:tr h="418667">
                <a:tc>
                  <a:txBody>
                    <a:bodyPr/>
                    <a:lstStyle/>
                    <a:p>
                      <a:r>
                        <a:rPr lang="fr-FR" sz="1100" b="1" dirty="0"/>
                        <a:t>Daimler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149 467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13 139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010940639"/>
                  </a:ext>
                </a:extLst>
              </a:tr>
              <a:tr h="418667">
                <a:tc>
                  <a:txBody>
                    <a:bodyPr/>
                    <a:lstStyle/>
                    <a:p>
                      <a:r>
                        <a:rPr lang="fr-FR" sz="1100" b="1" dirty="0"/>
                        <a:t>Renault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45 327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75238066"/>
                  </a:ext>
                </a:extLst>
              </a:tr>
              <a:tr h="418667">
                <a:tc>
                  <a:txBody>
                    <a:bodyPr/>
                    <a:lstStyle/>
                    <a:p>
                      <a:r>
                        <a:rPr lang="fr-FR" sz="1100" b="1" dirty="0"/>
                        <a:t>Nissan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92 152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37760547"/>
                  </a:ext>
                </a:extLst>
              </a:tr>
              <a:tr h="418667">
                <a:tc>
                  <a:txBody>
                    <a:bodyPr/>
                    <a:lstStyle/>
                    <a:p>
                      <a:r>
                        <a:rPr lang="fr-FR" sz="1100" b="1" dirty="0"/>
                        <a:t>PSA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54 676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98755804"/>
                  </a:ext>
                </a:extLst>
              </a:tr>
              <a:tr h="418667">
                <a:tc>
                  <a:txBody>
                    <a:bodyPr/>
                    <a:lstStyle/>
                    <a:p>
                      <a:r>
                        <a:rPr lang="fr-FR" sz="1100" b="1" dirty="0"/>
                        <a:t>Ford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134 737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6 889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39054567"/>
                  </a:ext>
                </a:extLst>
              </a:tr>
              <a:tr h="418667">
                <a:tc>
                  <a:txBody>
                    <a:bodyPr/>
                    <a:lstStyle/>
                    <a:p>
                      <a:r>
                        <a:rPr lang="fr-FR" sz="1100" b="1" dirty="0"/>
                        <a:t>GM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137 258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85318516"/>
                  </a:ext>
                </a:extLst>
              </a:tr>
              <a:tr h="418667">
                <a:tc>
                  <a:txBody>
                    <a:bodyPr/>
                    <a:lstStyle/>
                    <a:p>
                      <a:r>
                        <a:rPr lang="fr-FR" sz="1100" b="1" dirty="0"/>
                        <a:t>Toyota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214 726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21 576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7 980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10 819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6389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8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Principaux enjeux de l'industrie automobile : conclusion</a:t>
            </a:r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342900" y="1190731"/>
            <a:ext cx="8492419" cy="4678364"/>
          </a:xfrm>
        </p:spPr>
        <p:txBody>
          <a:bodyPr/>
          <a:lstStyle/>
          <a:p>
            <a:pPr lvl="1"/>
            <a:r>
              <a:rPr lang="fr-FR" dirty="0"/>
              <a:t>On revient donc aux thèmes structurants d'une </a:t>
            </a:r>
            <a:r>
              <a:rPr lang="fr-FR"/>
              <a:t>réussite industrielles, </a:t>
            </a:r>
            <a:r>
              <a:rPr lang="fr-FR" dirty="0"/>
              <a:t>déjà analysés</a:t>
            </a:r>
            <a:br>
              <a:rPr lang="fr-FR" dirty="0"/>
            </a:br>
            <a:r>
              <a:rPr lang="fr-FR" dirty="0"/>
              <a:t>sur l'industrie en général :</a:t>
            </a:r>
          </a:p>
          <a:p>
            <a:pPr marL="678498" lvl="3" indent="-254000">
              <a:buFont typeface="Century Gothic" panose="020B0502020202020204" pitchFamily="34" charset="0"/>
              <a:buChar char="−"/>
            </a:pPr>
            <a:r>
              <a:rPr lang="fr-FR" dirty="0"/>
              <a:t>Le caractère déterminant de l'innovation produit et </a:t>
            </a:r>
            <a:r>
              <a:rPr lang="fr-FR" dirty="0" err="1"/>
              <a:t>process</a:t>
            </a:r>
            <a:r>
              <a:rPr lang="fr-FR" dirty="0"/>
              <a:t>, de la recherche</a:t>
            </a:r>
            <a:br>
              <a:rPr lang="fr-FR" dirty="0"/>
            </a:br>
            <a:r>
              <a:rPr lang="fr-FR" dirty="0"/>
              <a:t>et développement</a:t>
            </a:r>
          </a:p>
          <a:p>
            <a:pPr marL="678498" lvl="3" indent="-254000">
              <a:buFont typeface="Century Gothic" panose="020B0502020202020204" pitchFamily="34" charset="0"/>
              <a:buChar char="−"/>
            </a:pPr>
            <a:r>
              <a:rPr lang="fr-FR" dirty="0"/>
              <a:t>La capacité de financer l'effort correspondant à travers les marges bénéficiaires</a:t>
            </a:r>
          </a:p>
          <a:p>
            <a:pPr marL="678498" lvl="3" indent="-254000">
              <a:buFont typeface="Century Gothic" panose="020B0502020202020204" pitchFamily="34" charset="0"/>
              <a:buChar char="−"/>
            </a:pPr>
            <a:r>
              <a:rPr lang="fr-FR" dirty="0"/>
              <a:t>La taille et la qualité du marché national déterminant en partie la capacité </a:t>
            </a:r>
            <a:r>
              <a:rPr lang="fr-FR" dirty="0" err="1"/>
              <a:t>innovative</a:t>
            </a:r>
            <a:endParaRPr lang="fr-FR" dirty="0"/>
          </a:p>
          <a:p>
            <a:pPr marL="678498" lvl="3" indent="-254000">
              <a:buFont typeface="Century Gothic" panose="020B0502020202020204" pitchFamily="34" charset="0"/>
              <a:buChar char="−"/>
            </a:pPr>
            <a:r>
              <a:rPr lang="fr-FR" dirty="0"/>
              <a:t>L'écosystème local d'entreprises concurrentes, de fournisseurs de pièces, de machines,</a:t>
            </a:r>
            <a:br>
              <a:rPr lang="fr-FR" dirty="0"/>
            </a:br>
            <a:r>
              <a:rPr lang="fr-FR" dirty="0"/>
              <a:t>de technologie</a:t>
            </a:r>
          </a:p>
          <a:p>
            <a:pPr marL="678498" lvl="3" indent="-254000">
              <a:buFont typeface="Century Gothic" panose="020B0502020202020204" pitchFamily="34" charset="0"/>
              <a:buChar char="−"/>
            </a:pPr>
            <a:r>
              <a:rPr lang="fr-FR" dirty="0"/>
              <a:t>Une vision à long terme sur le plan managérial et financier</a:t>
            </a:r>
          </a:p>
          <a:p>
            <a:pPr marL="678498" lvl="3" indent="-254000">
              <a:buFont typeface="Century Gothic" panose="020B0502020202020204" pitchFamily="34" charset="0"/>
              <a:buChar char="−"/>
            </a:pPr>
            <a:endParaRPr lang="fr-FR" dirty="0"/>
          </a:p>
          <a:p>
            <a:pPr marL="435928" lvl="1" indent="-285750"/>
            <a:r>
              <a:rPr lang="fr-FR" dirty="0"/>
              <a:t>Thèmes que l'on pourra détailler en analysant plus précisément une comparaison </a:t>
            </a:r>
            <a:br>
              <a:rPr lang="fr-FR" dirty="0"/>
            </a:br>
            <a:r>
              <a:rPr lang="fr-FR" dirty="0"/>
              <a:t>France / Allemagne sous un angle automobile</a:t>
            </a:r>
          </a:p>
        </p:txBody>
      </p:sp>
    </p:spTree>
    <p:extLst>
      <p:ext uri="{BB962C8B-B14F-4D97-AF65-F5344CB8AC3E}">
        <p14:creationId xmlns:p14="http://schemas.microsoft.com/office/powerpoint/2010/main" val="11437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854772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r>
              <a:rPr lang="fr-FR" dirty="0"/>
              <a:t>L'industrie automobile est caractérisée par :</a:t>
            </a:r>
            <a:br>
              <a:rPr lang="fr-FR" dirty="0"/>
            </a:b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Les caractéristiques expliquent l'importance de l'effet de taille pour les entreprises </a:t>
            </a:r>
            <a:br>
              <a:rPr lang="fr-FR" dirty="0"/>
            </a:br>
            <a:r>
              <a:rPr lang="fr-FR" dirty="0"/>
              <a:t>et la consolidation autour de quelques acteurs.</a:t>
            </a:r>
            <a:br>
              <a:rPr lang="fr-FR" dirty="0"/>
            </a:br>
            <a:r>
              <a:rPr lang="fr-FR" dirty="0"/>
              <a:t>La structure actuelle comprend 9 constructeurs dans le mass-</a:t>
            </a:r>
            <a:r>
              <a:rPr lang="fr-FR" dirty="0" err="1"/>
              <a:t>market</a:t>
            </a:r>
            <a:r>
              <a:rPr lang="fr-FR" dirty="0"/>
              <a:t> : </a:t>
            </a:r>
            <a:br>
              <a:rPr lang="fr-FR" dirty="0"/>
            </a:br>
            <a:r>
              <a:rPr lang="fr-FR" dirty="0"/>
              <a:t>	- 4 à 10 millions de voitures (Toyota, VW, Renault-Nissan, Mitsubishi, GM)</a:t>
            </a:r>
            <a:br>
              <a:rPr lang="fr-FR" dirty="0"/>
            </a:br>
            <a:r>
              <a:rPr lang="fr-FR" dirty="0"/>
              <a:t>	- 3 entre 5 et 8 millions de voitures (FCA, Ford, </a:t>
            </a:r>
            <a:r>
              <a:rPr lang="fr-FR" dirty="0" err="1"/>
              <a:t>Hyundaï</a:t>
            </a:r>
            <a:r>
              <a:rPr lang="fr-FR" dirty="0"/>
              <a:t>)</a:t>
            </a:r>
            <a:br>
              <a:rPr lang="fr-FR" dirty="0"/>
            </a:br>
            <a:r>
              <a:rPr lang="fr-FR" dirty="0"/>
              <a:t>	- 2 en dessous de 5 millions de voitures (PSA, Honda)</a:t>
            </a:r>
            <a:br>
              <a:rPr lang="fr-FR" dirty="0"/>
            </a:br>
            <a:r>
              <a:rPr lang="fr-FR" dirty="0"/>
              <a:t>Il s'y ajoute :</a:t>
            </a:r>
            <a:br>
              <a:rPr lang="fr-FR" dirty="0"/>
            </a:br>
            <a:r>
              <a:rPr lang="fr-FR" dirty="0"/>
              <a:t>	- 2 groupes dans le marché premium (Daimler, BWM)</a:t>
            </a:r>
            <a:br>
              <a:rPr lang="fr-FR" dirty="0"/>
            </a:br>
            <a:r>
              <a:rPr lang="fr-FR" dirty="0"/>
              <a:t>	- quelques acteurs plus petits (Suzuki, Mazda, Jaguar Land Rover, Volvo)</a:t>
            </a:r>
            <a:br>
              <a:rPr lang="fr-FR" dirty="0"/>
            </a:br>
            <a:r>
              <a:rPr lang="fr-FR" dirty="0"/>
              <a:t>	- et enfin des constructeurs chinois émergents</a:t>
            </a:r>
            <a:br>
              <a:rPr lang="fr-FR" dirty="0"/>
            </a:br>
            <a:r>
              <a:rPr lang="fr-FR" dirty="0"/>
              <a:t>L'importance croissante des investissements technologiques va entrainer la poursuite</a:t>
            </a:r>
            <a:br>
              <a:rPr lang="fr-FR" dirty="0"/>
            </a:br>
            <a:r>
              <a:rPr lang="fr-FR" dirty="0"/>
              <a:t>de la consolidation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Ces caractéristiques expliquent également les stratégies dite de "plateformes" </a:t>
            </a:r>
            <a:br>
              <a:rPr lang="fr-FR" dirty="0"/>
            </a:br>
            <a:r>
              <a:rPr lang="fr-FR" dirty="0"/>
              <a:t>par tous les constructeurs, une plateforme étant un groupe de composants communs</a:t>
            </a:r>
            <a:br>
              <a:rPr lang="fr-FR" dirty="0"/>
            </a:br>
            <a:r>
              <a:rPr lang="fr-FR" dirty="0"/>
              <a:t>à un grand nombre de voitures</a:t>
            </a: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r>
              <a:rPr lang="fr-FR" sz="1500" dirty="0"/>
              <a:t>	</a:t>
            </a:r>
            <a:endParaRPr lang="fr-FR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900" y="33580"/>
            <a:ext cx="8801100" cy="587603"/>
          </a:xfrm>
        </p:spPr>
        <p:txBody>
          <a:bodyPr>
            <a:noAutofit/>
          </a:bodyPr>
          <a:lstStyle/>
          <a:p>
            <a:r>
              <a:rPr lang="fr-FR" sz="2400" dirty="0"/>
              <a:t>Principaux enjeux de l'industrie automobile : les enjeux économiques</a:t>
            </a:r>
          </a:p>
        </p:txBody>
      </p:sp>
    </p:spTree>
    <p:extLst>
      <p:ext uri="{BB962C8B-B14F-4D97-AF65-F5344CB8AC3E}">
        <p14:creationId xmlns:p14="http://schemas.microsoft.com/office/powerpoint/2010/main" val="14956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854772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r>
              <a:rPr lang="fr-FR" dirty="0"/>
              <a:t>L'industrie automobile est également caractérisée par une compétition interne</a:t>
            </a:r>
            <a:br>
              <a:rPr lang="fr-FR" dirty="0"/>
            </a:br>
            <a:r>
              <a:rPr lang="fr-FR" dirty="0"/>
              <a:t>entre les constructeurs :</a:t>
            </a:r>
          </a:p>
          <a:p>
            <a:pPr lvl="1">
              <a:spcBef>
                <a:spcPts val="800"/>
              </a:spcBef>
              <a:spcAft>
                <a:spcPts val="0"/>
              </a:spcAft>
            </a:pPr>
            <a:r>
              <a:rPr lang="fr-FR" dirty="0"/>
              <a:t>La concentration a réduit le nombre d'acteurs dans la compétition…</a:t>
            </a:r>
          </a:p>
          <a:p>
            <a:pPr lvl="1">
              <a:spcBef>
                <a:spcPts val="800"/>
              </a:spcBef>
              <a:spcAft>
                <a:spcPts val="0"/>
              </a:spcAft>
            </a:pPr>
            <a:r>
              <a:rPr lang="fr-FR" dirty="0"/>
              <a:t>… mais la globalisation a amené tous les acteurs sur chaque marché régional</a:t>
            </a:r>
          </a:p>
          <a:p>
            <a:pPr lvl="1">
              <a:spcBef>
                <a:spcPts val="800"/>
              </a:spcBef>
              <a:spcAft>
                <a:spcPts val="0"/>
              </a:spcAft>
            </a:pPr>
            <a:r>
              <a:rPr lang="fr-FR" dirty="0"/>
              <a:t>Sur chaque marché régional, une vingtaine d'acteurs sont en compétition, et l'offre total </a:t>
            </a:r>
            <a:br>
              <a:rPr lang="fr-FR" dirty="0"/>
            </a:br>
            <a:r>
              <a:rPr lang="fr-FR" dirty="0"/>
              <a:t>de produits varie entre 500 et 1 000 voitures différentes au total et 10 à 15 produits sous</a:t>
            </a:r>
            <a:br>
              <a:rPr lang="fr-FR" dirty="0"/>
            </a:br>
            <a:r>
              <a:rPr lang="fr-FR" dirty="0"/>
              <a:t>chaque sous-segment</a:t>
            </a:r>
          </a:p>
          <a:p>
            <a:pPr lvl="1">
              <a:spcBef>
                <a:spcPts val="8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8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8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800"/>
              </a:spcBef>
              <a:spcAft>
                <a:spcPts val="0"/>
              </a:spcAft>
            </a:pPr>
            <a:endParaRPr lang="fr-FR" dirty="0"/>
          </a:p>
          <a:p>
            <a:pPr marL="150876" lvl="1" indent="0">
              <a:spcBef>
                <a:spcPts val="800"/>
              </a:spcBef>
              <a:spcAft>
                <a:spcPts val="0"/>
              </a:spcAft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lvl="1">
              <a:spcBef>
                <a:spcPts val="800"/>
              </a:spcBef>
              <a:spcAft>
                <a:spcPts val="0"/>
              </a:spcAft>
            </a:pPr>
            <a:r>
              <a:rPr lang="fr-FR" dirty="0"/>
              <a:t>La compétition est donc très intense sur les prix : prix, promotions commerciales, prêt à taux zéro, extension de garantie…</a:t>
            </a:r>
          </a:p>
          <a:p>
            <a:pPr lvl="1">
              <a:spcBef>
                <a:spcPts val="800"/>
              </a:spcBef>
              <a:spcAft>
                <a:spcPts val="0"/>
              </a:spcAft>
            </a:pPr>
            <a:r>
              <a:rPr lang="fr-FR" dirty="0"/>
              <a:t>Elle a conduit à une baisse des prix réel depuis 30 ans et cette compétition dégrade les marges,</a:t>
            </a:r>
            <a:br>
              <a:rPr lang="fr-FR" dirty="0"/>
            </a:br>
            <a:r>
              <a:rPr lang="fr-FR" dirty="0"/>
              <a:t>surtout quand le marché stagne ou recule</a:t>
            </a: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r>
              <a:rPr lang="fr-FR" sz="1500" dirty="0"/>
              <a:t>	</a:t>
            </a:r>
            <a:endParaRPr lang="fr-FR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900" y="33580"/>
            <a:ext cx="8801100" cy="587603"/>
          </a:xfrm>
        </p:spPr>
        <p:txBody>
          <a:bodyPr>
            <a:noAutofit/>
          </a:bodyPr>
          <a:lstStyle/>
          <a:p>
            <a:r>
              <a:rPr lang="fr-FR" sz="2400" dirty="0"/>
              <a:t>Principaux enjeux de l'industrie automobile : les enjeux économiques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0" y="3164765"/>
            <a:ext cx="9144000" cy="991589"/>
            <a:chOff x="0" y="3313216"/>
            <a:chExt cx="8379695" cy="92095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/>
            <a:srcRect l="50000" t="13906" r="7532" b="46925"/>
            <a:stretch/>
          </p:blipFill>
          <p:spPr>
            <a:xfrm>
              <a:off x="3344845" y="3326647"/>
              <a:ext cx="1632922" cy="906346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/>
            <a:srcRect l="39923" t="22520" r="2997" b="17390"/>
            <a:stretch/>
          </p:blipFill>
          <p:spPr>
            <a:xfrm>
              <a:off x="1793011" y="3326647"/>
              <a:ext cx="1553223" cy="90634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/>
            <a:srcRect l="47467" t="30765" b="15839"/>
            <a:stretch/>
          </p:blipFill>
          <p:spPr>
            <a:xfrm>
              <a:off x="0" y="3313216"/>
              <a:ext cx="1793011" cy="919777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5"/>
            <a:srcRect l="37987" t="13611" r="9286" b="35859"/>
            <a:stretch/>
          </p:blipFill>
          <p:spPr>
            <a:xfrm>
              <a:off x="4977767" y="3326647"/>
              <a:ext cx="1681338" cy="906346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6"/>
            <a:srcRect l="25909" t="20641" r="3376"/>
            <a:stretch/>
          </p:blipFill>
          <p:spPr>
            <a:xfrm>
              <a:off x="6659105" y="3326647"/>
              <a:ext cx="1720590" cy="907525"/>
            </a:xfrm>
            <a:prstGeom prst="rect">
              <a:avLst/>
            </a:prstGeom>
          </p:spPr>
        </p:pic>
      </p:grpSp>
      <p:grpSp>
        <p:nvGrpSpPr>
          <p:cNvPr id="29" name="Groupe 28"/>
          <p:cNvGrpSpPr/>
          <p:nvPr/>
        </p:nvGrpSpPr>
        <p:grpSpPr>
          <a:xfrm>
            <a:off x="-1" y="4182781"/>
            <a:ext cx="9179627" cy="798910"/>
            <a:chOff x="0" y="4313417"/>
            <a:chExt cx="8265226" cy="724396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7"/>
            <a:srcRect l="15390" t="16817" r="15390" b="33990"/>
            <a:stretch/>
          </p:blipFill>
          <p:spPr>
            <a:xfrm>
              <a:off x="0" y="4313417"/>
              <a:ext cx="1585636" cy="724395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8"/>
            <a:srcRect l="26095" t="14272" b="19479"/>
            <a:stretch/>
          </p:blipFill>
          <p:spPr>
            <a:xfrm>
              <a:off x="1581746" y="4313417"/>
              <a:ext cx="1387020" cy="724396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9"/>
            <a:srcRect l="5455" t="6306"/>
            <a:stretch/>
          </p:blipFill>
          <p:spPr>
            <a:xfrm>
              <a:off x="2968767" y="4313417"/>
              <a:ext cx="1273574" cy="709934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10"/>
            <a:srcRect l="21091" t="34935" r="18052" b="13117"/>
            <a:stretch/>
          </p:blipFill>
          <p:spPr>
            <a:xfrm>
              <a:off x="4238172" y="4313417"/>
              <a:ext cx="1479797" cy="710528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11"/>
            <a:srcRect l="12208" t="5723" r="30649" b="5723"/>
            <a:stretch/>
          </p:blipFill>
          <p:spPr>
            <a:xfrm>
              <a:off x="5715309" y="4313417"/>
              <a:ext cx="1361949" cy="707703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12"/>
            <a:srcRect l="35035" t="53593" b="20606"/>
            <a:stretch/>
          </p:blipFill>
          <p:spPr>
            <a:xfrm>
              <a:off x="7077258" y="4313417"/>
              <a:ext cx="1187968" cy="707703"/>
            </a:xfrm>
            <a:prstGeom prst="rect">
              <a:avLst/>
            </a:prstGeom>
          </p:spPr>
        </p:pic>
      </p:grpSp>
      <p:cxnSp>
        <p:nvCxnSpPr>
          <p:cNvPr id="31" name="Connecteur droit 30"/>
          <p:cNvCxnSpPr/>
          <p:nvPr/>
        </p:nvCxnSpPr>
        <p:spPr>
          <a:xfrm>
            <a:off x="-385948" y="4981688"/>
            <a:ext cx="97021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-385948" y="3179226"/>
            <a:ext cx="97021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-385948" y="4153091"/>
            <a:ext cx="97021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0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854772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r>
              <a:rPr lang="fr-FR" dirty="0"/>
              <a:t>L'industrie automobile est également caractérisée par une compétition interne</a:t>
            </a:r>
            <a:br>
              <a:rPr lang="fr-FR" dirty="0"/>
            </a:br>
            <a:r>
              <a:rPr lang="fr-FR" dirty="0"/>
              <a:t>entre les constructeurs :</a:t>
            </a:r>
            <a:br>
              <a:rPr lang="fr-FR" dirty="0"/>
            </a:b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Elle entraîne l'optimisation permanente des coûts de production et notamment la localisation</a:t>
            </a:r>
            <a:br>
              <a:rPr lang="fr-FR" dirty="0"/>
            </a:br>
            <a:r>
              <a:rPr lang="fr-FR" dirty="0"/>
              <a:t>vers les zones de production à bas coût (Mexique, Etats-Unis, Europe de l'Est)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Pour échapper à la pure pression sur les prix, les constructeurs jouent sur d'autres facteurs :</a:t>
            </a:r>
            <a:br>
              <a:rPr lang="fr-FR" dirty="0"/>
            </a:br>
            <a:r>
              <a:rPr lang="fr-FR" dirty="0"/>
              <a:t>qualité et innovation. Les constructeurs japonais se sont distingués dans les années 80-90 </a:t>
            </a:r>
            <a:br>
              <a:rPr lang="fr-FR" dirty="0"/>
            </a:br>
            <a:r>
              <a:rPr lang="fr-FR" dirty="0"/>
              <a:t>pour la qualité (Toyota Production System) avant que le système soit généralisé chez tous </a:t>
            </a:r>
            <a:br>
              <a:rPr lang="fr-FR" dirty="0"/>
            </a:br>
            <a:r>
              <a:rPr lang="fr-FR" dirty="0"/>
              <a:t>les constructeurs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L'autre facteur différentiant est la performance et l'innovation. Elle a initialement porté </a:t>
            </a:r>
            <a:br>
              <a:rPr lang="fr-FR" dirty="0"/>
            </a:br>
            <a:r>
              <a:rPr lang="fr-FR" dirty="0"/>
              <a:t>sur la mécanique (vitesse, accélération, consommation) et de plus en plus sur la vie à bord</a:t>
            </a:r>
            <a:br>
              <a:rPr lang="fr-FR" dirty="0"/>
            </a:br>
            <a:r>
              <a:rPr lang="fr-FR" dirty="0"/>
              <a:t>(confort, climatisation, </a:t>
            </a:r>
            <a:r>
              <a:rPr lang="fr-FR" i="1" dirty="0" err="1"/>
              <a:t>infotainment</a:t>
            </a:r>
            <a:r>
              <a:rPr lang="fr-FR" dirty="0"/>
              <a:t>, matériaux et décoration)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L'innovation très intense a des effets économiques significatifs. Elle nécessite des investissements</a:t>
            </a:r>
            <a:br>
              <a:rPr lang="fr-FR" dirty="0"/>
            </a:br>
            <a:r>
              <a:rPr lang="fr-FR" dirty="0"/>
              <a:t>en R&amp;D importants, et surtout elle accélère la rotation rapide des modèles, et donc à nouveau </a:t>
            </a:r>
            <a:br>
              <a:rPr lang="fr-FR" dirty="0"/>
            </a:br>
            <a:r>
              <a:rPr lang="fr-FR" dirty="0"/>
              <a:t>des investissements importants (la Ford T a duré 27 ans, un modèle actuel dure de 5 à 7 ans)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Bref, une équation économique complexe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	</a:t>
            </a:r>
            <a:br>
              <a:rPr lang="fr-FR" dirty="0"/>
            </a:br>
            <a:r>
              <a:rPr lang="fr-FR" sz="1500" dirty="0"/>
              <a:t>	</a:t>
            </a:r>
            <a:endParaRPr lang="fr-FR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900" y="33580"/>
            <a:ext cx="8801100" cy="587603"/>
          </a:xfrm>
        </p:spPr>
        <p:txBody>
          <a:bodyPr>
            <a:noAutofit/>
          </a:bodyPr>
          <a:lstStyle/>
          <a:p>
            <a:r>
              <a:rPr lang="fr-FR" sz="2400" dirty="0"/>
              <a:t>Principaux enjeux de l'industrie automobile : les enjeux économiques</a:t>
            </a:r>
          </a:p>
        </p:txBody>
      </p:sp>
    </p:spTree>
    <p:extLst>
      <p:ext uri="{BB962C8B-B14F-4D97-AF65-F5344CB8AC3E}">
        <p14:creationId xmlns:p14="http://schemas.microsoft.com/office/powerpoint/2010/main" val="23445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854772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 moteur thermique repose sur la réaction exothermique du carbone contenu </a:t>
            </a:r>
            <a:br>
              <a:rPr lang="fr-FR" dirty="0"/>
            </a:br>
            <a:r>
              <a:rPr lang="fr-FR" dirty="0"/>
              <a:t>dans les hydrocarbures et du O</a:t>
            </a:r>
            <a:r>
              <a:rPr lang="fr-FR" baseline="-25000" dirty="0"/>
              <a:t>2</a:t>
            </a:r>
            <a:r>
              <a:rPr lang="fr-FR" dirty="0"/>
              <a:t> contenu dans l'air. </a:t>
            </a:r>
            <a:br>
              <a:rPr lang="fr-FR" dirty="0"/>
            </a:br>
            <a:r>
              <a:rPr lang="fr-FR" dirty="0"/>
              <a:t>Elle produit essentiellement du gaz carbonique (CO</a:t>
            </a:r>
            <a:r>
              <a:rPr lang="fr-FR" baseline="-25000" dirty="0"/>
              <a:t>2</a:t>
            </a:r>
            <a:r>
              <a:rPr lang="fr-FR" dirty="0"/>
              <a:t>), qui est l'un des trois principaux gaz </a:t>
            </a:r>
            <a:br>
              <a:rPr lang="fr-FR" dirty="0"/>
            </a:br>
            <a:r>
              <a:rPr lang="fr-FR" dirty="0"/>
              <a:t>à effet de serre (avec la vapeur d'eau et le méthane).</a:t>
            </a:r>
            <a:br>
              <a:rPr lang="fr-FR" dirty="0"/>
            </a:br>
            <a:r>
              <a:rPr lang="fr-FR" dirty="0"/>
              <a:t>La production de gaz carbonique est fonction linéaire de la consommation de carburant, </a:t>
            </a:r>
            <a:br>
              <a:rPr lang="fr-FR" dirty="0"/>
            </a:br>
            <a:r>
              <a:rPr lang="fr-FR" dirty="0"/>
              <a:t>aux environs de 4,5 l pour 100 km pour 100 gr de CO</a:t>
            </a:r>
            <a:r>
              <a:rPr lang="fr-FR" baseline="-25000" dirty="0"/>
              <a:t>2</a:t>
            </a:r>
            <a:r>
              <a:rPr lang="fr-FR" dirty="0"/>
              <a:t> / km pour une voiture essence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endParaRPr lang="fr-FR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La croissance des émissions de CO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a été exponentielle depuis le début </a:t>
            </a:r>
            <a:br>
              <a:rPr lang="fr-FR" dirty="0"/>
            </a:br>
            <a:r>
              <a:rPr lang="fr-FR" dirty="0"/>
              <a:t>de la seconde révolution industrielle, </a:t>
            </a:r>
            <a:br>
              <a:rPr lang="fr-FR" dirty="0"/>
            </a:br>
            <a:r>
              <a:rPr lang="fr-FR" dirty="0"/>
              <a:t>passant de 1 Gt en 1870 à 35 Gt en 2014. </a:t>
            </a:r>
            <a:br>
              <a:rPr lang="fr-FR" dirty="0"/>
            </a:br>
            <a:r>
              <a:rPr lang="fr-FR" dirty="0"/>
              <a:t>Elle est responsable de l'augmentation</a:t>
            </a:r>
            <a:br>
              <a:rPr lang="fr-FR" dirty="0"/>
            </a:br>
            <a:r>
              <a:rPr lang="fr-FR" dirty="0"/>
              <a:t>de l'effet de serre et d'un potentiel</a:t>
            </a:r>
            <a:br>
              <a:rPr lang="fr-FR" dirty="0"/>
            </a:br>
            <a:r>
              <a:rPr lang="fr-FR" dirty="0"/>
              <a:t>réchauffement climatique structurel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899" y="33580"/>
            <a:ext cx="9056419" cy="587603"/>
          </a:xfrm>
        </p:spPr>
        <p:txBody>
          <a:bodyPr>
            <a:noAutofit/>
          </a:bodyPr>
          <a:lstStyle/>
          <a:p>
            <a:r>
              <a:rPr lang="fr-FR" sz="2200" dirty="0"/>
              <a:t>Principaux enjeux de l'industrie automobile : global </a:t>
            </a:r>
            <a:r>
              <a:rPr lang="fr-FR" sz="2200" dirty="0" err="1"/>
              <a:t>warming</a:t>
            </a:r>
            <a:r>
              <a:rPr lang="fr-FR" sz="2200" dirty="0"/>
              <a:t>, émissions de CO</a:t>
            </a:r>
            <a:r>
              <a:rPr lang="fr-FR" sz="2200" baseline="-25000" dirty="0"/>
              <a:t>2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50000" t="30130" r="30995" b="45234"/>
          <a:stretch/>
        </p:blipFill>
        <p:spPr>
          <a:xfrm>
            <a:off x="4738966" y="3296582"/>
            <a:ext cx="3818266" cy="27839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34407" y="2634199"/>
            <a:ext cx="4027384" cy="3512265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34407" y="2755654"/>
            <a:ext cx="4027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/>
                </a:solidFill>
              </a:rPr>
              <a:t>Trend in CO</a:t>
            </a:r>
            <a:r>
              <a:rPr lang="fr-FR" sz="1400" baseline="-25000" dirty="0">
                <a:solidFill>
                  <a:schemeClr val="accent2"/>
                </a:solidFill>
              </a:rPr>
              <a:t>2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emissions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from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fossil</a:t>
            </a:r>
            <a:r>
              <a:rPr lang="fr-FR" sz="1400" dirty="0">
                <a:solidFill>
                  <a:schemeClr val="accent2"/>
                </a:solidFill>
              </a:rPr>
              <a:t> fuel combustion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688497" y="3111627"/>
            <a:ext cx="70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GtCO</a:t>
            </a:r>
            <a:r>
              <a:rPr lang="fr-FR" sz="1000" baseline="-25000" dirty="0"/>
              <a:t>2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0994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899" y="33580"/>
            <a:ext cx="9056419" cy="587603"/>
          </a:xfrm>
        </p:spPr>
        <p:txBody>
          <a:bodyPr>
            <a:noAutofit/>
          </a:bodyPr>
          <a:lstStyle/>
          <a:p>
            <a:r>
              <a:rPr lang="fr-FR" sz="2200" dirty="0"/>
              <a:t>Principaux enjeux de l'industrie automobile : global </a:t>
            </a:r>
            <a:r>
              <a:rPr lang="fr-FR" sz="2200" dirty="0" err="1"/>
              <a:t>warming</a:t>
            </a:r>
            <a:r>
              <a:rPr lang="fr-FR" sz="2200" dirty="0"/>
              <a:t>, émissions de CO</a:t>
            </a:r>
            <a:r>
              <a:rPr lang="fr-FR" sz="2200" baseline="-25000" dirty="0"/>
              <a:t>2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50001" t="50394" r="30995" b="21541"/>
          <a:stretch/>
        </p:blipFill>
        <p:spPr>
          <a:xfrm>
            <a:off x="520533" y="2832863"/>
            <a:ext cx="3849918" cy="319816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31810" t="64614" r="49917" b="10519"/>
          <a:stretch/>
        </p:blipFill>
        <p:spPr>
          <a:xfrm>
            <a:off x="4920446" y="1382808"/>
            <a:ext cx="3455306" cy="2645006"/>
          </a:xfrm>
          <a:prstGeom prst="rect">
            <a:avLst/>
          </a:prstGeom>
        </p:spPr>
      </p:pic>
      <p:sp>
        <p:nvSpPr>
          <p:cNvPr id="19" name="Espace réservé du contenu 1"/>
          <p:cNvSpPr>
            <a:spLocks noGrp="1"/>
          </p:cNvSpPr>
          <p:nvPr>
            <p:ph idx="1"/>
          </p:nvPr>
        </p:nvSpPr>
        <p:spPr>
          <a:xfrm>
            <a:off x="342901" y="946884"/>
            <a:ext cx="4448794" cy="1629844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Les émissions de CO</a:t>
            </a:r>
            <a:r>
              <a:rPr lang="fr-FR" baseline="-25000" dirty="0"/>
              <a:t>2</a:t>
            </a:r>
            <a:r>
              <a:rPr lang="fr-FR" dirty="0"/>
              <a:t> ont commencé </a:t>
            </a:r>
            <a:br>
              <a:rPr lang="fr-FR" dirty="0"/>
            </a:br>
            <a:r>
              <a:rPr lang="fr-FR" dirty="0"/>
              <a:t>à décroître dans les pays développés </a:t>
            </a:r>
            <a:br>
              <a:rPr lang="fr-FR" dirty="0"/>
            </a:br>
            <a:r>
              <a:rPr lang="fr-FR" dirty="0"/>
              <a:t>mais sont en forte croissance dans les pays émergents, notamment Chine, Inde et Russie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4407" y="908050"/>
            <a:ext cx="4027384" cy="3218625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8" name="Espace réservé du contenu 1"/>
          <p:cNvSpPr txBox="1">
            <a:spLocks/>
          </p:cNvSpPr>
          <p:nvPr/>
        </p:nvSpPr>
        <p:spPr>
          <a:xfrm>
            <a:off x="4541803" y="4452376"/>
            <a:ext cx="4448794" cy="165556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68580" indent="-6858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b="1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10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10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10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10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 transport représente un quart des émissions </a:t>
            </a:r>
            <a:br>
              <a:rPr lang="fr-FR" dirty="0"/>
            </a:br>
            <a:r>
              <a:rPr lang="fr-FR" dirty="0"/>
              <a:t>de CO</a:t>
            </a:r>
            <a:r>
              <a:rPr lang="fr-FR" baseline="-25000" dirty="0"/>
              <a:t>2</a:t>
            </a:r>
            <a:r>
              <a:rPr lang="fr-FR" dirty="0"/>
              <a:t>, environ 7,5 Gt, dont 6 pour le transport</a:t>
            </a:r>
            <a:br>
              <a:rPr lang="fr-FR" dirty="0"/>
            </a:br>
            <a:r>
              <a:rPr lang="fr-FR" dirty="0"/>
              <a:t>routier, partagé à parts à peu près égales entre véhicules particuliers et véhicules commerciaux,</a:t>
            </a:r>
            <a:br>
              <a:rPr lang="fr-FR" dirty="0"/>
            </a:br>
            <a:r>
              <a:rPr lang="fr-FR" dirty="0"/>
              <a:t>soit environ 10% du total des émissions de CO</a:t>
            </a:r>
            <a:r>
              <a:rPr lang="fr-FR" baseline="-25000" dirty="0"/>
              <a:t>2</a:t>
            </a:r>
            <a:r>
              <a:rPr lang="fr-FR" dirty="0"/>
              <a:t> produites par les voitures particulières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1800" y="2291938"/>
            <a:ext cx="4027384" cy="3776353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088615" y="958356"/>
            <a:ext cx="311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Top </a:t>
            </a:r>
            <a:r>
              <a:rPr lang="fr-FR" dirty="0" err="1"/>
              <a:t>ten</a:t>
            </a:r>
            <a:r>
              <a:rPr lang="fr-FR" dirty="0"/>
              <a:t> </a:t>
            </a:r>
            <a:r>
              <a:rPr lang="fr-FR" dirty="0" err="1"/>
              <a:t>emitting</a:t>
            </a:r>
            <a:r>
              <a:rPr lang="fr-FR" dirty="0"/>
              <a:t> countries in 2013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434871" y="1283947"/>
            <a:ext cx="70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/>
              <a:t>GtCO</a:t>
            </a:r>
            <a:r>
              <a:rPr lang="fr-FR" sz="1000" baseline="-25000" dirty="0"/>
              <a:t>2</a:t>
            </a:r>
            <a:endParaRPr lang="fr-FR" sz="1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886008" y="2371527"/>
            <a:ext cx="311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/>
                </a:solidFill>
              </a:rPr>
              <a:t>World CO</a:t>
            </a:r>
            <a:r>
              <a:rPr lang="fr-FR" sz="1400" baseline="-25000" dirty="0">
                <a:solidFill>
                  <a:schemeClr val="accent2"/>
                </a:solidFill>
              </a:rPr>
              <a:t>2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emissions</a:t>
            </a:r>
            <a:r>
              <a:rPr lang="fr-FR" sz="1400" dirty="0">
                <a:solidFill>
                  <a:schemeClr val="accent2"/>
                </a:solidFill>
              </a:rPr>
              <a:t> by </a:t>
            </a:r>
            <a:r>
              <a:rPr lang="fr-FR" sz="1400" dirty="0" err="1">
                <a:solidFill>
                  <a:schemeClr val="accent2"/>
                </a:solidFill>
              </a:rPr>
              <a:t>sector</a:t>
            </a:r>
            <a:r>
              <a:rPr lang="fr-FR" sz="1400" dirty="0">
                <a:solidFill>
                  <a:schemeClr val="accent2"/>
                </a:solidFill>
              </a:rPr>
              <a:t> in 2013</a:t>
            </a:r>
          </a:p>
        </p:txBody>
      </p:sp>
    </p:spTree>
    <p:extLst>
      <p:ext uri="{BB962C8B-B14F-4D97-AF65-F5344CB8AC3E}">
        <p14:creationId xmlns:p14="http://schemas.microsoft.com/office/powerpoint/2010/main" val="14214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1207699"/>
            <a:ext cx="4589173" cy="5371425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Malgré cette contribution relativement faible, </a:t>
            </a:r>
            <a:br>
              <a:rPr lang="fr-FR" dirty="0"/>
            </a:br>
            <a:r>
              <a:rPr lang="fr-FR" dirty="0"/>
              <a:t>les voitures particulières sont vues comme </a:t>
            </a:r>
            <a:br>
              <a:rPr lang="fr-FR" dirty="0"/>
            </a:br>
            <a:r>
              <a:rPr lang="fr-FR" dirty="0"/>
              <a:t>un élément central de la réduction des émissions </a:t>
            </a:r>
            <a:br>
              <a:rPr lang="fr-FR" dirty="0"/>
            </a:br>
            <a:r>
              <a:rPr lang="fr-FR" dirty="0"/>
              <a:t>et les principaux états, notamment Etats-Unis, </a:t>
            </a:r>
            <a:br>
              <a:rPr lang="fr-FR" dirty="0"/>
            </a:br>
            <a:r>
              <a:rPr lang="fr-FR" dirty="0"/>
              <a:t>Union Européenne et Chine, ont établi </a:t>
            </a:r>
            <a:br>
              <a:rPr lang="fr-FR" dirty="0"/>
            </a:br>
            <a:r>
              <a:rPr lang="fr-FR" dirty="0"/>
              <a:t>des réglementations pour baisser les émissions </a:t>
            </a:r>
            <a:br>
              <a:rPr lang="fr-FR" dirty="0"/>
            </a:br>
            <a:r>
              <a:rPr lang="fr-FR" dirty="0"/>
              <a:t>de CO</a:t>
            </a:r>
            <a:r>
              <a:rPr lang="fr-FR" baseline="-25000" dirty="0"/>
              <a:t>2</a:t>
            </a:r>
            <a:r>
              <a:rPr lang="fr-FR" dirty="0"/>
              <a:t> des voitures particulières. </a:t>
            </a:r>
            <a:br>
              <a:rPr lang="fr-FR" dirty="0"/>
            </a:br>
            <a:r>
              <a:rPr lang="fr-FR" dirty="0"/>
              <a:t>Les objectifs actuels sont une consommation </a:t>
            </a:r>
            <a:br>
              <a:rPr lang="fr-FR" dirty="0"/>
            </a:br>
            <a:r>
              <a:rPr lang="fr-FR" dirty="0"/>
              <a:t>moyenne (mesurée sur un cycle test dit WLTP) de :</a:t>
            </a:r>
            <a:br>
              <a:rPr lang="fr-FR" dirty="0"/>
            </a:br>
            <a:r>
              <a:rPr lang="fr-FR" dirty="0"/>
              <a:t>	- 95g / km en 2021 pour l'Union Européenne</a:t>
            </a:r>
            <a:br>
              <a:rPr lang="fr-FR" dirty="0"/>
            </a:br>
            <a:r>
              <a:rPr lang="fr-FR" dirty="0"/>
              <a:t>	- 97g / km en 2025 pour les Etats-Unis</a:t>
            </a:r>
            <a:br>
              <a:rPr lang="fr-FR" dirty="0"/>
            </a:br>
            <a:r>
              <a:rPr lang="fr-FR" dirty="0"/>
              <a:t>	- 117g / km en 2021 pour la Chine</a:t>
            </a:r>
            <a:br>
              <a:rPr lang="fr-FR" dirty="0"/>
            </a:br>
            <a:r>
              <a:rPr lang="fr-FR" dirty="0"/>
              <a:t>soit des niveaux assez comparables compte tenu </a:t>
            </a:r>
            <a:br>
              <a:rPr lang="fr-FR" dirty="0"/>
            </a:br>
            <a:r>
              <a:rPr lang="fr-FR" dirty="0"/>
              <a:t>du mix diesel en Europe.</a:t>
            </a:r>
            <a:br>
              <a:rPr lang="fr-FR" dirty="0"/>
            </a:br>
            <a:r>
              <a:rPr lang="fr-FR" dirty="0"/>
              <a:t>Les objectifs à plus long terme, actuellement </a:t>
            </a:r>
            <a:br>
              <a:rPr lang="fr-FR" dirty="0"/>
            </a:br>
            <a:r>
              <a:rPr lang="fr-FR" dirty="0"/>
              <a:t>en cours de discussion, conduisent à des niveaux</a:t>
            </a:r>
            <a:br>
              <a:rPr lang="fr-FR" dirty="0"/>
            </a:br>
            <a:r>
              <a:rPr lang="fr-FR" dirty="0"/>
              <a:t>de 75 g / km à l'horizon 2020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899" y="33580"/>
            <a:ext cx="9056419" cy="587603"/>
          </a:xfrm>
        </p:spPr>
        <p:txBody>
          <a:bodyPr>
            <a:noAutofit/>
          </a:bodyPr>
          <a:lstStyle/>
          <a:p>
            <a:r>
              <a:rPr lang="fr-FR" sz="2200" dirty="0"/>
              <a:t>Principaux enjeux de l'industrie automobile : global </a:t>
            </a:r>
            <a:r>
              <a:rPr lang="fr-FR" sz="2200" dirty="0" err="1"/>
              <a:t>warming</a:t>
            </a:r>
            <a:r>
              <a:rPr lang="fr-FR" sz="2200" dirty="0"/>
              <a:t>, émissions de CO</a:t>
            </a:r>
            <a:r>
              <a:rPr lang="fr-FR" sz="2200" baseline="-25000" dirty="0"/>
              <a:t>2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53742" t="28449" r="13685" b="20084"/>
          <a:stretch/>
        </p:blipFill>
        <p:spPr>
          <a:xfrm>
            <a:off x="5018679" y="2108454"/>
            <a:ext cx="3730034" cy="33151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43997" y="1207699"/>
            <a:ext cx="2479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/>
                </a:solidFill>
              </a:rPr>
              <a:t>CO</a:t>
            </a:r>
            <a:r>
              <a:rPr lang="fr-FR" sz="1400" baseline="-25000" dirty="0">
                <a:solidFill>
                  <a:schemeClr val="accent2"/>
                </a:solidFill>
              </a:rPr>
              <a:t>2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emissions</a:t>
            </a:r>
            <a:r>
              <a:rPr lang="fr-FR" sz="1400" dirty="0">
                <a:solidFill>
                  <a:schemeClr val="accent2"/>
                </a:solidFill>
              </a:rPr>
              <a:t> for light </a:t>
            </a:r>
            <a:r>
              <a:rPr lang="fr-FR" sz="1400" dirty="0" err="1">
                <a:solidFill>
                  <a:schemeClr val="accent2"/>
                </a:solidFill>
              </a:rPr>
              <a:t>vehicles</a:t>
            </a:r>
            <a:endParaRPr lang="fr-FR" sz="1400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32073" y="1089025"/>
            <a:ext cx="3903246" cy="4675436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35020" y="1751423"/>
            <a:ext cx="7044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/>
              <a:t>g/km</a:t>
            </a:r>
          </a:p>
        </p:txBody>
      </p:sp>
    </p:spTree>
    <p:extLst>
      <p:ext uri="{BB962C8B-B14F-4D97-AF65-F5344CB8AC3E}">
        <p14:creationId xmlns:p14="http://schemas.microsoft.com/office/powerpoint/2010/main" val="41823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42900" y="973526"/>
            <a:ext cx="8561867" cy="5371425"/>
          </a:xfrm>
        </p:spPr>
        <p:txBody>
          <a:bodyPr vert="horz" lIns="0" tIns="45720" rIns="0" bIns="45720" rtlCol="0">
            <a:noAutofit/>
          </a:bodyPr>
          <a:lstStyle/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Les niveaux de consommation carburant / émissions de CO</a:t>
            </a:r>
            <a:r>
              <a:rPr lang="fr-FR" baseline="-25000" dirty="0"/>
              <a:t>2</a:t>
            </a:r>
            <a:r>
              <a:rPr lang="fr-FR" dirty="0"/>
              <a:t> sont fonction de quatre paramètres,</a:t>
            </a:r>
            <a:br>
              <a:rPr lang="fr-FR" dirty="0"/>
            </a:br>
            <a:r>
              <a:rPr lang="fr-FR" dirty="0"/>
              <a:t>les deux premiers prépondérants :</a:t>
            </a:r>
            <a:br>
              <a:rPr lang="fr-FR" dirty="0"/>
            </a:br>
            <a:r>
              <a:rPr lang="fr-FR" dirty="0"/>
              <a:t>	- l'efficacité du groupe motopropulseur</a:t>
            </a:r>
            <a:br>
              <a:rPr lang="fr-FR" dirty="0"/>
            </a:br>
            <a:r>
              <a:rPr lang="fr-FR" dirty="0"/>
              <a:t>	- le poids du véhicule</a:t>
            </a:r>
            <a:br>
              <a:rPr lang="fr-FR" dirty="0"/>
            </a:br>
            <a:r>
              <a:rPr lang="fr-FR" dirty="0"/>
              <a:t>	- l'aérodynamisme, mesurée par un coefficient appelé C</a:t>
            </a:r>
            <a:r>
              <a:rPr lang="fr-FR" baseline="-25000" dirty="0"/>
              <a:t>x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	- la résistance au sol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La réduction du poids du véhicule porte sur l'émergence de matériaux alternatifs, principalement</a:t>
            </a:r>
            <a:br>
              <a:rPr lang="fr-FR" dirty="0"/>
            </a:br>
            <a:r>
              <a:rPr lang="fr-FR" dirty="0"/>
              <a:t>les matériaux composites alliant une résine polymère et des fibres de verre ou de carbone,</a:t>
            </a:r>
            <a:br>
              <a:rPr lang="fr-FR" dirty="0"/>
            </a:br>
            <a:r>
              <a:rPr lang="fr-FR" dirty="0"/>
              <a:t>comme c'est déjà le cas dans l'aéronautique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L'efficacité du groupe motopropulseur porte sur l'architecture des moteurs thermiques</a:t>
            </a:r>
            <a:br>
              <a:rPr lang="fr-FR" dirty="0"/>
            </a:br>
            <a:r>
              <a:rPr lang="fr-FR" dirty="0"/>
              <a:t>(essentiellement efficacité de l'injection et de la combustion du carburant) et l'émergence </a:t>
            </a:r>
            <a:br>
              <a:rPr lang="fr-FR" dirty="0"/>
            </a:br>
            <a:r>
              <a:rPr lang="fr-FR" dirty="0"/>
              <a:t>de motorisations alternatives (électrique, hybride, </a:t>
            </a:r>
            <a:r>
              <a:rPr lang="fr-FR" i="1" dirty="0"/>
              <a:t>fuel </a:t>
            </a:r>
            <a:r>
              <a:rPr lang="fr-FR" i="1" dirty="0" err="1"/>
              <a:t>cell</a:t>
            </a:r>
            <a:r>
              <a:rPr lang="fr-FR" dirty="0"/>
              <a:t>). </a:t>
            </a:r>
            <a:br>
              <a:rPr lang="fr-FR" dirty="0"/>
            </a:br>
            <a:r>
              <a:rPr lang="fr-FR" dirty="0"/>
              <a:t>Toutefois, l'efficacité environnementale des véhicules électriques dépend essentiellement</a:t>
            </a:r>
            <a:br>
              <a:rPr lang="fr-FR" dirty="0"/>
            </a:br>
            <a:r>
              <a:rPr lang="fr-FR" dirty="0"/>
              <a:t>de l'efficacité environnementale de la production d'électricité (et des pertes dans le réseau </a:t>
            </a:r>
            <a:br>
              <a:rPr lang="fr-FR" dirty="0"/>
            </a:br>
            <a:r>
              <a:rPr lang="fr-FR" dirty="0"/>
              <a:t>de distribution)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fr-FR" dirty="0"/>
              <a:t>Les objectifs à long terme en matière d'émissions de CO</a:t>
            </a:r>
            <a:r>
              <a:rPr lang="fr-FR" baseline="-25000" dirty="0"/>
              <a:t>2</a:t>
            </a:r>
            <a:r>
              <a:rPr lang="fr-FR" dirty="0"/>
              <a:t> vont faire émerger la part des hybrides </a:t>
            </a:r>
            <a:br>
              <a:rPr lang="fr-FR" dirty="0"/>
            </a:br>
            <a:r>
              <a:rPr lang="fr-FR" dirty="0"/>
              <a:t>et des véhicules électriques dans la production automobile mondiale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ECOLE NORMALE SUPERIEURE – OCTOBRE 2016 / JANVIER 2017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YANN DELABRIERE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4" name="Titre 2"/>
          <p:cNvSpPr>
            <a:spLocks noGrp="1"/>
          </p:cNvSpPr>
          <p:nvPr>
            <p:ph type="title"/>
          </p:nvPr>
        </p:nvSpPr>
        <p:spPr>
          <a:xfrm>
            <a:off x="342899" y="33580"/>
            <a:ext cx="9056419" cy="587603"/>
          </a:xfrm>
        </p:spPr>
        <p:txBody>
          <a:bodyPr>
            <a:noAutofit/>
          </a:bodyPr>
          <a:lstStyle/>
          <a:p>
            <a:r>
              <a:rPr lang="fr-FR" sz="2200" dirty="0"/>
              <a:t>Principaux enjeux de l'industrie automobile : global </a:t>
            </a:r>
            <a:r>
              <a:rPr lang="fr-FR" sz="2200" dirty="0" err="1"/>
              <a:t>warming</a:t>
            </a:r>
            <a:r>
              <a:rPr lang="fr-FR" sz="2200" dirty="0"/>
              <a:t>, émissions de CO</a:t>
            </a:r>
            <a:r>
              <a:rPr lang="fr-FR" sz="22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21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w1iihFnEOxSzsVFpCAY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Yjy9_aOEaKecngJhAUw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YnF9GvDE61KaXIe34sf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bdzBoLUkKPaDTVWttIY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Hc8exFikCrJ.LBW3X5v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FYf2kFlEazkj3Bh1gFM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Z9aI5eakO.VLsyhYCGk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kP0N3Kf7UWDTGw9PFQmu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mwms5GPkGvZ0mgVHLli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.85aq34EaFDqOcTVphO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4IvLw2uEKHEF6vJhjWL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2dyP70pnEW7RKCSVYeyl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BGsWcnUE.9tmBJzEX_3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b3.dq76Sku1uS3MHN6cm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zaoArFcEeTJzQM8MCM4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pTbtn7ckenjGQq0efU9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t3bTV0yEyCOfn.2_EDx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tsSFqEOEOGyaXtZjVYk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jXVl4hW0e4RvEiiwtjpg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Se_AYbc0ao3mjjIZxCa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8xJ_Raz0qE7orPwoEq6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fnsDgpkUqF2k985Urk5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vjfB0a6AEWkzvQ82GUNA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JvaaphGI0GOhFHCbS5D.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1sot.rxOEyQjPekCG9ZJ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eiyMt5CE.fL5mCXCOG0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UbGPcEl_0Kx3Wa3V7Qae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.BFoGPpykCY8woU0PxXe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gHOWhVc0.wNSYz3bS4v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pf4OZyZka0nl91p.Xm8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DJ22EoF3EKk_LgG_OoHQ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lIM8KAMkUKBITeVsKlYb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UzH7Rv2USmhNdmqqmHj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Gx3SVG8xEKMU4Ue6IED1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x5MGJnzEqggMCzg5Jvx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b67l6ty02pdNJxzV98g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8ulJGe0NUWqIg0E8e_Yo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DAgA_rmkOwgmiGCB2P1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.equDHTkqYThnwX9y3F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F2Dol1uUOVeTXTv9A5Q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tVP2.iekq6Psnxlcyzo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N9YyQ7dUeezqoxx0VPi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67nEzI6UaKJ2f3OKFvL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BPmxsDa0eSzlR7L.h9e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iGXW2YYU.k_QslxgJAc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qhUulhNkWfZ2HngZ8Zi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Xz9y56jTguukTiv07IIq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i40vX3SvueG9ruLTAa7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_tDTARmS1GAlB9B8GS5v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tqbPNbRM6CBaB18tpCa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ma.kAbRA6PfrmovSy0R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HHFuVLISQqGBubs6BI_B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nl9AqOiQ7WXXKW89WHnL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8DdQNnMEORHEEiyqvlZ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OPiWInDT.aF68hy3IYeT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syDKbKKSv.ZecFvf5chE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tQCAaVR4uP8pQTDRe8M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gxQqiMRdShmZQP3pWHJ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rZKC7gTIKbvugO_Mud3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orMaQXHTZO5.PQuG.Kr2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ttw8vmQdeEZhT8kXgwU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fhtcu7suUCK5Pgffz0nS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Yn42jLiUOn1G3yaqFzS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u1PtOCf0K_ky8LB1EJS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.yF71oeUqOInZJ9T3Xz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J7am2FbkiNyMLPskDY9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VlhhsvF0yxOOj0opplk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6GrWRg9km0MYHkqY.yN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_YfbIfQUaIHx2FjUJmL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5I0.bZtCECEWpAUOftWL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cl9qnHMEeUFunJPBBsp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_0YLS0bRMeGvZih.y4_K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Lc0f2NFS5Si3mHovgNsW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FjTS5KaTq2z1W1VuC0fl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ABRf1MTGaAz7S9DxiAi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DeQM7KI0qShICZMSGik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LkB1BaQVqXh0N3ir6JZ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HSHaak7SvaXVN4l3FkqW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aSvKWQR42SIJOXb4.oi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c7l_KJ6SVqrAyZqcqYjg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5JioOeuRySrbdtI7C2p.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.3kjqqTV2hdsGzDuWZp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dWlpslR9CphIOH3U3Xq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dt0yegRXitGxEum9usE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VdmnjLnRyKH23hGOgLYy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HDJjPDQ3ibP3SlciVYt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0DirPSvwEqV3CcqS_FPx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m570rp3QQ2Tt_Qr8yb0i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6olV4PRQqPKhLVc5nk8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cLKT.RNU2Rlo2Bvk__L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m5UzNVl0uePWuTN0e16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8lpmB7xxUmycuVsbHTpb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FfbvLCWEe8bbgiq3jv3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dD6mmS4UemI22aNPLHX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8TylTVUuESdqWvKqOPux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OVMnmwiUWMgSlqkSivl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bXw7WYOUOglRF5Ws8xQ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COLOR" val="1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bPfwSYilEmTxMDLaYS77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InGKLnikCm9sSVkwLfw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Q3nVtDdUCsA7s41U8ji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jMhXr67EWgfpJqGYQOh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kqfgx.dEmMeih77zvag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67t2bDC2EOsJT5gh3OTX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Xjy6VyVUasYGSTIKmIZ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b7DHkatPkCUmp1dwfGfM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K0sA.LVkyXe0MbrBLAV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T55a3Rm80mVWh4Zl_ew4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35n5dTHO0eGK5SAClpTN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4j6SI8OkaEoAxK3Y3rH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HFZmSXTwGCIznRl5DUY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9e5oZ3m0SjxhHKtmVGk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HwcpHsyEWTgIBLKQgvm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Vp4n4ftEKMhS7L2Ec5f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K_KODNjk2aDWuJpTfry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cZCa0qMUaDYVhlqN5v7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3phbtN40630A5v1zfCj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mWmIzAVU68da63d22Rk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_3vKP8NEeqhSpAskFL.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LmoerG8KkqpJ3XVjaveJ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QaJMkihCkaasTXiX8kw.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wiCQ0MeEKdJ0L4NHpWA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LYlE_W0kmHiMR4wZwpa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ezfAnYh9UmPY5olFKE5S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V.31HbRXSihKOcwOlok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tgkGPv6EWoz5Fk.5YCS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usqvFfROuG86eklMhB1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9xvgKW_EyfjIEd395wz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ISb2.DP0CTkWGnowLLK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T58Q_ruEyJMXah4bw0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eHEfKybW0GaVeny133an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eUp.xkilk67KRyDfruRC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2MXxVALUGUPPhcbvM37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lGDjR9r0OPAa5CLHrc9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k_NG9MKzEqtfl4smbonJ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zTFUvPc02gSH5G3HQnj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s6YRi.__0KxxoVY4GgDI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goIPV.JUapLRj.j3942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b5qWlDGTFyZpjXWu9hBf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PZCJ3sQemApuZGBj3jy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XX8FrQIE6NP2xhy7sAp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xG6NZ7PT42CU5k5ik1zW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5vvBmJQEeZGnm2PyE6f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VHfajrGR3GeJaDHikZ3n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AfyGCXARVqd1YOaSiGhO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9F8bHbFke2cHeeH8_t4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_wWN9cIkGkxPuKJ3dhV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0GWh5AV20uC7zjowOu4X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dZENPeikSEDYyOGBkNc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VjtHzFekqWZx9arqjhC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03qLeK1kuB0Jz9hbC9z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4ZqCOfiW0iEP23n0juMW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gfcgo49E6DeZkl60US0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X3lmWtC0mlkfaSca7GC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W74WI_e30iTJbYNw3XL0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.LXE12_UmZTbR1flj3W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iRGQeuFEu9N9L9AVjei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qv4FZKTUmfUbknlDIu1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44LEgvuEGEOi7AkFkBl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kdGpfRh0WuIfGvi3JCH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3el7yaheUyXGNLYrnFIW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ur8ahPWCk2ubiD3F4RD0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oEzd49ekqEJm_mC.wyO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e2NQlhXUqP44v5qMsCn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NuMQ4FJkGlp8Ziz64bN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S1X5pTZk6tYvQSfBqKo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xXMzLNTkes3TSJqH1gc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vo12zFcl0exdfk4ZlZzO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gdkZ26pkCgMZHqMMfaT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k5MjgYEdUOtASzOheN4Y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uGfc6ULk2DVjtHtHOdi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jALX.T0qd.DSgU0tfk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PXe1_c9bU.q4sjGdO9p2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_ZfnUtCE0uSgE0uxdpjK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eEN2xPoUmdaurWoymmb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6lSdY8jNEasPOgvCZQZl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3GZMvcV.kKpbp8nqO1Ag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bC.pDKAEeFCzDyaB1Ka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hfqkDJT06tW41eAxcHM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EUsqjdqL0eM_cRtQjB64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YCUCSzvEyJYNGZgus0E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OGKzTQ0UyvAwfacqo2s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Db7U5ai0.2NVwrq5jb8g"/>
</p:tagLst>
</file>

<file path=ppt/theme/theme1.xml><?xml version="1.0" encoding="utf-8"?>
<a:theme xmlns:a="http://schemas.openxmlformats.org/drawingml/2006/main" name="Rétrospective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5" id="{3CB2A186-7FEA-495E-B016-CA203BC82579}" vid="{057BA0AA-118B-4CC1-9A6A-ED786DDE228B}"/>
    </a:ext>
  </a:extLst>
</a:theme>
</file>

<file path=ppt/theme/theme2.xml><?xml version="1.0" encoding="utf-8"?>
<a:theme xmlns:a="http://schemas.openxmlformats.org/drawingml/2006/main" name="Template Group 4-3">
  <a:themeElements>
    <a:clrScheme name="Personnalisé 2">
      <a:dk1>
        <a:srgbClr val="04276E"/>
      </a:dk1>
      <a:lt1>
        <a:srgbClr val="FFFFFF"/>
      </a:lt1>
      <a:dk2>
        <a:srgbClr val="4B575F"/>
      </a:dk2>
      <a:lt2>
        <a:srgbClr val="FFFFFF"/>
      </a:lt2>
      <a:accent1>
        <a:srgbClr val="EE7F00"/>
      </a:accent1>
      <a:accent2>
        <a:srgbClr val="00ABC4"/>
      </a:accent2>
      <a:accent3>
        <a:srgbClr val="F0B600"/>
      </a:accent3>
      <a:accent4>
        <a:srgbClr val="E2003D"/>
      </a:accent4>
      <a:accent5>
        <a:srgbClr val="4B575F"/>
      </a:accent5>
      <a:accent6>
        <a:srgbClr val="89BF68"/>
      </a:accent6>
      <a:hlink>
        <a:srgbClr val="007A76"/>
      </a:hlink>
      <a:folHlink>
        <a:srgbClr val="D1D2D4"/>
      </a:folHlink>
    </a:clrScheme>
    <a:fontScheme name="FAU Template avec couv">
      <a:majorFont>
        <a:latin typeface="Arial Narrow"/>
        <a:ea typeface="MS PGothic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AU Template avec cou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BC4"/>
        </a:accent1>
        <a:accent2>
          <a:srgbClr val="EE7F00"/>
        </a:accent2>
        <a:accent3>
          <a:srgbClr val="FFFFFF"/>
        </a:accent3>
        <a:accent4>
          <a:srgbClr val="000000"/>
        </a:accent4>
        <a:accent5>
          <a:srgbClr val="AAD2DE"/>
        </a:accent5>
        <a:accent6>
          <a:srgbClr val="D87200"/>
        </a:accent6>
        <a:hlink>
          <a:srgbClr val="F0B600"/>
        </a:hlink>
        <a:folHlink>
          <a:srgbClr val="E200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revu 26062014 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revu 26062014 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revu 26062014 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revu 26062014 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revu 26062014 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revu 26062014 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revu 26062014 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revu 26062014 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revu 26062014 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revu 26062014 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revu 26062014 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revu 26062014 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U Template avec couv revu 26062014 LD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BC4"/>
        </a:accent1>
        <a:accent2>
          <a:srgbClr val="EE7F00"/>
        </a:accent2>
        <a:accent3>
          <a:srgbClr val="FFFFFF"/>
        </a:accent3>
        <a:accent4>
          <a:srgbClr val="000000"/>
        </a:accent4>
        <a:accent5>
          <a:srgbClr val="AAD2DE"/>
        </a:accent5>
        <a:accent6>
          <a:srgbClr val="D87200"/>
        </a:accent6>
        <a:hlink>
          <a:srgbClr val="F0B600"/>
        </a:hlink>
        <a:folHlink>
          <a:srgbClr val="E200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U Template avec couv revu 26062014 LD 14">
        <a:dk1>
          <a:srgbClr val="000000"/>
        </a:dk1>
        <a:lt1>
          <a:srgbClr val="FFFFFF"/>
        </a:lt1>
        <a:dk2>
          <a:srgbClr val="000000"/>
        </a:dk2>
        <a:lt2>
          <a:srgbClr val="04276E"/>
        </a:lt2>
        <a:accent1>
          <a:srgbClr val="00ABC4"/>
        </a:accent1>
        <a:accent2>
          <a:srgbClr val="EE7F00"/>
        </a:accent2>
        <a:accent3>
          <a:srgbClr val="FFFFFF"/>
        </a:accent3>
        <a:accent4>
          <a:srgbClr val="000000"/>
        </a:accent4>
        <a:accent5>
          <a:srgbClr val="AAD2DE"/>
        </a:accent5>
        <a:accent6>
          <a:srgbClr val="D87200"/>
        </a:accent6>
        <a:hlink>
          <a:srgbClr val="F0B600"/>
        </a:hlink>
        <a:folHlink>
          <a:srgbClr val="E2003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ésentation1" id="{39C92759-B5E2-4840-ADBD-500773871827}" vid="{CB7BFB00-9030-4BE1-8200-A583133EE7E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CHARTE</Template>
  <TotalTime>5562</TotalTime>
  <Words>2831</Words>
  <Application>Microsoft Office PowerPoint</Application>
  <PresentationFormat>Affichage à l'écran (4:3)</PresentationFormat>
  <Paragraphs>876</Paragraphs>
  <Slides>28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Rétrospective</vt:lpstr>
      <vt:lpstr>Template Group 4-3</vt:lpstr>
      <vt:lpstr>think-cell Slide</vt:lpstr>
      <vt:lpstr>Chart</vt:lpstr>
      <vt:lpstr>Pratique de l'économie de l'industrie</vt:lpstr>
      <vt:lpstr>Principaux enjeux de l'industrie automobile : les enjeux économiques</vt:lpstr>
      <vt:lpstr>Principaux enjeux de l'industrie automobile : les enjeux économiques</vt:lpstr>
      <vt:lpstr>Principaux enjeux de l'industrie automobile : les enjeux économiques</vt:lpstr>
      <vt:lpstr>Principaux enjeux de l'industrie automobile : les enjeux économiques</vt:lpstr>
      <vt:lpstr>Principaux enjeux de l'industrie automobile : global warming, émissions de CO2</vt:lpstr>
      <vt:lpstr>Principaux enjeux de l'industrie automobile : global warming, émissions de CO2</vt:lpstr>
      <vt:lpstr>Principaux enjeux de l'industrie automobile : global warming, émissions de CO2</vt:lpstr>
      <vt:lpstr>Principaux enjeux de l'industrie automobile : global warming, émissions de CO2</vt:lpstr>
      <vt:lpstr>In EU &amp; China, pure EV will account for ~10% in 2025 and ~15% in 2030</vt:lpstr>
      <vt:lpstr>Favorable factors will support acceleration of pure EV penetration</vt:lpstr>
      <vt:lpstr>Pure EV will benefit from recent technical &amp; economical progress </vt:lpstr>
      <vt:lpstr>OEMs have ambitious hybrid and pure EV developments / launch plans</vt:lpstr>
      <vt:lpstr>Principaux enjeux de l'industrie automobile : la pollution urbaine</vt:lpstr>
      <vt:lpstr>Principaux enjeux de l'industrie automobile : la pollution urbaine</vt:lpstr>
      <vt:lpstr>Principaux enjeux de l'industrie automobile : la pollution urbaine</vt:lpstr>
      <vt:lpstr>Principaux enjeux de l'industrie automobile : la pollution urbaine</vt:lpstr>
      <vt:lpstr>Principaux enjeux de l'industrie automobile : la pollution urbaine</vt:lpstr>
      <vt:lpstr>Principaux enjeux de l'industrie automobile : voiture connectée, voiture autonome</vt:lpstr>
      <vt:lpstr>Connected car is becoming a standard, with expanding service range</vt:lpstr>
      <vt:lpstr>Principaux enjeux de l'industrie automobile : voiture connectée, voiture autonome</vt:lpstr>
      <vt:lpstr>Vehicles will progressively cross 5 levels to become fully autonomous</vt:lpstr>
      <vt:lpstr>Many investments / partnerships for 2020-25 AD launch plans</vt:lpstr>
      <vt:lpstr>New mobility services could further disrupt the automotive landscape</vt:lpstr>
      <vt:lpstr>Google concept self-driving car (2nd generation)</vt:lpstr>
      <vt:lpstr>Principaux enjeux de l'industrie automobile : conclusion</vt:lpstr>
      <vt:lpstr>Principaux enjeux de l'industrie automobile : conclusion</vt:lpstr>
      <vt:lpstr>Principaux enjeux de l'industrie automobile : 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Com'in Sarl</dc:creator>
  <cp:lastModifiedBy>Laurence Vincent</cp:lastModifiedBy>
  <cp:revision>325</cp:revision>
  <dcterms:created xsi:type="dcterms:W3CDTF">2016-09-19T09:13:00Z</dcterms:created>
  <dcterms:modified xsi:type="dcterms:W3CDTF">2016-12-05T11:37:51Z</dcterms:modified>
</cp:coreProperties>
</file>