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sldIdLst>
    <p:sldId id="257" r:id="rId2"/>
    <p:sldId id="258" r:id="rId3"/>
    <p:sldId id="297" r:id="rId4"/>
    <p:sldId id="298" r:id="rId5"/>
    <p:sldId id="299" r:id="rId6"/>
    <p:sldId id="300" r:id="rId7"/>
    <p:sldId id="301" r:id="rId8"/>
    <p:sldId id="302" r:id="rId9"/>
    <p:sldId id="321" r:id="rId10"/>
    <p:sldId id="303" r:id="rId11"/>
    <p:sldId id="304" r:id="rId12"/>
    <p:sldId id="305" r:id="rId13"/>
    <p:sldId id="306" r:id="rId14"/>
    <p:sldId id="307" r:id="rId15"/>
    <p:sldId id="310" r:id="rId16"/>
    <p:sldId id="311" r:id="rId17"/>
    <p:sldId id="308" r:id="rId18"/>
    <p:sldId id="309" r:id="rId19"/>
    <p:sldId id="317" r:id="rId20"/>
    <p:sldId id="312" r:id="rId21"/>
    <p:sldId id="313" r:id="rId22"/>
    <p:sldId id="314" r:id="rId23"/>
    <p:sldId id="319" r:id="rId24"/>
    <p:sldId id="318" r:id="rId25"/>
    <p:sldId id="32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572" userDrawn="1">
          <p15:clr>
            <a:srgbClr val="A4A3A4"/>
          </p15:clr>
        </p15:guide>
        <p15:guide id="2" pos="5511" userDrawn="1">
          <p15:clr>
            <a:srgbClr val="A4A3A4"/>
          </p15:clr>
        </p15:guide>
        <p15:guide id="3" pos="272" userDrawn="1">
          <p15:clr>
            <a:srgbClr val="A4A3A4"/>
          </p15:clr>
        </p15:guide>
        <p15:guide id="4" pos="2880" userDrawn="1">
          <p15:clr>
            <a:srgbClr val="A4A3A4"/>
          </p15:clr>
        </p15:guide>
        <p15:guide id="5" orient="horz" pos="3543" userDrawn="1">
          <p15:clr>
            <a:srgbClr val="A4A3A4"/>
          </p15:clr>
        </p15:guide>
        <p15:guide id="6" orient="horz" pos="27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CECECE"/>
    <a:srgbClr val="D9D9D9"/>
    <a:srgbClr val="95B3D7"/>
    <a:srgbClr val="0070C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4645" autoAdjust="0"/>
  </p:normalViewPr>
  <p:slideViewPr>
    <p:cSldViewPr snapToGrid="0" showGuides="1">
      <p:cViewPr>
        <p:scale>
          <a:sx n="118" d="100"/>
          <a:sy n="118" d="100"/>
        </p:scale>
        <p:origin x="-1908" y="-48"/>
      </p:cViewPr>
      <p:guideLst>
        <p:guide orient="horz" pos="572"/>
        <p:guide orient="horz" pos="3543"/>
        <p:guide orient="horz" pos="2727"/>
        <p:guide pos="5511"/>
        <p:guide pos="272"/>
        <p:guide pos="2880"/>
      </p:guideLst>
    </p:cSldViewPr>
  </p:slid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Laurence\Desktop\graph%20page%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Série 1</c:v>
                </c:pt>
              </c:strCache>
            </c:strRef>
          </c:tx>
          <c:spPr>
            <a:ln w="50800" cap="rnd">
              <a:solidFill>
                <a:srgbClr val="7030A0"/>
              </a:solidFill>
              <a:round/>
            </a:ln>
            <a:effectLst/>
          </c:spPr>
          <c:marker>
            <c:symbol val="none"/>
          </c:marker>
          <c:dLbls>
            <c:dLbl>
              <c:idx val="0"/>
              <c:layout>
                <c:manualLayout>
                  <c:x val="-9.2221626237609378E-2"/>
                  <c:y val="4.66461839722347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B659-4EAE-89B4-D3D832BFDFF5}"/>
                </c:ext>
              </c:extLst>
            </c:dLbl>
            <c:dLbl>
              <c:idx val="1"/>
              <c:layout>
                <c:manualLayout>
                  <c:x val="-8.9147572029689037E-2"/>
                  <c:y val="5.330992453969687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659-4EAE-89B4-D3D832BFDFF5}"/>
                </c:ext>
              </c:extLst>
            </c:dLbl>
            <c:dLbl>
              <c:idx val="2"/>
              <c:layout>
                <c:manualLayout>
                  <c:x val="-9.5295680445529662E-2"/>
                  <c:y val="4.33143136885037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B659-4EAE-89B4-D3D832BFDFF5}"/>
                </c:ext>
              </c:extLst>
            </c:dLbl>
            <c:dLbl>
              <c:idx val="3"/>
              <c:layout>
                <c:manualLayout>
                  <c:x val="-8.6073517821768752E-2"/>
                  <c:y val="3.9982443404772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659-4EAE-89B4-D3D832BFDFF5}"/>
                </c:ext>
              </c:extLst>
            </c:dLbl>
            <c:dLbl>
              <c:idx val="4"/>
              <c:layout>
                <c:manualLayout>
                  <c:x val="-9.2221626237609433E-2"/>
                  <c:y val="3.9982443404772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B659-4EAE-89B4-D3D832BFDFF5}"/>
                </c:ext>
              </c:extLst>
            </c:dLbl>
            <c:dLbl>
              <c:idx val="5"/>
              <c:layout>
                <c:manualLayout>
                  <c:x val="-0.10144378886137032"/>
                  <c:y val="3.9982443404772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B659-4EAE-89B4-D3D832BFDFF5}"/>
                </c:ext>
              </c:extLst>
            </c:dLbl>
            <c:dLbl>
              <c:idx val="6"/>
              <c:layout>
                <c:manualLayout>
                  <c:x val="-4.9184867326725001E-2"/>
                  <c:y val="4.99780542559658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B659-4EAE-89B4-D3D832BFDFF5}"/>
                </c:ext>
              </c:extLst>
            </c:dLbl>
            <c:dLbl>
              <c:idx val="7"/>
              <c:layout>
                <c:manualLayout>
                  <c:x val="0"/>
                  <c:y val="4.90340035853700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B659-4EAE-89B4-D3D832BFDFF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7030A0"/>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Feuil1!$A$2:$A$9</c:f>
              <c:numCache>
                <c:formatCode>General</c:formatCode>
                <c:ptCount val="8"/>
                <c:pt idx="0">
                  <c:v>1960</c:v>
                </c:pt>
                <c:pt idx="1">
                  <c:v>1970</c:v>
                </c:pt>
                <c:pt idx="2">
                  <c:v>1980</c:v>
                </c:pt>
                <c:pt idx="3">
                  <c:v>1990</c:v>
                </c:pt>
                <c:pt idx="4">
                  <c:v>2000</c:v>
                </c:pt>
                <c:pt idx="5">
                  <c:v>2007</c:v>
                </c:pt>
                <c:pt idx="6">
                  <c:v>2010</c:v>
                </c:pt>
                <c:pt idx="7">
                  <c:v>2013</c:v>
                </c:pt>
              </c:numCache>
            </c:numRef>
          </c:cat>
          <c:val>
            <c:numRef>
              <c:f>Feuil1!$B$2:$B$9</c:f>
              <c:numCache>
                <c:formatCode>General</c:formatCode>
                <c:ptCount val="8"/>
                <c:pt idx="0">
                  <c:v>100</c:v>
                </c:pt>
                <c:pt idx="1">
                  <c:v>89.2</c:v>
                </c:pt>
                <c:pt idx="2">
                  <c:v>81.2</c:v>
                </c:pt>
                <c:pt idx="3">
                  <c:v>70.8</c:v>
                </c:pt>
                <c:pt idx="4">
                  <c:v>62.8</c:v>
                </c:pt>
                <c:pt idx="5">
                  <c:v>50.8</c:v>
                </c:pt>
                <c:pt idx="6">
                  <c:v>45.2</c:v>
                </c:pt>
                <c:pt idx="7">
                  <c:v>45.2</c:v>
                </c:pt>
              </c:numCache>
            </c:numRef>
          </c:val>
          <c:smooth val="0"/>
          <c:extLst xmlns:c16r2="http://schemas.microsoft.com/office/drawing/2015/06/chart">
            <c:ext xmlns:c16="http://schemas.microsoft.com/office/drawing/2014/chart" uri="{C3380CC4-5D6E-409C-BE32-E72D297353CC}">
              <c16:uniqueId val="{00000000-B659-4EAE-89B4-D3D832BFDFF5}"/>
            </c:ext>
          </c:extLst>
        </c:ser>
        <c:ser>
          <c:idx val="1"/>
          <c:order val="1"/>
          <c:tx>
            <c:strRef>
              <c:f>Feuil1!$C$1</c:f>
              <c:strCache>
                <c:ptCount val="1"/>
                <c:pt idx="0">
                  <c:v>Série 2</c:v>
                </c:pt>
              </c:strCache>
            </c:strRef>
          </c:tx>
          <c:spPr>
            <a:ln w="50800" cap="rnd">
              <a:solidFill>
                <a:srgbClr val="00B0F0"/>
              </a:solidFill>
              <a:round/>
            </a:ln>
            <a:effectLst/>
          </c:spPr>
          <c:marker>
            <c:symbol val="none"/>
          </c:marker>
          <c:dLbls>
            <c:dLbl>
              <c:idx val="0"/>
              <c:layout>
                <c:manualLayout>
                  <c:x val="-9.2221626237609378E-2"/>
                  <c:y val="-5.33099245396969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659-4EAE-89B4-D3D832BFDFF5}"/>
                </c:ext>
              </c:extLst>
            </c:dLbl>
            <c:dLbl>
              <c:idx val="1"/>
              <c:layout>
                <c:manualLayout>
                  <c:x val="-7.0703246782167189E-2"/>
                  <c:y val="-4.99780542559658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659-4EAE-89B4-D3D832BFDFF5}"/>
                </c:ext>
              </c:extLst>
            </c:dLbl>
            <c:dLbl>
              <c:idx val="2"/>
              <c:layout>
                <c:manualLayout>
                  <c:x val="-1.5370271039601565E-2"/>
                  <c:y val="-3.9982443404772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659-4EAE-89B4-D3D832BFDFF5}"/>
                </c:ext>
              </c:extLst>
            </c:dLbl>
            <c:dLbl>
              <c:idx val="3"/>
              <c:layout>
                <c:manualLayout>
                  <c:x val="-5.1310047244676145E-2"/>
                  <c:y val="-5.51806282867803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659-4EAE-89B4-D3D832BFDFF5}"/>
                </c:ext>
              </c:extLst>
            </c:dLbl>
            <c:dLbl>
              <c:idx val="4"/>
              <c:layout>
                <c:manualLayout>
                  <c:x val="-4.9184867326725119E-2"/>
                  <c:y val="-5.33099245396969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659-4EAE-89B4-D3D832BFDFF5}"/>
                </c:ext>
              </c:extLst>
            </c:dLbl>
            <c:dLbl>
              <c:idx val="5"/>
              <c:layout>
                <c:manualLayout>
                  <c:x val="-4.3036758910884376E-2"/>
                  <c:y val="-5.33099245396969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B659-4EAE-89B4-D3D832BFDFF5}"/>
                </c:ext>
              </c:extLst>
            </c:dLbl>
            <c:dLbl>
              <c:idx val="6"/>
              <c:layout>
                <c:manualLayout>
                  <c:x val="-4.6110839589984236E-2"/>
                  <c:y val="-5.41116290944418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659-4EAE-89B4-D3D832BFDFF5}"/>
                </c:ext>
              </c:extLst>
            </c:dLbl>
            <c:dLbl>
              <c:idx val="7"/>
              <c:layout>
                <c:manualLayout>
                  <c:x val="-1.134729974473043E-2"/>
                  <c:y val="-5.51632540335415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B659-4EAE-89B4-D3D832BFDFF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B0F0"/>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Feuil1!$A$2:$A$9</c:f>
              <c:numCache>
                <c:formatCode>General</c:formatCode>
                <c:ptCount val="8"/>
                <c:pt idx="0">
                  <c:v>1960</c:v>
                </c:pt>
                <c:pt idx="1">
                  <c:v>1970</c:v>
                </c:pt>
                <c:pt idx="2">
                  <c:v>1980</c:v>
                </c:pt>
                <c:pt idx="3">
                  <c:v>1990</c:v>
                </c:pt>
                <c:pt idx="4">
                  <c:v>2000</c:v>
                </c:pt>
                <c:pt idx="5">
                  <c:v>2007</c:v>
                </c:pt>
                <c:pt idx="6">
                  <c:v>2010</c:v>
                </c:pt>
                <c:pt idx="7">
                  <c:v>2013</c:v>
                </c:pt>
              </c:numCache>
            </c:numRef>
          </c:cat>
          <c:val>
            <c:numRef>
              <c:f>Feuil1!$C$2:$C$9</c:f>
              <c:numCache>
                <c:formatCode>General</c:formatCode>
                <c:ptCount val="8"/>
                <c:pt idx="0">
                  <c:v>100</c:v>
                </c:pt>
                <c:pt idx="1">
                  <c:v>112.3</c:v>
                </c:pt>
                <c:pt idx="2">
                  <c:v>105.7</c:v>
                </c:pt>
                <c:pt idx="3">
                  <c:v>95.1</c:v>
                </c:pt>
                <c:pt idx="4">
                  <c:v>98.4</c:v>
                </c:pt>
                <c:pt idx="5">
                  <c:v>98.4</c:v>
                </c:pt>
                <c:pt idx="6">
                  <c:v>92.6</c:v>
                </c:pt>
                <c:pt idx="7">
                  <c:v>92.6</c:v>
                </c:pt>
              </c:numCache>
            </c:numRef>
          </c:val>
          <c:smooth val="0"/>
          <c:extLst xmlns:c16r2="http://schemas.microsoft.com/office/drawing/2015/06/chart">
            <c:ext xmlns:c16="http://schemas.microsoft.com/office/drawing/2014/chart" uri="{C3380CC4-5D6E-409C-BE32-E72D297353CC}">
              <c16:uniqueId val="{00000001-B659-4EAE-89B4-D3D832BFDFF5}"/>
            </c:ext>
          </c:extLst>
        </c:ser>
        <c:dLbls>
          <c:showLegendKey val="0"/>
          <c:showVal val="0"/>
          <c:showCatName val="0"/>
          <c:showSerName val="0"/>
          <c:showPercent val="0"/>
          <c:showBubbleSize val="0"/>
        </c:dLbls>
        <c:marker val="1"/>
        <c:smooth val="0"/>
        <c:axId val="6134016"/>
        <c:axId val="6148096"/>
      </c:lineChart>
      <c:catAx>
        <c:axId val="613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6148096"/>
        <c:crosses val="autoZero"/>
        <c:auto val="1"/>
        <c:lblAlgn val="ctr"/>
        <c:lblOffset val="100"/>
        <c:noMultiLvlLbl val="0"/>
      </c:catAx>
      <c:valAx>
        <c:axId val="6148096"/>
        <c:scaling>
          <c:orientation val="minMax"/>
          <c:min val="30"/>
        </c:scaling>
        <c:delete val="1"/>
        <c:axPos val="l"/>
        <c:numFmt formatCode="General" sourceLinked="1"/>
        <c:majorTickMark val="none"/>
        <c:minorTickMark val="none"/>
        <c:tickLblPos val="nextTo"/>
        <c:crossAx val="613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Feuil1!$A$15</c:f>
              <c:strCache>
                <c:ptCount val="1"/>
                <c:pt idx="0">
                  <c:v>France</c:v>
                </c:pt>
              </c:strCache>
            </c:strRef>
          </c:tx>
          <c:spPr>
            <a:ln w="38100" cap="rnd">
              <a:solidFill>
                <a:srgbClr val="0070C0"/>
              </a:solidFill>
              <a:round/>
            </a:ln>
            <a:effectLst/>
          </c:spPr>
          <c:marker>
            <c:symbol val="none"/>
          </c:marker>
          <c:dLbls>
            <c:delete val="1"/>
          </c:dLbls>
          <c:cat>
            <c:numRef>
              <c:f>Feuil1!$B$14:$Z$14</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Feuil1!$B$15:$Z$15</c:f>
              <c:numCache>
                <c:formatCode>General</c:formatCode>
                <c:ptCount val="25"/>
                <c:pt idx="0">
                  <c:v>36.61</c:v>
                </c:pt>
                <c:pt idx="1">
                  <c:v>35.22</c:v>
                </c:pt>
                <c:pt idx="2">
                  <c:v>33.119999999999997</c:v>
                </c:pt>
                <c:pt idx="3">
                  <c:v>33.24</c:v>
                </c:pt>
                <c:pt idx="4">
                  <c:v>33.56</c:v>
                </c:pt>
                <c:pt idx="5">
                  <c:v>32.08</c:v>
                </c:pt>
                <c:pt idx="6">
                  <c:v>34.17</c:v>
                </c:pt>
                <c:pt idx="7">
                  <c:v>35.950000000000003</c:v>
                </c:pt>
                <c:pt idx="8">
                  <c:v>35.25</c:v>
                </c:pt>
                <c:pt idx="9">
                  <c:v>37.44</c:v>
                </c:pt>
                <c:pt idx="10">
                  <c:v>36.880000000000003</c:v>
                </c:pt>
                <c:pt idx="11">
                  <c:v>35.67</c:v>
                </c:pt>
                <c:pt idx="12">
                  <c:v>34.92</c:v>
                </c:pt>
                <c:pt idx="13">
                  <c:v>34.33</c:v>
                </c:pt>
                <c:pt idx="14">
                  <c:v>33.43</c:v>
                </c:pt>
                <c:pt idx="15">
                  <c:v>33.44</c:v>
                </c:pt>
                <c:pt idx="16">
                  <c:v>34.97</c:v>
                </c:pt>
                <c:pt idx="17">
                  <c:v>33.01</c:v>
                </c:pt>
                <c:pt idx="18">
                  <c:v>30.74</c:v>
                </c:pt>
                <c:pt idx="19">
                  <c:v>31.46</c:v>
                </c:pt>
                <c:pt idx="20">
                  <c:v>32.64</c:v>
                </c:pt>
                <c:pt idx="21">
                  <c:v>32.380000000000003</c:v>
                </c:pt>
                <c:pt idx="22">
                  <c:v>32.840000000000003</c:v>
                </c:pt>
                <c:pt idx="23">
                  <c:v>33</c:v>
                </c:pt>
                <c:pt idx="24">
                  <c:v>35.06</c:v>
                </c:pt>
              </c:numCache>
            </c:numRef>
          </c:val>
          <c:smooth val="0"/>
          <c:extLst xmlns:c16r2="http://schemas.microsoft.com/office/drawing/2015/06/chart">
            <c:ext xmlns:c16="http://schemas.microsoft.com/office/drawing/2014/chart" uri="{C3380CC4-5D6E-409C-BE32-E72D297353CC}">
              <c16:uniqueId val="{00000000-3377-4937-A191-9842CC112C3E}"/>
            </c:ext>
          </c:extLst>
        </c:ser>
        <c:ser>
          <c:idx val="1"/>
          <c:order val="1"/>
          <c:tx>
            <c:strRef>
              <c:f>Feuil1!$A$16</c:f>
              <c:strCache>
                <c:ptCount val="1"/>
                <c:pt idx="0">
                  <c:v>Allemagne</c:v>
                </c:pt>
              </c:strCache>
            </c:strRef>
          </c:tx>
          <c:spPr>
            <a:ln w="38100" cap="rnd">
              <a:solidFill>
                <a:schemeClr val="accent1"/>
              </a:solidFill>
              <a:round/>
            </a:ln>
            <a:effectLst/>
          </c:spPr>
          <c:marker>
            <c:symbol val="none"/>
          </c:marker>
          <c:dLbls>
            <c:delete val="1"/>
          </c:dLbls>
          <c:cat>
            <c:numRef>
              <c:f>Feuil1!$B$14:$Z$14</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Feuil1!$B$16:$Z$16</c:f>
              <c:numCache>
                <c:formatCode>General</c:formatCode>
                <c:ptCount val="25"/>
                <c:pt idx="0">
                  <c:v>30.83</c:v>
                </c:pt>
                <c:pt idx="1">
                  <c:v>28.68</c:v>
                </c:pt>
                <c:pt idx="2">
                  <c:v>29.93</c:v>
                </c:pt>
                <c:pt idx="3">
                  <c:v>32.04</c:v>
                </c:pt>
                <c:pt idx="4">
                  <c:v>33.69</c:v>
                </c:pt>
                <c:pt idx="5">
                  <c:v>32.130000000000003</c:v>
                </c:pt>
                <c:pt idx="6">
                  <c:v>32.22</c:v>
                </c:pt>
                <c:pt idx="7">
                  <c:v>31.97</c:v>
                </c:pt>
                <c:pt idx="8">
                  <c:v>30.63</c:v>
                </c:pt>
                <c:pt idx="9">
                  <c:v>31.83</c:v>
                </c:pt>
                <c:pt idx="10">
                  <c:v>32.28</c:v>
                </c:pt>
                <c:pt idx="11">
                  <c:v>32.22</c:v>
                </c:pt>
                <c:pt idx="12">
                  <c:v>33.01</c:v>
                </c:pt>
                <c:pt idx="13">
                  <c:v>34.119999999999997</c:v>
                </c:pt>
                <c:pt idx="14">
                  <c:v>35.840000000000003</c:v>
                </c:pt>
                <c:pt idx="15">
                  <c:v>39.090000000000003</c:v>
                </c:pt>
                <c:pt idx="16">
                  <c:v>40.72</c:v>
                </c:pt>
                <c:pt idx="17">
                  <c:v>36.409999999999997</c:v>
                </c:pt>
                <c:pt idx="18">
                  <c:v>29.25</c:v>
                </c:pt>
                <c:pt idx="19">
                  <c:v>37.380000000000003</c:v>
                </c:pt>
                <c:pt idx="20">
                  <c:v>39.07</c:v>
                </c:pt>
                <c:pt idx="21">
                  <c:v>38.46</c:v>
                </c:pt>
                <c:pt idx="22">
                  <c:v>37.35</c:v>
                </c:pt>
                <c:pt idx="23">
                  <c:v>36.76</c:v>
                </c:pt>
                <c:pt idx="24">
                  <c:v>36.72</c:v>
                </c:pt>
              </c:numCache>
            </c:numRef>
          </c:val>
          <c:smooth val="0"/>
          <c:extLst xmlns:c16r2="http://schemas.microsoft.com/office/drawing/2015/06/chart">
            <c:ext xmlns:c16="http://schemas.microsoft.com/office/drawing/2014/chart" uri="{C3380CC4-5D6E-409C-BE32-E72D297353CC}">
              <c16:uniqueId val="{00000001-3377-4937-A191-9842CC112C3E}"/>
            </c:ext>
          </c:extLst>
        </c:ser>
        <c:dLbls>
          <c:dLblPos val="t"/>
          <c:showLegendKey val="0"/>
          <c:showVal val="1"/>
          <c:showCatName val="0"/>
          <c:showSerName val="0"/>
          <c:showPercent val="0"/>
          <c:showBubbleSize val="0"/>
        </c:dLbls>
        <c:marker val="1"/>
        <c:smooth val="0"/>
        <c:axId val="41533824"/>
        <c:axId val="41535360"/>
      </c:lineChart>
      <c:catAx>
        <c:axId val="4153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41535360"/>
        <c:crosses val="autoZero"/>
        <c:auto val="1"/>
        <c:lblAlgn val="ctr"/>
        <c:lblOffset val="100"/>
        <c:noMultiLvlLbl val="0"/>
      </c:catAx>
      <c:valAx>
        <c:axId val="41535360"/>
        <c:scaling>
          <c:orientation val="minMax"/>
          <c:min val="25"/>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533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2219C-37A4-42D7-B0CE-81A04C006F65}" type="datetimeFigureOut">
              <a:rPr lang="fr-FR" smtClean="0"/>
              <a:t>10/10/2016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C2B8F-E5AB-4194-9EF4-B3DE56BC9E7A}" type="slidenum">
              <a:rPr lang="fr-FR" smtClean="0"/>
              <a:t>‹N°›</a:t>
            </a:fld>
            <a:endParaRPr lang="fr-FR"/>
          </a:p>
        </p:txBody>
      </p:sp>
    </p:spTree>
    <p:extLst>
      <p:ext uri="{BB962C8B-B14F-4D97-AF65-F5344CB8AC3E}">
        <p14:creationId xmlns:p14="http://schemas.microsoft.com/office/powerpoint/2010/main" val="411158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AC2B8F-E5AB-4194-9EF4-B3DE56BC9E7A}" type="slidenum">
              <a:rPr lang="fr-FR" smtClean="0"/>
              <a:t>7</a:t>
            </a:fld>
            <a:endParaRPr lang="fr-FR"/>
          </a:p>
        </p:txBody>
      </p:sp>
    </p:spTree>
    <p:extLst>
      <p:ext uri="{BB962C8B-B14F-4D97-AF65-F5344CB8AC3E}">
        <p14:creationId xmlns:p14="http://schemas.microsoft.com/office/powerpoint/2010/main" val="277868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AC2B8F-E5AB-4194-9EF4-B3DE56BC9E7A}" type="slidenum">
              <a:rPr lang="fr-FR" smtClean="0"/>
              <a:t>22</a:t>
            </a:fld>
            <a:endParaRPr lang="fr-FR"/>
          </a:p>
        </p:txBody>
      </p:sp>
    </p:spTree>
    <p:extLst>
      <p:ext uri="{BB962C8B-B14F-4D97-AF65-F5344CB8AC3E}">
        <p14:creationId xmlns:p14="http://schemas.microsoft.com/office/powerpoint/2010/main" val="367891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758952"/>
            <a:ext cx="8492419" cy="3566160"/>
          </a:xfrm>
        </p:spPr>
        <p:txBody>
          <a:bodyPr anchor="b">
            <a:normAutofit/>
          </a:bodyPr>
          <a:lstStyle>
            <a:lvl1pPr algn="l">
              <a:lnSpc>
                <a:spcPct val="85000"/>
              </a:lnSpc>
              <a:defRPr sz="6000" spc="-38" baseline="0">
                <a:solidFill>
                  <a:schemeClr val="tx1">
                    <a:lumMod val="85000"/>
                    <a:lumOff val="15000"/>
                  </a:schemeClr>
                </a:solidFill>
                <a:latin typeface="Calibri" panose="020F0502020204030204" pitchFamily="34" charset="0"/>
              </a:defRPr>
            </a:lvl1pPr>
          </a:lstStyle>
          <a:p>
            <a:r>
              <a:rPr lang="fr-FR"/>
              <a:t>Modifiez le style du titre</a:t>
            </a:r>
            <a:endParaRPr lang="en-US" dirty="0"/>
          </a:p>
        </p:txBody>
      </p:sp>
      <p:sp>
        <p:nvSpPr>
          <p:cNvPr id="3" name="Subtitle 2"/>
          <p:cNvSpPr>
            <a:spLocks noGrp="1"/>
          </p:cNvSpPr>
          <p:nvPr>
            <p:ph type="subTitle" idx="1"/>
          </p:nvPr>
        </p:nvSpPr>
        <p:spPr>
          <a:xfrm>
            <a:off x="344978" y="4455620"/>
            <a:ext cx="8492419" cy="1143000"/>
          </a:xfrm>
        </p:spPr>
        <p:txBody>
          <a:bodyPr lIns="91440" rIns="91440">
            <a:normAutofit/>
          </a:bodyPr>
          <a:lstStyle>
            <a:lvl1pPr marL="0" indent="0" algn="l">
              <a:buNone/>
              <a:defRPr sz="1800" cap="none" spc="150" baseline="0">
                <a:solidFill>
                  <a:schemeClr val="tx2"/>
                </a:solidFill>
                <a:latin typeface="Calibri" panose="020F0502020204030204" pitchFamily="34" charset="0"/>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Modifier le style des sous-titres du masque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latin typeface="Calibri" panose="020F0502020204030204" pitchFamily="34" charset="0"/>
              </a:defRPr>
            </a:lvl1pPr>
          </a:lstStyle>
          <a:p>
            <a:r>
              <a:rPr lang="fr-FR"/>
              <a:t>ECOLE NORMALE SUPERIEURE – OCTOBRE 2016 / JANVIER 2017</a:t>
            </a:r>
            <a:endParaRPr lang="en-US" dirty="0"/>
          </a:p>
        </p:txBody>
      </p:sp>
      <p:sp>
        <p:nvSpPr>
          <p:cNvPr id="11"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latin typeface="Calibri" panose="020F0502020204030204" pitchFamily="34" charset="0"/>
              </a:defRPr>
            </a:lvl1pPr>
          </a:lstStyle>
          <a:p>
            <a:r>
              <a:rPr lang="en-US"/>
              <a:t>YANN DELABRIERE</a:t>
            </a:r>
            <a:endParaRPr lang="en-US" dirty="0"/>
          </a:p>
        </p:txBody>
      </p:sp>
      <p:sp>
        <p:nvSpPr>
          <p:cNvPr id="12"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latin typeface="Calibri" panose="020F0502020204030204" pitchFamily="34" charset="0"/>
              </a:defRPr>
            </a:lvl1pPr>
          </a:lstStyle>
          <a:p>
            <a:fld id="{6113E31D-E2AB-40D1-8B51-AFA5AFEF393A}"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190731"/>
            <a:ext cx="8492419" cy="4678364"/>
          </a:xfrm>
        </p:spPr>
        <p:txBody>
          <a:bodyPr>
            <a:normAutofit/>
          </a:bodyPr>
          <a:lstStyle>
            <a:lvl1pPr>
              <a:defRPr sz="1800">
                <a:latin typeface="Calibri" panose="020F0502020204030204" pitchFamily="34" charset="0"/>
              </a:defRPr>
            </a:lvl1pPr>
            <a:lvl2pPr>
              <a:defRPr sz="1600">
                <a:latin typeface="Calibri" panose="020F0502020204030204" pitchFamily="34" charset="0"/>
              </a:defRPr>
            </a:lvl2pPr>
            <a:lvl3pPr>
              <a:defRPr sz="16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latin typeface="Calibri" panose="020F0502020204030204" pitchFamily="34" charset="0"/>
              </a:defRPr>
            </a:lvl1pPr>
          </a:lstStyle>
          <a:p>
            <a:r>
              <a:rPr lang="fr-FR"/>
              <a:t>ECOLE NORMALE SUPERIEURE – OCTOBRE 2016 / JANVIER 2017</a:t>
            </a:r>
            <a:endParaRPr lang="en-US" dirty="0"/>
          </a:p>
        </p:txBody>
      </p:sp>
      <p:sp>
        <p:nvSpPr>
          <p:cNvPr id="14"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latin typeface="Calibri" panose="020F0502020204030204" pitchFamily="34" charset="0"/>
              </a:defRPr>
            </a:lvl1pPr>
          </a:lstStyle>
          <a:p>
            <a:r>
              <a:rPr lang="en-US"/>
              <a:t>YANN DELABRIERE</a:t>
            </a:r>
            <a:endParaRPr lang="en-US" dirty="0"/>
          </a:p>
        </p:txBody>
      </p:sp>
      <p:sp>
        <p:nvSpPr>
          <p:cNvPr id="15"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latin typeface="Calibri" panose="020F0502020204030204" pitchFamily="34" charset="0"/>
              </a:defRPr>
            </a:lvl1pPr>
          </a:lstStyle>
          <a:p>
            <a:fld id="{6113E31D-E2AB-40D1-8B51-AFA5AFEF393A}" type="slidenum">
              <a:rPr lang="en-US" smtClean="0"/>
              <a:pPr/>
              <a:t>‹N°›</a:t>
            </a:fld>
            <a:endParaRPr lang="en-US" dirty="0"/>
          </a:p>
        </p:txBody>
      </p:sp>
      <p:sp>
        <p:nvSpPr>
          <p:cNvPr id="10" name="Title Placeholder 1"/>
          <p:cNvSpPr>
            <a:spLocks noGrp="1"/>
          </p:cNvSpPr>
          <p:nvPr>
            <p:ph type="title"/>
          </p:nvPr>
        </p:nvSpPr>
        <p:spPr>
          <a:xfrm>
            <a:off x="342900" y="7413"/>
            <a:ext cx="8492419" cy="587603"/>
          </a:xfrm>
          <a:prstGeom prst="rect">
            <a:avLst/>
          </a:prstGeom>
        </p:spPr>
        <p:txBody>
          <a:bodyPr vert="horz" lIns="91440" tIns="45720" rIns="91440" bIns="45720" rtlCol="0" anchor="b">
            <a:normAutofit/>
          </a:bodyPr>
          <a:lstStyle>
            <a:lvl1pPr>
              <a:defRPr sz="2400">
                <a:latin typeface="Calibri" panose="020F0502020204030204" pitchFamily="34" charset="0"/>
              </a:defRPr>
            </a:lvl1pPr>
          </a:lstStyle>
          <a:p>
            <a:r>
              <a:rPr lang="fr-FR" dirty="0"/>
              <a:t>Modifiez le style du titre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758952"/>
            <a:ext cx="8492419" cy="3566160"/>
          </a:xfrm>
        </p:spPr>
        <p:txBody>
          <a:bodyPr anchor="b" anchorCtr="0">
            <a:normAutofit/>
          </a:bodyPr>
          <a:lstStyle>
            <a:lvl1pPr>
              <a:lnSpc>
                <a:spcPct val="85000"/>
              </a:lnSpc>
              <a:defRPr sz="6000" b="0">
                <a:solidFill>
                  <a:schemeClr val="tx1">
                    <a:lumMod val="85000"/>
                    <a:lumOff val="15000"/>
                  </a:schemeClr>
                </a:solidFill>
                <a:latin typeface="Calibri" panose="020F050202020403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342900" y="4453128"/>
            <a:ext cx="8492419" cy="1143000"/>
          </a:xfrm>
        </p:spPr>
        <p:txBody>
          <a:bodyPr lIns="91440" rIns="91440" anchor="t" anchorCtr="0">
            <a:normAutofit/>
          </a:bodyPr>
          <a:lstStyle>
            <a:lvl1pPr marL="0" indent="0">
              <a:buNone/>
              <a:defRPr sz="1800" cap="all" spc="150" baseline="0">
                <a:solidFill>
                  <a:schemeClr val="tx2"/>
                </a:solidFill>
                <a:latin typeface="Calibri" panose="020F0502020204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Modifier les styles du texte du masque</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latin typeface="Calibri" panose="020F0502020204030204" pitchFamily="34" charset="0"/>
              </a:defRPr>
            </a:lvl1pPr>
          </a:lstStyle>
          <a:p>
            <a:r>
              <a:rPr lang="fr-FR"/>
              <a:t>ECOLE NORMALE SUPERIEURE – OCTOBRE 2016 / JANVIER 2017</a:t>
            </a:r>
            <a:endParaRPr lang="en-US" dirty="0"/>
          </a:p>
        </p:txBody>
      </p:sp>
      <p:sp>
        <p:nvSpPr>
          <p:cNvPr id="11"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latin typeface="Calibri" panose="020F0502020204030204" pitchFamily="34" charset="0"/>
              </a:defRPr>
            </a:lvl1pPr>
          </a:lstStyle>
          <a:p>
            <a:r>
              <a:rPr lang="en-US"/>
              <a:t>YANN DELABRIERE</a:t>
            </a:r>
            <a:endParaRPr lang="en-US" dirty="0"/>
          </a:p>
        </p:txBody>
      </p:sp>
      <p:sp>
        <p:nvSpPr>
          <p:cNvPr id="12"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latin typeface="Calibri" panose="020F0502020204030204" pitchFamily="34" charset="0"/>
              </a:defRPr>
            </a:lvl1pPr>
          </a:lstStyle>
          <a:p>
            <a:fld id="{6113E31D-E2AB-40D1-8B51-AFA5AFEF393A}"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743578"/>
            <a:ext cx="4113096" cy="5340698"/>
          </a:xfrm>
        </p:spPr>
        <p:txBody>
          <a:bodyPr/>
          <a:lstStyle>
            <a:lvl3pPr>
              <a:defRPr sz="16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22223" y="743579"/>
            <a:ext cx="4113096" cy="5340698"/>
          </a:xfrm>
        </p:spPr>
        <p:txBody>
          <a:bodyPr/>
          <a:lstStyle>
            <a:lvl3pPr>
              <a:defRPr sz="16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defRPr>
            </a:lvl1pPr>
          </a:lstStyle>
          <a:p>
            <a:r>
              <a:rPr lang="fr-FR" dirty="0"/>
              <a:t>ECOLE NORMALE SUPERIEURE – OCTOBRE 2016 / JANVIER 2017</a:t>
            </a:r>
            <a:endParaRPr lang="en-US" dirty="0"/>
          </a:p>
        </p:txBody>
      </p:sp>
      <p:sp>
        <p:nvSpPr>
          <p:cNvPr id="16"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defRPr>
            </a:lvl1pPr>
          </a:lstStyle>
          <a:p>
            <a:r>
              <a:rPr lang="en-US"/>
              <a:t>YANN DELABRIERE</a:t>
            </a:r>
            <a:endParaRPr lang="en-US" dirty="0"/>
          </a:p>
        </p:txBody>
      </p:sp>
      <p:sp>
        <p:nvSpPr>
          <p:cNvPr id="17"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defRPr>
            </a:lvl1pPr>
          </a:lstStyle>
          <a:p>
            <a:fld id="{6113E31D-E2AB-40D1-8B51-AFA5AFEF393A}" type="slidenum">
              <a:rPr lang="en-US" smtClean="0"/>
              <a:pPr/>
              <a:t>‹N°›</a:t>
            </a:fld>
            <a:endParaRPr lang="en-US" dirty="0"/>
          </a:p>
        </p:txBody>
      </p:sp>
      <p:sp>
        <p:nvSpPr>
          <p:cNvPr id="11" name="Title Placeholder 1"/>
          <p:cNvSpPr>
            <a:spLocks noGrp="1"/>
          </p:cNvSpPr>
          <p:nvPr>
            <p:ph type="title"/>
          </p:nvPr>
        </p:nvSpPr>
        <p:spPr>
          <a:xfrm>
            <a:off x="342900" y="3889"/>
            <a:ext cx="8492419" cy="587603"/>
          </a:xfrm>
          <a:prstGeom prst="rect">
            <a:avLst/>
          </a:prstGeom>
        </p:spPr>
        <p:txBody>
          <a:bodyPr vert="horz" lIns="91440" tIns="45720" rIns="91440" bIns="45720" rtlCol="0" anchor="b">
            <a:normAutofit/>
          </a:bodyPr>
          <a:lstStyle/>
          <a:p>
            <a:r>
              <a:rPr lang="fr-FR"/>
              <a:t>Modifiez le style du titre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735708"/>
            <a:ext cx="4183381" cy="814516"/>
          </a:xfrm>
        </p:spPr>
        <p:txBody>
          <a:bodyPr lIns="91440" rIns="91440" anchor="ctr">
            <a:normAutofit/>
          </a:bodyPr>
          <a:lstStyle>
            <a:lvl1pPr marL="0" indent="0">
              <a:buNone/>
              <a:defRPr sz="2000" b="0" cap="none"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342900" y="1550224"/>
            <a:ext cx="4183381" cy="4629512"/>
          </a:xfrm>
        </p:spPr>
        <p:txBody>
          <a:bodyPr/>
          <a:lstStyle>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4663440" y="735708"/>
            <a:ext cx="4171878" cy="814516"/>
          </a:xfrm>
        </p:spPr>
        <p:txBody>
          <a:bodyPr lIns="91440" rIns="91440" anchor="ctr">
            <a:normAutofit/>
          </a:bodyPr>
          <a:lstStyle>
            <a:lvl1pPr marL="0" indent="0">
              <a:buNone/>
              <a:defRPr sz="2000" b="0" cap="none"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Content Placeholder 5"/>
          <p:cNvSpPr>
            <a:spLocks noGrp="1"/>
          </p:cNvSpPr>
          <p:nvPr>
            <p:ph sz="quarter" idx="4"/>
          </p:nvPr>
        </p:nvSpPr>
        <p:spPr>
          <a:xfrm>
            <a:off x="4663440" y="1550224"/>
            <a:ext cx="4171878" cy="4629512"/>
          </a:xfrm>
        </p:spPr>
        <p:txBody>
          <a:bodyPr/>
          <a:lstStyle>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7"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defRPr>
            </a:lvl1pPr>
          </a:lstStyle>
          <a:p>
            <a:r>
              <a:rPr lang="fr-FR" dirty="0"/>
              <a:t>ECOLE NORMALE SUPERIEURE – OCTOBRE 2016 / JANVIER 2017</a:t>
            </a:r>
            <a:endParaRPr lang="en-US" dirty="0"/>
          </a:p>
        </p:txBody>
      </p:sp>
      <p:sp>
        <p:nvSpPr>
          <p:cNvPr id="18" name="Footer Placeholder 4"/>
          <p:cNvSpPr>
            <a:spLocks noGrp="1"/>
          </p:cNvSpPr>
          <p:nvPr>
            <p:ph type="ftr" sz="quarter" idx="11"/>
          </p:nvPr>
        </p:nvSpPr>
        <p:spPr>
          <a:xfrm>
            <a:off x="342900" y="6459786"/>
            <a:ext cx="2526909" cy="365125"/>
          </a:xfrm>
          <a:prstGeom prst="rect">
            <a:avLst/>
          </a:prstGeom>
        </p:spPr>
        <p:txBody>
          <a:bodyPr anchor="ctr" anchorCtr="0"/>
          <a:lstStyle>
            <a:lvl1pPr algn="l">
              <a:defRPr sz="800">
                <a:solidFill>
                  <a:schemeClr val="bg1"/>
                </a:solidFill>
              </a:defRPr>
            </a:lvl1pPr>
          </a:lstStyle>
          <a:p>
            <a:r>
              <a:rPr lang="en-US"/>
              <a:t>YANN DELABRIERE</a:t>
            </a:r>
            <a:endParaRPr lang="en-US" dirty="0"/>
          </a:p>
        </p:txBody>
      </p:sp>
      <p:sp>
        <p:nvSpPr>
          <p:cNvPr id="19" name="Slide Number Placeholder 5"/>
          <p:cNvSpPr>
            <a:spLocks noGrp="1"/>
          </p:cNvSpPr>
          <p:nvPr>
            <p:ph type="sldNum" sz="quarter" idx="12"/>
          </p:nvPr>
        </p:nvSpPr>
        <p:spPr>
          <a:xfrm>
            <a:off x="3948054" y="6459786"/>
            <a:ext cx="984019" cy="365125"/>
          </a:xfrm>
          <a:prstGeom prst="rect">
            <a:avLst/>
          </a:prstGeom>
        </p:spPr>
        <p:txBody>
          <a:bodyPr anchor="ctr" anchorCtr="0"/>
          <a:lstStyle>
            <a:lvl1pPr algn="ctr">
              <a:defRPr sz="800">
                <a:solidFill>
                  <a:schemeClr val="bg1"/>
                </a:solidFill>
              </a:defRPr>
            </a:lvl1pPr>
          </a:lstStyle>
          <a:p>
            <a:fld id="{6113E31D-E2AB-40D1-8B51-AFA5AFEF393A}" type="slidenum">
              <a:rPr lang="en-US" smtClean="0"/>
              <a:pPr/>
              <a:t>‹N°›</a:t>
            </a:fld>
            <a:endParaRPr lang="en-US" dirty="0"/>
          </a:p>
        </p:txBody>
      </p:sp>
      <p:sp>
        <p:nvSpPr>
          <p:cNvPr id="13" name="Title Placeholder 1"/>
          <p:cNvSpPr>
            <a:spLocks noGrp="1"/>
          </p:cNvSpPr>
          <p:nvPr>
            <p:ph type="title"/>
          </p:nvPr>
        </p:nvSpPr>
        <p:spPr>
          <a:xfrm>
            <a:off x="342900" y="0"/>
            <a:ext cx="8492419" cy="587603"/>
          </a:xfrm>
          <a:prstGeom prst="rect">
            <a:avLst/>
          </a:prstGeom>
        </p:spPr>
        <p:txBody>
          <a:bodyPr vert="horz" lIns="91440" tIns="45720" rIns="91440" bIns="45720" rtlCol="0" anchor="b">
            <a:normAutofit/>
          </a:bodyPr>
          <a:lstStyle/>
          <a:p>
            <a:r>
              <a:rPr lang="fr-FR"/>
              <a:t>Modifiez le style du titre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defRPr>
            </a:lvl1pPr>
          </a:lstStyle>
          <a:p>
            <a:r>
              <a:rPr lang="fr-FR" dirty="0"/>
              <a:t>ECOLE NORMALE SUPERIEURE – OCTOBRE 2016 / JANVIER 2017</a:t>
            </a:r>
            <a:endParaRPr lang="en-US" dirty="0"/>
          </a:p>
        </p:txBody>
      </p:sp>
      <p:sp>
        <p:nvSpPr>
          <p:cNvPr id="7"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defRPr>
            </a:lvl1pPr>
          </a:lstStyle>
          <a:p>
            <a:r>
              <a:rPr lang="en-US"/>
              <a:t>YANN DELABRIERE</a:t>
            </a:r>
            <a:endParaRPr lang="en-US" dirty="0"/>
          </a:p>
        </p:txBody>
      </p:sp>
      <p:sp>
        <p:nvSpPr>
          <p:cNvPr id="8"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defRPr>
            </a:lvl1pPr>
          </a:lstStyle>
          <a:p>
            <a:fld id="{6113E31D-E2AB-40D1-8B51-AFA5AFEF393A}" type="slidenum">
              <a:rPr lang="en-US" smtClean="0"/>
              <a:pPr/>
              <a:t>‹N°›</a:t>
            </a:fld>
            <a:endParaRPr lang="en-US" dirty="0"/>
          </a:p>
        </p:txBody>
      </p:sp>
      <p:sp>
        <p:nvSpPr>
          <p:cNvPr id="9" name="Title Placeholder 1"/>
          <p:cNvSpPr>
            <a:spLocks noGrp="1"/>
          </p:cNvSpPr>
          <p:nvPr>
            <p:ph type="title"/>
          </p:nvPr>
        </p:nvSpPr>
        <p:spPr>
          <a:xfrm>
            <a:off x="342900" y="0"/>
            <a:ext cx="8492419" cy="587603"/>
          </a:xfrm>
          <a:prstGeom prst="rect">
            <a:avLst/>
          </a:prstGeom>
        </p:spPr>
        <p:txBody>
          <a:bodyPr vert="horz" lIns="91440" tIns="45720" rIns="91440" bIns="45720" rtlCol="0" anchor="b">
            <a:normAutofit/>
          </a:bodyPr>
          <a:lstStyle/>
          <a:p>
            <a:r>
              <a:rPr lang="fr-FR"/>
              <a:t>Modifiez le style du titre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3"/>
          <p:cNvSpPr>
            <a:spLocks noGrp="1"/>
          </p:cNvSpPr>
          <p:nvPr>
            <p:ph type="dt" sz="half" idx="10"/>
          </p:nvPr>
        </p:nvSpPr>
        <p:spPr>
          <a:xfrm>
            <a:off x="5828044" y="6459786"/>
            <a:ext cx="3007275" cy="365125"/>
          </a:xfrm>
          <a:prstGeom prst="rect">
            <a:avLst/>
          </a:prstGeom>
        </p:spPr>
        <p:txBody>
          <a:bodyPr anchor="ctr" anchorCtr="0"/>
          <a:lstStyle>
            <a:lvl1pPr algn="r">
              <a:defRPr sz="800">
                <a:solidFill>
                  <a:schemeClr val="bg1"/>
                </a:solidFill>
              </a:defRPr>
            </a:lvl1pPr>
          </a:lstStyle>
          <a:p>
            <a:r>
              <a:rPr lang="fr-FR" dirty="0"/>
              <a:t>ECOLE NORMALE SUPERIEURE – OCTOBRE 2016 / JANVIER 2017</a:t>
            </a:r>
            <a:endParaRPr lang="en-US" dirty="0"/>
          </a:p>
        </p:txBody>
      </p:sp>
      <p:sp>
        <p:nvSpPr>
          <p:cNvPr id="8"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defRPr>
            </a:lvl1pPr>
          </a:lstStyle>
          <a:p>
            <a:r>
              <a:rPr lang="en-US"/>
              <a:t>YANN DELABRIERE</a:t>
            </a:r>
            <a:endParaRPr lang="en-US" dirty="0"/>
          </a:p>
        </p:txBody>
      </p:sp>
      <p:sp>
        <p:nvSpPr>
          <p:cNvPr id="9"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defRPr>
            </a:lvl1pPr>
          </a:lstStyle>
          <a:p>
            <a:fld id="{6113E31D-E2AB-40D1-8B51-AFA5AFEF393A}" type="slidenum">
              <a:rPr lang="en-US" smtClean="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lvl3pPr>
              <a:defRPr sz="16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
        <p:nvSpPr>
          <p:cNvPr id="10" name="Date Placeholder 3"/>
          <p:cNvSpPr>
            <a:spLocks noGrp="1"/>
          </p:cNvSpPr>
          <p:nvPr>
            <p:ph type="dt" sz="half" idx="10"/>
          </p:nvPr>
        </p:nvSpPr>
        <p:spPr>
          <a:xfrm>
            <a:off x="5802068" y="6459786"/>
            <a:ext cx="3033251" cy="365125"/>
          </a:xfrm>
          <a:prstGeom prst="rect">
            <a:avLst/>
          </a:prstGeom>
        </p:spPr>
        <p:txBody>
          <a:bodyPr anchor="ctr" anchorCtr="0"/>
          <a:lstStyle>
            <a:lvl1pPr algn="r">
              <a:defRPr sz="800">
                <a:solidFill>
                  <a:schemeClr val="accent2"/>
                </a:solidFill>
              </a:defRPr>
            </a:lvl1pPr>
          </a:lstStyle>
          <a:p>
            <a:r>
              <a:rPr lang="fr-FR"/>
              <a:t>ECOLE NORMALE SUPERIEURE – OCTOBRE 2016 / JANVIER 2017</a:t>
            </a:r>
            <a:endParaRPr lang="en-US" dirty="0"/>
          </a:p>
        </p:txBody>
      </p:sp>
      <p:sp>
        <p:nvSpPr>
          <p:cNvPr id="11"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defRPr>
            </a:lvl1pPr>
          </a:lstStyle>
          <a:p>
            <a:r>
              <a:rPr lang="en-US"/>
              <a:t>YANN DELABRIERE</a:t>
            </a:r>
            <a:endParaRPr lang="en-US" dirty="0"/>
          </a:p>
        </p:txBody>
      </p:sp>
      <p:sp>
        <p:nvSpPr>
          <p:cNvPr id="12"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accent2"/>
                </a:solidFill>
              </a:defRPr>
            </a:lvl1pPr>
          </a:lstStyle>
          <a:p>
            <a:fld id="{6113E31D-E2AB-40D1-8B51-AFA5AFEF393A}" type="slidenum">
              <a:rPr lang="en-US" smtClean="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42900" y="-3290"/>
            <a:ext cx="8492419" cy="587603"/>
          </a:xfrm>
          <a:prstGeom prst="rect">
            <a:avLst/>
          </a:prstGeom>
        </p:spPr>
        <p:txBody>
          <a:bodyPr vert="horz" lIns="91440" tIns="45720" rIns="91440" bIns="45720" rtlCol="0" anchor="b">
            <a:normAutofit/>
          </a:bodyPr>
          <a:lstStyle/>
          <a:p>
            <a:r>
              <a:rPr lang="fr-FR" dirty="0"/>
              <a:t>Modifiez le style du titre</a:t>
            </a:r>
            <a:endParaRPr lang="en-US" dirty="0"/>
          </a:p>
        </p:txBody>
      </p:sp>
      <p:sp>
        <p:nvSpPr>
          <p:cNvPr id="3" name="Text Placeholder 2"/>
          <p:cNvSpPr>
            <a:spLocks noGrp="1"/>
          </p:cNvSpPr>
          <p:nvPr>
            <p:ph type="body" idx="1"/>
          </p:nvPr>
        </p:nvSpPr>
        <p:spPr>
          <a:xfrm>
            <a:off x="342900" y="743578"/>
            <a:ext cx="8492419" cy="5125518"/>
          </a:xfrm>
          <a:prstGeom prst="rect">
            <a:avLst/>
          </a:prstGeom>
        </p:spPr>
        <p:txBody>
          <a:bodyPr vert="horz" lIns="0" tIns="45720" rIns="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cxnSp>
        <p:nvCxnSpPr>
          <p:cNvPr id="10" name="Straight Connector 9"/>
          <p:cNvCxnSpPr/>
          <p:nvPr/>
        </p:nvCxnSpPr>
        <p:spPr>
          <a:xfrm>
            <a:off x="1035826" y="593842"/>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2"/>
          </p:nvPr>
        </p:nvSpPr>
        <p:spPr>
          <a:xfrm>
            <a:off x="5828044" y="6459786"/>
            <a:ext cx="3007275" cy="365125"/>
          </a:xfrm>
          <a:prstGeom prst="rect">
            <a:avLst/>
          </a:prstGeom>
        </p:spPr>
        <p:txBody>
          <a:bodyPr anchor="ctr" anchorCtr="0"/>
          <a:lstStyle>
            <a:lvl1pPr algn="r">
              <a:defRPr sz="800">
                <a:solidFill>
                  <a:schemeClr val="bg1"/>
                </a:solidFill>
                <a:latin typeface="Calibri" panose="020F0502020204030204" pitchFamily="34" charset="0"/>
              </a:defRPr>
            </a:lvl1pPr>
          </a:lstStyle>
          <a:p>
            <a:r>
              <a:rPr lang="fr-FR"/>
              <a:t>ECOLE NORMALE SUPERIEURE – OCTOBRE 2016 / JANVIER 2017</a:t>
            </a:r>
            <a:endParaRPr lang="en-US" dirty="0"/>
          </a:p>
        </p:txBody>
      </p:sp>
      <p:sp>
        <p:nvSpPr>
          <p:cNvPr id="13" name="Footer Placeholder 4"/>
          <p:cNvSpPr>
            <a:spLocks noGrp="1"/>
          </p:cNvSpPr>
          <p:nvPr>
            <p:ph type="ftr" sz="quarter" idx="3"/>
          </p:nvPr>
        </p:nvSpPr>
        <p:spPr>
          <a:xfrm>
            <a:off x="342900" y="6459786"/>
            <a:ext cx="2526909" cy="365125"/>
          </a:xfrm>
          <a:prstGeom prst="rect">
            <a:avLst/>
          </a:prstGeom>
        </p:spPr>
        <p:txBody>
          <a:bodyPr anchor="ctr" anchorCtr="0"/>
          <a:lstStyle>
            <a:lvl1pPr algn="l">
              <a:defRPr sz="800">
                <a:solidFill>
                  <a:schemeClr val="bg1"/>
                </a:solidFill>
                <a:latin typeface="Calibri" panose="020F0502020204030204" pitchFamily="34" charset="0"/>
              </a:defRPr>
            </a:lvl1pPr>
          </a:lstStyle>
          <a:p>
            <a:r>
              <a:rPr lang="en-US"/>
              <a:t>YANN DELABRIERE</a:t>
            </a:r>
            <a:endParaRPr lang="en-US" dirty="0"/>
          </a:p>
        </p:txBody>
      </p:sp>
      <p:sp>
        <p:nvSpPr>
          <p:cNvPr id="17" name="Slide Number Placeholder 5"/>
          <p:cNvSpPr>
            <a:spLocks noGrp="1"/>
          </p:cNvSpPr>
          <p:nvPr>
            <p:ph type="sldNum" sz="quarter" idx="4"/>
          </p:nvPr>
        </p:nvSpPr>
        <p:spPr>
          <a:xfrm>
            <a:off x="3948054" y="6459786"/>
            <a:ext cx="984019" cy="365125"/>
          </a:xfrm>
          <a:prstGeom prst="rect">
            <a:avLst/>
          </a:prstGeom>
        </p:spPr>
        <p:txBody>
          <a:bodyPr anchor="ctr" anchorCtr="0"/>
          <a:lstStyle>
            <a:lvl1pPr algn="ctr">
              <a:defRPr sz="800">
                <a:solidFill>
                  <a:schemeClr val="bg1"/>
                </a:solidFill>
                <a:latin typeface="Calibri" panose="020F0502020204030204" pitchFamily="34" charset="0"/>
              </a:defRPr>
            </a:lvl1pPr>
          </a:lstStyle>
          <a:p>
            <a:fld id="{6113E31D-E2AB-40D1-8B51-AFA5AFEF393A}"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Lst>
  <p:hf hdr="0"/>
  <p:txStyles>
    <p:titleStyle>
      <a:lvl1pPr algn="l" defTabSz="685800" rtl="0" eaLnBrk="1" latinLnBrk="0" hangingPunct="1">
        <a:lnSpc>
          <a:spcPct val="85000"/>
        </a:lnSpc>
        <a:spcBef>
          <a:spcPct val="0"/>
        </a:spcBef>
        <a:buNone/>
        <a:defRPr sz="2400" kern="1200" spc="-38" baseline="0">
          <a:solidFill>
            <a:schemeClr val="tx1">
              <a:lumMod val="75000"/>
              <a:lumOff val="25000"/>
            </a:schemeClr>
          </a:solidFill>
          <a:latin typeface="Calibri" panose="020F0502020204030204" pitchFamily="34" charset="0"/>
          <a:ea typeface="+mj-ea"/>
          <a:cs typeface="+mj-cs"/>
        </a:defRPr>
      </a:lvl1pPr>
    </p:titleStyle>
    <p:body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800" b="1" kern="1200">
          <a:solidFill>
            <a:schemeClr val="accent2"/>
          </a:solidFill>
          <a:latin typeface="Calibri" panose="020F0502020204030204" pitchFamily="34" charset="0"/>
          <a:ea typeface="+mn-ea"/>
          <a:cs typeface="+mn-cs"/>
        </a:defRPr>
      </a:lvl1pPr>
      <a:lvl2pPr marL="28803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2pPr>
      <a:lvl3pPr marL="42519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3pPr>
      <a:lvl4pPr marL="56235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4pPr>
      <a:lvl5pPr marL="69951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Pratique de l'économie</a:t>
            </a:r>
            <a:br>
              <a:rPr lang="fr-FR" dirty="0"/>
            </a:br>
            <a:r>
              <a:rPr lang="fr-FR" dirty="0"/>
              <a:t>de l'industrie</a:t>
            </a:r>
          </a:p>
        </p:txBody>
      </p:sp>
      <p:sp>
        <p:nvSpPr>
          <p:cNvPr id="6" name="Date Placeholder 3"/>
          <p:cNvSpPr>
            <a:spLocks noGrp="1"/>
          </p:cNvSpPr>
          <p:nvPr>
            <p:ph type="dt" sz="half" idx="10"/>
          </p:nvPr>
        </p:nvSpPr>
        <p:spPr>
          <a:xfrm>
            <a:off x="6181047" y="5702089"/>
            <a:ext cx="2654272" cy="273844"/>
          </a:xfrm>
          <a:prstGeom prst="rect">
            <a:avLst/>
          </a:prstGeom>
        </p:spPr>
        <p:txBody>
          <a:bodyPr anchor="ctr" anchorCtr="0"/>
          <a:lstStyle>
            <a:lvl1pPr algn="r">
              <a:defRPr sz="750">
                <a:solidFill>
                  <a:schemeClr val="bg1"/>
                </a:solidFill>
              </a:defRPr>
            </a:lvl1pPr>
          </a:lstStyle>
          <a:p>
            <a:r>
              <a:rPr lang="fr-FR">
                <a:latin typeface="+mn-lt"/>
              </a:rPr>
              <a:t>ECOLE NORMALE SUPERIEURE – OCTOBRE 2016 / JANVIER 2017</a:t>
            </a:r>
            <a:endParaRPr lang="en-US" dirty="0">
              <a:latin typeface="+mn-lt"/>
            </a:endParaRPr>
          </a:p>
        </p:txBody>
      </p:sp>
      <p:sp>
        <p:nvSpPr>
          <p:cNvPr id="7" name="Footer Placeholder 4"/>
          <p:cNvSpPr>
            <a:spLocks noGrp="1"/>
          </p:cNvSpPr>
          <p:nvPr>
            <p:ph type="ftr" sz="quarter" idx="3"/>
          </p:nvPr>
        </p:nvSpPr>
        <p:spPr>
          <a:xfrm>
            <a:off x="342900" y="5702089"/>
            <a:ext cx="2526909" cy="273844"/>
          </a:xfrm>
          <a:prstGeom prst="rect">
            <a:avLst/>
          </a:prstGeom>
        </p:spPr>
        <p:txBody>
          <a:bodyPr anchor="ctr" anchorCtr="0"/>
          <a:lstStyle>
            <a:lvl1pPr algn="l">
              <a:defRPr sz="750">
                <a:solidFill>
                  <a:schemeClr val="bg1"/>
                </a:solidFill>
              </a:defRPr>
            </a:lvl1pPr>
          </a:lstStyle>
          <a:p>
            <a:r>
              <a:rPr lang="en-US">
                <a:latin typeface="+mn-lt"/>
              </a:rPr>
              <a:t>YANN DELABRIERE</a:t>
            </a:r>
            <a:endParaRPr lang="en-US" dirty="0">
              <a:latin typeface="+mn-lt"/>
            </a:endParaRPr>
          </a:p>
        </p:txBody>
      </p:sp>
      <p:sp>
        <p:nvSpPr>
          <p:cNvPr id="8" name="Slide Number Placeholder 5"/>
          <p:cNvSpPr>
            <a:spLocks noGrp="1"/>
          </p:cNvSpPr>
          <p:nvPr>
            <p:ph type="sldNum" sz="quarter" idx="4"/>
          </p:nvPr>
        </p:nvSpPr>
        <p:spPr>
          <a:xfrm>
            <a:off x="3948054" y="5702089"/>
            <a:ext cx="984019" cy="273844"/>
          </a:xfrm>
          <a:prstGeom prst="rect">
            <a:avLst/>
          </a:prstGeom>
        </p:spPr>
        <p:txBody>
          <a:bodyPr anchor="ctr" anchorCtr="0"/>
          <a:lstStyle>
            <a:lvl1pPr algn="ctr">
              <a:defRPr sz="750">
                <a:solidFill>
                  <a:schemeClr val="bg1"/>
                </a:solidFill>
              </a:defRPr>
            </a:lvl1pPr>
          </a:lstStyle>
          <a:p>
            <a:fld id="{6113E31D-E2AB-40D1-8B51-AFA5AFEF393A}" type="slidenum">
              <a:rPr lang="en-US" smtClean="0">
                <a:latin typeface="+mn-lt"/>
              </a:rPr>
              <a:pPr/>
              <a:t>1</a:t>
            </a:fld>
            <a:endParaRPr lang="en-US" dirty="0">
              <a:latin typeface="+mn-lt"/>
            </a:endParaRPr>
          </a:p>
        </p:txBody>
      </p:sp>
      <p:sp>
        <p:nvSpPr>
          <p:cNvPr id="2" name="Sous-titre 1"/>
          <p:cNvSpPr>
            <a:spLocks noGrp="1"/>
          </p:cNvSpPr>
          <p:nvPr>
            <p:ph type="subTitle" idx="1"/>
          </p:nvPr>
        </p:nvSpPr>
        <p:spPr/>
        <p:txBody>
          <a:bodyPr/>
          <a:lstStyle/>
          <a:p>
            <a:r>
              <a:rPr lang="fr-FR" b="0" dirty="0">
                <a:latin typeface="+mn-lt"/>
              </a:rPr>
              <a:t>Cours du 14 octobre 2016</a:t>
            </a:r>
          </a:p>
        </p:txBody>
      </p:sp>
      <p:sp>
        <p:nvSpPr>
          <p:cNvPr id="9" name="Espace réservé de la date 3"/>
          <p:cNvSpPr txBox="1">
            <a:spLocks/>
          </p:cNvSpPr>
          <p:nvPr/>
        </p:nvSpPr>
        <p:spPr>
          <a:xfrm>
            <a:off x="5828044" y="6459786"/>
            <a:ext cx="3007275" cy="365125"/>
          </a:xfrm>
          <a:prstGeom prst="rect">
            <a:avLst/>
          </a:prstGeom>
        </p:spPr>
        <p:txBody>
          <a:bodyPr anchor="ctr" anchorCtr="0"/>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ECOLE NORMALE SUPERIEURE – OCTOBRE 2016 / JANVIER 2017</a:t>
            </a:r>
            <a:endParaRPr lang="en-US" dirty="0"/>
          </a:p>
        </p:txBody>
      </p:sp>
      <p:sp>
        <p:nvSpPr>
          <p:cNvPr id="10" name="Espace réservé du pied de page 4"/>
          <p:cNvSpPr txBox="1">
            <a:spLocks/>
          </p:cNvSpPr>
          <p:nvPr/>
        </p:nvSpPr>
        <p:spPr>
          <a:xfrm>
            <a:off x="342900" y="6459786"/>
            <a:ext cx="2526909" cy="365125"/>
          </a:xfrm>
          <a:prstGeom prst="rect">
            <a:avLst/>
          </a:prstGeom>
        </p:spPr>
        <p:txBody>
          <a:bodyPr anchor="ctr" anchorCtr="0"/>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YANN DELABRIERE</a:t>
            </a:r>
            <a:endParaRPr lang="en-US" dirty="0"/>
          </a:p>
        </p:txBody>
      </p:sp>
      <p:sp>
        <p:nvSpPr>
          <p:cNvPr id="11" name="Espace réservé du numéro de diapositive 5"/>
          <p:cNvSpPr txBox="1">
            <a:spLocks/>
          </p:cNvSpPr>
          <p:nvPr/>
        </p:nvSpPr>
        <p:spPr>
          <a:xfrm>
            <a:off x="3948054" y="6459786"/>
            <a:ext cx="984019" cy="365125"/>
          </a:xfrm>
          <a:prstGeom prst="rect">
            <a:avLst/>
          </a:prstGeom>
        </p:spPr>
        <p:txBody>
          <a:bodyPr anchor="ctr" anchorCtr="0"/>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a:t>
            </a:fld>
            <a:endParaRPr lang="en-US" dirty="0"/>
          </a:p>
        </p:txBody>
      </p:sp>
    </p:spTree>
    <p:extLst>
      <p:ext uri="{BB962C8B-B14F-4D97-AF65-F5344CB8AC3E}">
        <p14:creationId xmlns:p14="http://schemas.microsoft.com/office/powerpoint/2010/main" val="26203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29279" y="3949892"/>
            <a:ext cx="2623871" cy="1554272"/>
          </a:xfrm>
          <a:prstGeom prst="rect">
            <a:avLst/>
          </a:prstGeom>
          <a:solidFill>
            <a:schemeClr val="bg1"/>
          </a:solidFill>
        </p:spPr>
        <p:txBody>
          <a:bodyPr wrap="square">
            <a:spAutoFit/>
          </a:bodyPr>
          <a:lstStyle/>
          <a:p>
            <a:pPr algn="ctr" defTabSz="685800">
              <a:spcBef>
                <a:spcPts val="600"/>
              </a:spcBef>
              <a:buClr>
                <a:schemeClr val="accent1"/>
              </a:buClr>
            </a:pPr>
            <a:r>
              <a:rPr lang="fr-FR" sz="1000" dirty="0" err="1">
                <a:solidFill>
                  <a:schemeClr val="tx1">
                    <a:lumMod val="75000"/>
                    <a:lumOff val="25000"/>
                  </a:schemeClr>
                </a:solidFill>
              </a:rPr>
              <a:t>Create</a:t>
            </a:r>
            <a:r>
              <a:rPr lang="fr-FR" sz="1000" dirty="0">
                <a:solidFill>
                  <a:schemeClr val="tx1">
                    <a:lumMod val="75000"/>
                    <a:lumOff val="25000"/>
                  </a:schemeClr>
                </a:solidFill>
              </a:rPr>
              <a:t> </a:t>
            </a:r>
            <a:r>
              <a:rPr lang="fr-FR" sz="1000" dirty="0" err="1">
                <a:solidFill>
                  <a:schemeClr val="tx1">
                    <a:lumMod val="75000"/>
                    <a:lumOff val="25000"/>
                  </a:schemeClr>
                </a:solidFill>
              </a:rPr>
              <a:t>specialized</a:t>
            </a:r>
            <a:r>
              <a:rPr lang="fr-FR" sz="1000" dirty="0">
                <a:solidFill>
                  <a:schemeClr val="tx1">
                    <a:lumMod val="75000"/>
                    <a:lumOff val="25000"/>
                  </a:schemeClr>
                </a:solidFill>
              </a:rPr>
              <a:t> </a:t>
            </a:r>
            <a:r>
              <a:rPr lang="fr-FR" sz="1000" dirty="0" err="1">
                <a:solidFill>
                  <a:schemeClr val="tx1">
                    <a:lumMod val="75000"/>
                    <a:lumOff val="25000"/>
                  </a:schemeClr>
                </a:solidFill>
              </a:rPr>
              <a:t>education</a:t>
            </a:r>
            <a:r>
              <a:rPr lang="fr-FR" sz="1000" dirty="0">
                <a:solidFill>
                  <a:schemeClr val="tx1">
                    <a:lumMod val="75000"/>
                    <a:lumOff val="25000"/>
                  </a:schemeClr>
                </a:solidFill>
              </a:rPr>
              <a:t> </a:t>
            </a:r>
            <a:br>
              <a:rPr lang="fr-FR" sz="1000" dirty="0">
                <a:solidFill>
                  <a:schemeClr val="tx1">
                    <a:lumMod val="75000"/>
                    <a:lumOff val="25000"/>
                  </a:schemeClr>
                </a:solidFill>
              </a:rPr>
            </a:br>
            <a:r>
              <a:rPr lang="fr-FR" sz="1000" dirty="0">
                <a:solidFill>
                  <a:schemeClr val="tx1">
                    <a:lumMod val="75000"/>
                    <a:lumOff val="25000"/>
                  </a:schemeClr>
                </a:solidFill>
              </a:rPr>
              <a:t>and training programs</a:t>
            </a:r>
          </a:p>
          <a:p>
            <a:pPr algn="ctr" defTabSz="685800">
              <a:spcBef>
                <a:spcPts val="600"/>
              </a:spcBef>
              <a:buClr>
                <a:schemeClr val="accent1"/>
              </a:buClr>
            </a:pPr>
            <a:r>
              <a:rPr lang="fr-FR" sz="1000" dirty="0" err="1">
                <a:solidFill>
                  <a:schemeClr val="tx1">
                    <a:lumMod val="75000"/>
                    <a:lumOff val="25000"/>
                  </a:schemeClr>
                </a:solidFill>
              </a:rPr>
              <a:t>Establish</a:t>
            </a:r>
            <a:r>
              <a:rPr lang="fr-FR" sz="1000" dirty="0">
                <a:solidFill>
                  <a:schemeClr val="tx1">
                    <a:lumMod val="75000"/>
                    <a:lumOff val="25000"/>
                  </a:schemeClr>
                </a:solidFill>
              </a:rPr>
              <a:t> local </a:t>
            </a:r>
            <a:r>
              <a:rPr lang="fr-FR" sz="1000" dirty="0" err="1">
                <a:solidFill>
                  <a:schemeClr val="tx1">
                    <a:lumMod val="75000"/>
                    <a:lumOff val="25000"/>
                  </a:schemeClr>
                </a:solidFill>
              </a:rPr>
              <a:t>university</a:t>
            </a:r>
            <a:r>
              <a:rPr lang="fr-FR" sz="1000" dirty="0">
                <a:solidFill>
                  <a:schemeClr val="tx1">
                    <a:lumMod val="75000"/>
                    <a:lumOff val="25000"/>
                  </a:schemeClr>
                </a:solidFill>
              </a:rPr>
              <a:t> </a:t>
            </a:r>
            <a:r>
              <a:rPr lang="fr-FR" sz="1000" dirty="0" err="1">
                <a:solidFill>
                  <a:schemeClr val="tx1">
                    <a:lumMod val="75000"/>
                    <a:lumOff val="25000"/>
                  </a:schemeClr>
                </a:solidFill>
              </a:rPr>
              <a:t>research</a:t>
            </a:r>
            <a:r>
              <a:rPr lang="fr-FR" sz="1000" dirty="0">
                <a:solidFill>
                  <a:schemeClr val="tx1">
                    <a:lumMod val="75000"/>
                    <a:lumOff val="25000"/>
                  </a:schemeClr>
                </a:solidFill>
              </a:rPr>
              <a:t> </a:t>
            </a:r>
            <a:br>
              <a:rPr lang="fr-FR" sz="1000" dirty="0">
                <a:solidFill>
                  <a:schemeClr val="tx1">
                    <a:lumMod val="75000"/>
                    <a:lumOff val="25000"/>
                  </a:schemeClr>
                </a:solidFill>
              </a:rPr>
            </a:br>
            <a:r>
              <a:rPr lang="fr-FR" sz="1000" dirty="0">
                <a:solidFill>
                  <a:schemeClr val="tx1">
                    <a:lumMod val="75000"/>
                    <a:lumOff val="25000"/>
                  </a:schemeClr>
                </a:solidFill>
              </a:rPr>
              <a:t>efforts in cluster-</a:t>
            </a:r>
            <a:r>
              <a:rPr lang="fr-FR" sz="1000" dirty="0" err="1">
                <a:solidFill>
                  <a:schemeClr val="tx1">
                    <a:lumMod val="75000"/>
                    <a:lumOff val="25000"/>
                  </a:schemeClr>
                </a:solidFill>
              </a:rPr>
              <a:t>related</a:t>
            </a:r>
            <a:r>
              <a:rPr lang="fr-FR" sz="1000" dirty="0">
                <a:solidFill>
                  <a:schemeClr val="tx1">
                    <a:lumMod val="75000"/>
                    <a:lumOff val="25000"/>
                  </a:schemeClr>
                </a:solidFill>
              </a:rPr>
              <a:t> technologies</a:t>
            </a:r>
          </a:p>
          <a:p>
            <a:pPr algn="ctr" defTabSz="685800">
              <a:spcBef>
                <a:spcPts val="600"/>
              </a:spcBef>
              <a:buClr>
                <a:schemeClr val="accent1"/>
              </a:buClr>
            </a:pPr>
            <a:r>
              <a:rPr lang="fr-FR" sz="1000" dirty="0">
                <a:solidFill>
                  <a:schemeClr val="tx1">
                    <a:lumMod val="75000"/>
                    <a:lumOff val="25000"/>
                  </a:schemeClr>
                </a:solidFill>
              </a:rPr>
              <a:t>Support cluster-</a:t>
            </a:r>
            <a:r>
              <a:rPr lang="fr-FR" sz="1000" dirty="0" err="1">
                <a:solidFill>
                  <a:schemeClr val="tx1">
                    <a:lumMod val="75000"/>
                    <a:lumOff val="25000"/>
                  </a:schemeClr>
                </a:solidFill>
              </a:rPr>
              <a:t>speciﬁc</a:t>
            </a:r>
            <a:r>
              <a:rPr lang="fr-FR" sz="1000" dirty="0">
                <a:solidFill>
                  <a:schemeClr val="tx1">
                    <a:lumMod val="75000"/>
                    <a:lumOff val="25000"/>
                  </a:schemeClr>
                </a:solidFill>
              </a:rPr>
              <a:t> information </a:t>
            </a:r>
            <a:br>
              <a:rPr lang="fr-FR" sz="1000" dirty="0">
                <a:solidFill>
                  <a:schemeClr val="tx1">
                    <a:lumMod val="75000"/>
                    <a:lumOff val="25000"/>
                  </a:schemeClr>
                </a:solidFill>
              </a:rPr>
            </a:br>
            <a:r>
              <a:rPr lang="fr-FR" sz="1000" dirty="0" err="1">
                <a:solidFill>
                  <a:schemeClr val="tx1">
                    <a:lumMod val="75000"/>
                    <a:lumOff val="25000"/>
                  </a:schemeClr>
                </a:solidFill>
              </a:rPr>
              <a:t>gathering</a:t>
            </a:r>
            <a:r>
              <a:rPr lang="fr-FR" sz="1000" dirty="0">
                <a:solidFill>
                  <a:schemeClr val="tx1">
                    <a:lumMod val="75000"/>
                    <a:lumOff val="25000"/>
                  </a:schemeClr>
                </a:solidFill>
              </a:rPr>
              <a:t> and compilation</a:t>
            </a:r>
          </a:p>
          <a:p>
            <a:pPr algn="ctr" defTabSz="685800">
              <a:spcBef>
                <a:spcPts val="600"/>
              </a:spcBef>
              <a:buClr>
                <a:schemeClr val="accent1"/>
              </a:buClr>
            </a:pPr>
            <a:r>
              <a:rPr lang="fr-FR" sz="1000" dirty="0" err="1">
                <a:solidFill>
                  <a:schemeClr val="tx1">
                    <a:lumMod val="75000"/>
                    <a:lumOff val="25000"/>
                  </a:schemeClr>
                </a:solidFill>
              </a:rPr>
              <a:t>Enhance</a:t>
            </a:r>
            <a:r>
              <a:rPr lang="fr-FR" sz="1000" dirty="0">
                <a:solidFill>
                  <a:schemeClr val="tx1">
                    <a:lumMod val="75000"/>
                    <a:lumOff val="25000"/>
                  </a:schemeClr>
                </a:solidFill>
              </a:rPr>
              <a:t> </a:t>
            </a:r>
            <a:r>
              <a:rPr lang="fr-FR" sz="1000" dirty="0" err="1">
                <a:solidFill>
                  <a:schemeClr val="tx1">
                    <a:lumMod val="75000"/>
                    <a:lumOff val="25000"/>
                  </a:schemeClr>
                </a:solidFill>
              </a:rPr>
              <a:t>specialized</a:t>
            </a:r>
            <a:r>
              <a:rPr lang="fr-FR" sz="1000" dirty="0">
                <a:solidFill>
                  <a:schemeClr val="tx1">
                    <a:lumMod val="75000"/>
                    <a:lumOff val="25000"/>
                  </a:schemeClr>
                </a:solidFill>
              </a:rPr>
              <a:t> transportation, communications and </a:t>
            </a:r>
            <a:r>
              <a:rPr lang="fr-FR" sz="1000" dirty="0" err="1">
                <a:solidFill>
                  <a:schemeClr val="tx1">
                    <a:lumMod val="75000"/>
                    <a:lumOff val="25000"/>
                  </a:schemeClr>
                </a:solidFill>
              </a:rPr>
              <a:t>other</a:t>
            </a:r>
            <a:r>
              <a:rPr lang="fr-FR" sz="1000" dirty="0">
                <a:solidFill>
                  <a:schemeClr val="tx1">
                    <a:lumMod val="75000"/>
                    <a:lumOff val="25000"/>
                  </a:schemeClr>
                </a:solidFill>
              </a:rPr>
              <a:t> infrastructure</a:t>
            </a:r>
          </a:p>
        </p:txBody>
      </p:sp>
      <p:sp>
        <p:nvSpPr>
          <p:cNvPr id="16" name="Rectangle 15"/>
          <p:cNvSpPr/>
          <p:nvPr/>
        </p:nvSpPr>
        <p:spPr>
          <a:xfrm>
            <a:off x="12305678" y="4905424"/>
            <a:ext cx="3320374" cy="1015663"/>
          </a:xfrm>
          <a:prstGeom prst="rect">
            <a:avLst/>
          </a:prstGeom>
        </p:spPr>
        <p:txBody>
          <a:bodyPr wrap="square">
            <a:spAutoFit/>
          </a:bodyPr>
          <a:lstStyle/>
          <a:p>
            <a:pPr algn="ctr" defTabSz="685800">
              <a:spcBef>
                <a:spcPts val="600"/>
              </a:spcBef>
              <a:buClr>
                <a:schemeClr val="accent1"/>
              </a:buClr>
            </a:pPr>
            <a:r>
              <a:rPr lang="en-US" sz="1000" dirty="0">
                <a:solidFill>
                  <a:schemeClr val="tx1">
                    <a:lumMod val="75000"/>
                    <a:lumOff val="25000"/>
                  </a:schemeClr>
                </a:solidFill>
              </a:rPr>
              <a:t>Sponsor forums to bring together cluster participants</a:t>
            </a:r>
          </a:p>
          <a:p>
            <a:pPr algn="ctr" defTabSz="685800">
              <a:spcBef>
                <a:spcPts val="600"/>
              </a:spcBef>
              <a:buClr>
                <a:schemeClr val="accent1"/>
              </a:buClr>
            </a:pPr>
            <a:r>
              <a:rPr lang="en-US" sz="1000" dirty="0">
                <a:solidFill>
                  <a:schemeClr val="tx1">
                    <a:lumMod val="75000"/>
                    <a:lumOff val="25000"/>
                  </a:schemeClr>
                </a:solidFill>
              </a:rPr>
              <a:t>Mount cluster-specific efforts to attract suppliers </a:t>
            </a:r>
            <a:br>
              <a:rPr lang="en-US" sz="1000" dirty="0">
                <a:solidFill>
                  <a:schemeClr val="tx1">
                    <a:lumMod val="75000"/>
                    <a:lumOff val="25000"/>
                  </a:schemeClr>
                </a:solidFill>
              </a:rPr>
            </a:br>
            <a:r>
              <a:rPr lang="en-US" sz="1000" dirty="0">
                <a:solidFill>
                  <a:schemeClr val="tx1">
                    <a:lumMod val="75000"/>
                    <a:lumOff val="25000"/>
                  </a:schemeClr>
                </a:solidFill>
              </a:rPr>
              <a:t>and service providers from other locations</a:t>
            </a:r>
          </a:p>
          <a:p>
            <a:pPr algn="ctr" defTabSz="685800">
              <a:spcBef>
                <a:spcPts val="600"/>
              </a:spcBef>
              <a:buClr>
                <a:schemeClr val="accent1"/>
              </a:buClr>
            </a:pPr>
            <a:r>
              <a:rPr lang="en-US" sz="1000" dirty="0">
                <a:solidFill>
                  <a:schemeClr val="tx1">
                    <a:lumMod val="75000"/>
                    <a:lumOff val="25000"/>
                  </a:schemeClr>
                </a:solidFill>
              </a:rPr>
              <a:t>Establish cluster-oriented free trade zones, </a:t>
            </a:r>
            <a:br>
              <a:rPr lang="en-US" sz="1000" dirty="0">
                <a:solidFill>
                  <a:schemeClr val="tx1">
                    <a:lumMod val="75000"/>
                    <a:lumOff val="25000"/>
                  </a:schemeClr>
                </a:solidFill>
              </a:rPr>
            </a:br>
            <a:r>
              <a:rPr lang="en-US" sz="1000" dirty="0">
                <a:solidFill>
                  <a:schemeClr val="tx1">
                    <a:lumMod val="75000"/>
                    <a:lumOff val="25000"/>
                  </a:schemeClr>
                </a:solidFill>
              </a:rPr>
              <a:t>industrial parks or supplier parks</a:t>
            </a:r>
            <a:endParaRPr lang="fr-FR" sz="1000" dirty="0">
              <a:solidFill>
                <a:schemeClr val="tx1">
                  <a:lumMod val="75000"/>
                  <a:lumOff val="25000"/>
                </a:schemeClr>
              </a:solidFill>
            </a:endParaRPr>
          </a:p>
        </p:txBody>
      </p:sp>
      <p:cxnSp>
        <p:nvCxnSpPr>
          <p:cNvPr id="20" name="Connecteur droit avec flèche 19"/>
          <p:cNvCxnSpPr/>
          <p:nvPr/>
        </p:nvCxnSpPr>
        <p:spPr>
          <a:xfrm>
            <a:off x="11921707" y="3689515"/>
            <a:ext cx="4095513" cy="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43" idx="0"/>
            <a:endCxn id="12" idx="2"/>
          </p:cNvCxnSpPr>
          <p:nvPr/>
        </p:nvCxnSpPr>
        <p:spPr>
          <a:xfrm flipV="1">
            <a:off x="13986352" y="3025154"/>
            <a:ext cx="0" cy="1378313"/>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2239590" y="3235480"/>
            <a:ext cx="3483740" cy="938719"/>
          </a:xfrm>
          <a:prstGeom prst="rect">
            <a:avLst/>
          </a:prstGeom>
          <a:solidFill>
            <a:schemeClr val="bg1"/>
          </a:solidFill>
          <a:ln>
            <a:noFill/>
          </a:ln>
        </p:spPr>
        <p:txBody>
          <a:bodyPr wrap="square">
            <a:spAutoFit/>
          </a:bodyPr>
          <a:lstStyle/>
          <a:p>
            <a:pPr algn="ctr" defTabSz="685800">
              <a:spcBef>
                <a:spcPts val="600"/>
              </a:spcBef>
              <a:buClr>
                <a:schemeClr val="accent1"/>
              </a:buClr>
            </a:pPr>
            <a:r>
              <a:rPr lang="en-US" sz="1000" dirty="0">
                <a:solidFill>
                  <a:schemeClr val="tx1">
                    <a:lumMod val="75000"/>
                    <a:lumOff val="25000"/>
                  </a:schemeClr>
                </a:solidFill>
              </a:rPr>
              <a:t>Organize relevant government departments around clusters</a:t>
            </a:r>
          </a:p>
          <a:p>
            <a:pPr algn="ctr" defTabSz="685800">
              <a:spcBef>
                <a:spcPts val="600"/>
              </a:spcBef>
              <a:buClr>
                <a:schemeClr val="accent1"/>
              </a:buClr>
            </a:pPr>
            <a:r>
              <a:rPr lang="en-US" sz="1000" dirty="0">
                <a:solidFill>
                  <a:schemeClr val="tx1">
                    <a:lumMod val="75000"/>
                    <a:lumOff val="25000"/>
                  </a:schemeClr>
                </a:solidFill>
              </a:rPr>
              <a:t>Focus efforts to attract foreign investment around clusters</a:t>
            </a:r>
          </a:p>
          <a:p>
            <a:pPr algn="ctr" defTabSz="685800">
              <a:spcBef>
                <a:spcPts val="600"/>
              </a:spcBef>
              <a:buClr>
                <a:schemeClr val="accent1"/>
              </a:buClr>
            </a:pPr>
            <a:r>
              <a:rPr lang="en-US" sz="1000" dirty="0">
                <a:solidFill>
                  <a:schemeClr val="tx1">
                    <a:lumMod val="75000"/>
                    <a:lumOff val="25000"/>
                  </a:schemeClr>
                </a:solidFill>
              </a:rPr>
              <a:t>Focus export promotion around clusters </a:t>
            </a:r>
          </a:p>
          <a:p>
            <a:pPr algn="ctr" defTabSz="685800">
              <a:spcBef>
                <a:spcPts val="600"/>
              </a:spcBef>
              <a:buClr>
                <a:schemeClr val="accent1"/>
              </a:buClr>
            </a:pPr>
            <a:r>
              <a:rPr lang="en-US" sz="1000" dirty="0">
                <a:solidFill>
                  <a:schemeClr val="tx1">
                    <a:lumMod val="75000"/>
                    <a:lumOff val="25000"/>
                  </a:schemeClr>
                </a:solidFill>
              </a:rPr>
              <a:t>Eliminate barriers to local competition</a:t>
            </a:r>
          </a:p>
        </p:txBody>
      </p:sp>
      <p:sp>
        <p:nvSpPr>
          <p:cNvPr id="2" name="Espace réservé du contenu 1"/>
          <p:cNvSpPr>
            <a:spLocks noGrp="1"/>
          </p:cNvSpPr>
          <p:nvPr>
            <p:ph idx="1"/>
          </p:nvPr>
        </p:nvSpPr>
        <p:spPr>
          <a:xfrm>
            <a:off x="342900" y="746985"/>
            <a:ext cx="8405813" cy="1058642"/>
          </a:xfrm>
        </p:spPr>
        <p:txBody>
          <a:bodyPr vert="horz" lIns="0" tIns="45720" rIns="0" bIns="45720" rtlCol="0">
            <a:noAutofit/>
          </a:bodyPr>
          <a:lstStyle/>
          <a:p>
            <a:pPr lvl="3">
              <a:spcBef>
                <a:spcPts val="300"/>
              </a:spcBef>
              <a:spcAft>
                <a:spcPts val="0"/>
              </a:spcAft>
              <a:buFont typeface="Century Gothic" panose="020B0502020202020204" pitchFamily="34" charset="0"/>
              <a:buChar char="−"/>
            </a:pPr>
            <a:r>
              <a:rPr lang="fr-FR" sz="1500" i="1" dirty="0">
                <a:solidFill>
                  <a:schemeClr val="tx1"/>
                </a:solidFill>
              </a:rPr>
              <a:t>"A </a:t>
            </a:r>
            <a:r>
              <a:rPr lang="fr-FR" sz="1500" i="1" dirty="0" err="1">
                <a:solidFill>
                  <a:schemeClr val="tx1"/>
                </a:solidFill>
              </a:rPr>
              <a:t>nation's</a:t>
            </a:r>
            <a:r>
              <a:rPr lang="fr-FR" sz="1500" i="1" dirty="0">
                <a:solidFill>
                  <a:schemeClr val="tx1"/>
                </a:solidFill>
              </a:rPr>
              <a:t> standard of living </a:t>
            </a:r>
            <a:r>
              <a:rPr lang="fr-FR" sz="1500" i="1" dirty="0" err="1">
                <a:solidFill>
                  <a:schemeClr val="tx1"/>
                </a:solidFill>
              </a:rPr>
              <a:t>depends</a:t>
            </a:r>
            <a:r>
              <a:rPr lang="fr-FR" sz="1500" i="1" dirty="0">
                <a:solidFill>
                  <a:schemeClr val="tx1"/>
                </a:solidFill>
              </a:rPr>
              <a:t> on the </a:t>
            </a:r>
            <a:r>
              <a:rPr lang="fr-FR" sz="1500" i="1" dirty="0" err="1">
                <a:solidFill>
                  <a:schemeClr val="tx1"/>
                </a:solidFill>
              </a:rPr>
              <a:t>capacity</a:t>
            </a:r>
            <a:r>
              <a:rPr lang="fr-FR" sz="1500" i="1" dirty="0">
                <a:solidFill>
                  <a:schemeClr val="tx1"/>
                </a:solidFill>
              </a:rPr>
              <a:t> of </a:t>
            </a:r>
            <a:r>
              <a:rPr lang="fr-FR" sz="1500" i="1" dirty="0" err="1">
                <a:solidFill>
                  <a:schemeClr val="tx1"/>
                </a:solidFill>
              </a:rPr>
              <a:t>its</a:t>
            </a:r>
            <a:r>
              <a:rPr lang="fr-FR" sz="1500" i="1" dirty="0">
                <a:solidFill>
                  <a:schemeClr val="tx1"/>
                </a:solidFill>
              </a:rPr>
              <a:t> </a:t>
            </a:r>
            <a:r>
              <a:rPr lang="fr-FR" sz="1500" i="1" dirty="0" err="1">
                <a:solidFill>
                  <a:schemeClr val="tx1"/>
                </a:solidFill>
              </a:rPr>
              <a:t>companies</a:t>
            </a:r>
            <a:r>
              <a:rPr lang="fr-FR" sz="1500" i="1" dirty="0">
                <a:solidFill>
                  <a:schemeClr val="tx1"/>
                </a:solidFill>
              </a:rPr>
              <a:t> to </a:t>
            </a:r>
            <a:r>
              <a:rPr lang="fr-FR" sz="1500" i="1" dirty="0" err="1">
                <a:solidFill>
                  <a:schemeClr val="tx1"/>
                </a:solidFill>
              </a:rPr>
              <a:t>achieve</a:t>
            </a:r>
            <a:r>
              <a:rPr lang="fr-FR" sz="1500" i="1" dirty="0">
                <a:solidFill>
                  <a:schemeClr val="tx1"/>
                </a:solidFill>
              </a:rPr>
              <a:t> high </a:t>
            </a:r>
            <a:r>
              <a:rPr lang="fr-FR" sz="1500" i="1" dirty="0" err="1">
                <a:solidFill>
                  <a:schemeClr val="tx1"/>
                </a:solidFill>
              </a:rPr>
              <a:t>level</a:t>
            </a:r>
            <a:r>
              <a:rPr lang="fr-FR" sz="1500" i="1" dirty="0">
                <a:solidFill>
                  <a:schemeClr val="tx1"/>
                </a:solidFill>
              </a:rPr>
              <a:t/>
            </a:r>
            <a:br>
              <a:rPr lang="fr-FR" sz="1500" i="1" dirty="0">
                <a:solidFill>
                  <a:schemeClr val="tx1"/>
                </a:solidFill>
              </a:rPr>
            </a:br>
            <a:r>
              <a:rPr lang="fr-FR" sz="1500" i="1" dirty="0">
                <a:solidFill>
                  <a:schemeClr val="tx1"/>
                </a:solidFill>
              </a:rPr>
              <a:t>of </a:t>
            </a:r>
            <a:r>
              <a:rPr lang="fr-FR" sz="1500" i="1" dirty="0" err="1">
                <a:solidFill>
                  <a:schemeClr val="tx1"/>
                </a:solidFill>
              </a:rPr>
              <a:t>productivity</a:t>
            </a:r>
            <a:r>
              <a:rPr lang="fr-FR" sz="1500" i="1" dirty="0">
                <a:solidFill>
                  <a:schemeClr val="tx1"/>
                </a:solidFill>
              </a:rPr>
              <a:t>"</a:t>
            </a:r>
          </a:p>
          <a:p>
            <a:pPr lvl="3">
              <a:spcBef>
                <a:spcPts val="300"/>
              </a:spcBef>
              <a:spcAft>
                <a:spcPts val="0"/>
              </a:spcAft>
              <a:buFont typeface="Century Gothic" panose="020B0502020202020204" pitchFamily="34" charset="0"/>
              <a:buChar char="−"/>
            </a:pPr>
            <a:r>
              <a:rPr lang="fr-FR" sz="1500" i="1" dirty="0">
                <a:solidFill>
                  <a:schemeClr val="tx1"/>
                </a:solidFill>
              </a:rPr>
              <a:t>"</a:t>
            </a:r>
            <a:r>
              <a:rPr lang="fr-FR" sz="1500" i="1" dirty="0" err="1">
                <a:solidFill>
                  <a:schemeClr val="tx1"/>
                </a:solidFill>
              </a:rPr>
              <a:t>Why</a:t>
            </a:r>
            <a:r>
              <a:rPr lang="fr-FR" sz="1500" i="1" dirty="0">
                <a:solidFill>
                  <a:schemeClr val="tx1"/>
                </a:solidFill>
              </a:rPr>
              <a:t> </a:t>
            </a:r>
            <a:r>
              <a:rPr lang="fr-FR" sz="1500" i="1" dirty="0" err="1">
                <a:solidFill>
                  <a:schemeClr val="tx1"/>
                </a:solidFill>
              </a:rPr>
              <a:t>companies</a:t>
            </a:r>
            <a:r>
              <a:rPr lang="fr-FR" sz="1500" i="1" dirty="0">
                <a:solidFill>
                  <a:schemeClr val="tx1"/>
                </a:solidFill>
              </a:rPr>
              <a:t> are able to </a:t>
            </a:r>
            <a:r>
              <a:rPr lang="fr-FR" sz="1500" i="1" dirty="0" err="1">
                <a:solidFill>
                  <a:schemeClr val="tx1"/>
                </a:solidFill>
              </a:rPr>
              <a:t>innovate</a:t>
            </a:r>
            <a:r>
              <a:rPr lang="fr-FR" sz="1500" i="1" dirty="0">
                <a:solidFill>
                  <a:schemeClr val="tx1"/>
                </a:solidFill>
              </a:rPr>
              <a:t> and change? : 4 key </a:t>
            </a:r>
            <a:r>
              <a:rPr lang="fr-FR" sz="1500" i="1" dirty="0" err="1">
                <a:solidFill>
                  <a:schemeClr val="tx1"/>
                </a:solidFill>
              </a:rPr>
              <a:t>factors</a:t>
            </a:r>
            <a:r>
              <a:rPr lang="fr-FR" sz="1500" i="1" dirty="0">
                <a:solidFill>
                  <a:schemeClr val="tx1"/>
                </a:solidFill>
              </a:rPr>
              <a:t> in a "</a:t>
            </a:r>
            <a:r>
              <a:rPr lang="fr-FR" sz="1500" i="1" dirty="0" err="1">
                <a:solidFill>
                  <a:schemeClr val="tx1"/>
                </a:solidFill>
              </a:rPr>
              <a:t>diamond</a:t>
            </a:r>
            <a:r>
              <a:rPr lang="fr-FR" sz="1500" i="1" dirty="0">
                <a:solidFill>
                  <a:schemeClr val="tx1"/>
                </a:solidFill>
              </a:rPr>
              <a:t> of national </a:t>
            </a:r>
            <a:r>
              <a:rPr lang="fr-FR" sz="1500" i="1" dirty="0" err="1">
                <a:solidFill>
                  <a:schemeClr val="tx1"/>
                </a:solidFill>
              </a:rPr>
              <a:t>competitive</a:t>
            </a:r>
            <a:r>
              <a:rPr lang="fr-FR" sz="1500" i="1" dirty="0">
                <a:solidFill>
                  <a:schemeClr val="tx1"/>
                </a:solidFill>
              </a:rPr>
              <a:t> </a:t>
            </a:r>
            <a:r>
              <a:rPr lang="fr-FR" sz="1500" i="1" dirty="0" err="1">
                <a:solidFill>
                  <a:schemeClr val="tx1"/>
                </a:solidFill>
              </a:rPr>
              <a:t>advantage</a:t>
            </a:r>
            <a:r>
              <a:rPr lang="fr-FR" sz="1500" i="1" dirty="0">
                <a:solidFill>
                  <a:schemeClr val="tx1"/>
                </a:solidFill>
              </a:rPr>
              <a:t>"</a:t>
            </a:r>
          </a:p>
          <a:p>
            <a:pPr marL="150876" lvl="1" indent="0">
              <a:spcBef>
                <a:spcPts val="300"/>
              </a:spcBef>
              <a:spcAft>
                <a:spcPts val="0"/>
              </a:spcAft>
              <a:buNone/>
            </a:pPr>
            <a:endParaRPr lang="fr-FR" sz="1500" dirty="0">
              <a:solidFill>
                <a:schemeClr val="tx1"/>
              </a:solidFill>
            </a:endParaRPr>
          </a:p>
          <a:p>
            <a:pPr lvl="1">
              <a:spcBef>
                <a:spcPts val="300"/>
              </a:spcBef>
              <a:spcAft>
                <a:spcPts val="0"/>
              </a:spcAft>
            </a:pPr>
            <a:endParaRPr lang="fr-FR" sz="1500" dirty="0">
              <a:solidFill>
                <a:schemeClr val="tx1"/>
              </a:solidFill>
            </a:endParaRP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10</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
        <p:nvSpPr>
          <p:cNvPr id="8" name="Rectangle 7"/>
          <p:cNvSpPr/>
          <p:nvPr/>
        </p:nvSpPr>
        <p:spPr>
          <a:xfrm>
            <a:off x="9825665" y="2003898"/>
            <a:ext cx="8321375" cy="418289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9" name="TextBox 16"/>
          <p:cNvSpPr txBox="1"/>
          <p:nvPr/>
        </p:nvSpPr>
        <p:spPr>
          <a:xfrm>
            <a:off x="11748736" y="2128280"/>
            <a:ext cx="4475232" cy="276999"/>
          </a:xfrm>
          <a:prstGeom prst="rect">
            <a:avLst/>
          </a:prstGeom>
          <a:noFill/>
        </p:spPr>
        <p:txBody>
          <a:bodyPr wrap="square" rtlCol="0">
            <a:spAutoFit/>
          </a:bodyPr>
          <a:lstStyle/>
          <a:p>
            <a:pPr algn="ctr"/>
            <a:r>
              <a:rPr lang="fr-FR" sz="1200" dirty="0" err="1">
                <a:solidFill>
                  <a:schemeClr val="accent2"/>
                </a:solidFill>
                <a:latin typeface="Calibri" panose="020F0502020204030204" pitchFamily="34" charset="0"/>
              </a:rPr>
              <a:t>Government</a:t>
            </a:r>
            <a:r>
              <a:rPr lang="fr-FR" sz="1200" dirty="0">
                <a:solidFill>
                  <a:schemeClr val="accent2"/>
                </a:solidFill>
                <a:latin typeface="Calibri" panose="020F0502020204030204" pitchFamily="34" charset="0"/>
              </a:rPr>
              <a:t> influences on cluster </a:t>
            </a:r>
            <a:r>
              <a:rPr lang="fr-FR" sz="1200" dirty="0" err="1">
                <a:solidFill>
                  <a:schemeClr val="accent2"/>
                </a:solidFill>
                <a:latin typeface="Calibri" panose="020F0502020204030204" pitchFamily="34" charset="0"/>
              </a:rPr>
              <a:t>upgrading</a:t>
            </a:r>
            <a:endParaRPr lang="fr-FR" sz="1200" dirty="0">
              <a:solidFill>
                <a:schemeClr val="accent2"/>
              </a:solidFill>
              <a:latin typeface="Calibri" panose="020F0502020204030204" pitchFamily="34" charset="0"/>
            </a:endParaRPr>
          </a:p>
        </p:txBody>
      </p:sp>
      <p:sp>
        <p:nvSpPr>
          <p:cNvPr id="12" name="Rectangle 22"/>
          <p:cNvSpPr/>
          <p:nvPr/>
        </p:nvSpPr>
        <p:spPr>
          <a:xfrm>
            <a:off x="12609849" y="2603550"/>
            <a:ext cx="2753006"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Context</a:t>
            </a:r>
            <a:r>
              <a:rPr lang="fr-FR" sz="1100" b="1" dirty="0">
                <a:solidFill>
                  <a:schemeClr val="bg1"/>
                </a:solidFill>
              </a:rPr>
              <a:t> for </a:t>
            </a:r>
            <a:r>
              <a:rPr lang="fr-FR" sz="1100" b="1" dirty="0" err="1">
                <a:solidFill>
                  <a:schemeClr val="bg1"/>
                </a:solidFill>
              </a:rPr>
              <a:t>Firm</a:t>
            </a:r>
            <a:r>
              <a:rPr lang="fr-FR" sz="1100" b="1" dirty="0">
                <a:solidFill>
                  <a:schemeClr val="bg1"/>
                </a:solidFill>
              </a:rPr>
              <a:t> </a:t>
            </a:r>
            <a:r>
              <a:rPr lang="fr-FR" sz="1100" b="1" dirty="0" err="1">
                <a:solidFill>
                  <a:schemeClr val="bg1"/>
                </a:solidFill>
              </a:rPr>
              <a:t>Strategy</a:t>
            </a:r>
            <a:r>
              <a:rPr lang="fr-FR" sz="1100" b="1" dirty="0">
                <a:solidFill>
                  <a:schemeClr val="bg1"/>
                </a:solidFill>
              </a:rPr>
              <a:t> and </a:t>
            </a:r>
            <a:r>
              <a:rPr lang="fr-FR" sz="1100" b="1" dirty="0" err="1">
                <a:solidFill>
                  <a:schemeClr val="bg1"/>
                </a:solidFill>
              </a:rPr>
              <a:t>Rivalry</a:t>
            </a:r>
            <a:endParaRPr lang="fr-FR" sz="1100" b="1" dirty="0">
              <a:solidFill>
                <a:schemeClr val="bg1"/>
              </a:solidFill>
            </a:endParaRPr>
          </a:p>
        </p:txBody>
      </p:sp>
      <p:sp>
        <p:nvSpPr>
          <p:cNvPr id="17" name="Rectangle 16"/>
          <p:cNvSpPr/>
          <p:nvPr/>
        </p:nvSpPr>
        <p:spPr>
          <a:xfrm>
            <a:off x="15879985" y="3949892"/>
            <a:ext cx="2262594" cy="2092881"/>
          </a:xfrm>
          <a:prstGeom prst="rect">
            <a:avLst/>
          </a:prstGeom>
        </p:spPr>
        <p:txBody>
          <a:bodyPr wrap="square">
            <a:spAutoFit/>
          </a:bodyPr>
          <a:lstStyle/>
          <a:p>
            <a:pPr marL="0" lvl="1" algn="ctr" defTabSz="685800">
              <a:spcBef>
                <a:spcPts val="600"/>
              </a:spcBef>
              <a:buClr>
                <a:schemeClr val="accent1"/>
              </a:buClr>
            </a:pPr>
            <a:r>
              <a:rPr lang="fr-FR" sz="1000" dirty="0" err="1">
                <a:solidFill>
                  <a:schemeClr val="tx1">
                    <a:lumMod val="75000"/>
                    <a:lumOff val="25000"/>
                  </a:schemeClr>
                </a:solidFill>
              </a:rPr>
              <a:t>Create</a:t>
            </a:r>
            <a:r>
              <a:rPr lang="fr-FR" sz="1000" dirty="0">
                <a:solidFill>
                  <a:schemeClr val="tx1">
                    <a:lumMod val="75000"/>
                    <a:lumOff val="25000"/>
                  </a:schemeClr>
                </a:solidFill>
              </a:rPr>
              <a:t> </a:t>
            </a:r>
            <a:r>
              <a:rPr lang="fr-FR" sz="1000" dirty="0" err="1">
                <a:solidFill>
                  <a:schemeClr val="tx1">
                    <a:lumMod val="75000"/>
                    <a:lumOff val="25000"/>
                  </a:schemeClr>
                </a:solidFill>
              </a:rPr>
              <a:t>streamlined</a:t>
            </a:r>
            <a:r>
              <a:rPr lang="fr-FR" sz="1000" dirty="0">
                <a:solidFill>
                  <a:schemeClr val="tx1">
                    <a:lumMod val="75000"/>
                    <a:lumOff val="25000"/>
                  </a:schemeClr>
                </a:solidFill>
              </a:rPr>
              <a:t>, pro-innovation </a:t>
            </a:r>
            <a:r>
              <a:rPr lang="fr-FR" sz="1000" dirty="0" err="1">
                <a:solidFill>
                  <a:schemeClr val="tx1">
                    <a:lumMod val="75000"/>
                    <a:lumOff val="25000"/>
                  </a:schemeClr>
                </a:solidFill>
              </a:rPr>
              <a:t>regulatory</a:t>
            </a:r>
            <a:r>
              <a:rPr lang="fr-FR" sz="1000" dirty="0">
                <a:solidFill>
                  <a:schemeClr val="tx1">
                    <a:lumMod val="75000"/>
                    <a:lumOff val="25000"/>
                  </a:schemeClr>
                </a:solidFill>
              </a:rPr>
              <a:t> standards </a:t>
            </a:r>
            <a:r>
              <a:rPr lang="fr-FR" sz="1000" dirty="0" err="1">
                <a:solidFill>
                  <a:schemeClr val="tx1">
                    <a:lumMod val="75000"/>
                    <a:lumOff val="25000"/>
                  </a:schemeClr>
                </a:solidFill>
              </a:rPr>
              <a:t>affecting</a:t>
            </a:r>
            <a:r>
              <a:rPr lang="fr-FR" sz="1000" dirty="0">
                <a:solidFill>
                  <a:schemeClr val="tx1">
                    <a:lumMod val="75000"/>
                    <a:lumOff val="25000"/>
                  </a:schemeClr>
                </a:solidFill>
              </a:rPr>
              <a:t> </a:t>
            </a:r>
            <a:br>
              <a:rPr lang="fr-FR" sz="1000" dirty="0">
                <a:solidFill>
                  <a:schemeClr val="tx1">
                    <a:lumMod val="75000"/>
                    <a:lumOff val="25000"/>
                  </a:schemeClr>
                </a:solidFill>
              </a:rPr>
            </a:br>
            <a:r>
              <a:rPr lang="fr-FR" sz="1000" dirty="0">
                <a:solidFill>
                  <a:schemeClr val="tx1">
                    <a:lumMod val="75000"/>
                    <a:lumOff val="25000"/>
                  </a:schemeClr>
                </a:solidFill>
              </a:rPr>
              <a:t>the cluster to:</a:t>
            </a:r>
          </a:p>
          <a:p>
            <a:pPr marL="0" lvl="2" algn="ctr" defTabSz="685800">
              <a:buClr>
                <a:schemeClr val="accent1"/>
              </a:buClr>
            </a:pPr>
            <a:r>
              <a:rPr lang="fr-FR" sz="1000" dirty="0">
                <a:solidFill>
                  <a:schemeClr val="tx1">
                    <a:lumMod val="75000"/>
                    <a:lumOff val="25000"/>
                  </a:schemeClr>
                </a:solidFill>
              </a:rPr>
              <a:t>. </a:t>
            </a:r>
            <a:r>
              <a:rPr lang="fr-FR" sz="1000" dirty="0" err="1">
                <a:solidFill>
                  <a:schemeClr val="tx1">
                    <a:lumMod val="75000"/>
                    <a:lumOff val="25000"/>
                  </a:schemeClr>
                </a:solidFill>
              </a:rPr>
              <a:t>reduce</a:t>
            </a:r>
            <a:r>
              <a:rPr lang="fr-FR" sz="1000" dirty="0">
                <a:solidFill>
                  <a:schemeClr val="tx1">
                    <a:lumMod val="75000"/>
                    <a:lumOff val="25000"/>
                  </a:schemeClr>
                </a:solidFill>
              </a:rPr>
              <a:t> </a:t>
            </a:r>
            <a:r>
              <a:rPr lang="fr-FR" sz="1000" dirty="0" err="1">
                <a:solidFill>
                  <a:schemeClr val="tx1">
                    <a:lumMod val="75000"/>
                    <a:lumOff val="25000"/>
                  </a:schemeClr>
                </a:solidFill>
              </a:rPr>
              <a:t>regulatory</a:t>
            </a:r>
            <a:r>
              <a:rPr lang="fr-FR" sz="1000" dirty="0">
                <a:solidFill>
                  <a:schemeClr val="tx1">
                    <a:lumMod val="75000"/>
                    <a:lumOff val="25000"/>
                  </a:schemeClr>
                </a:solidFill>
              </a:rPr>
              <a:t> </a:t>
            </a:r>
            <a:r>
              <a:rPr lang="fr-FR" sz="1000" dirty="0" err="1">
                <a:solidFill>
                  <a:schemeClr val="tx1">
                    <a:lumMod val="75000"/>
                    <a:lumOff val="25000"/>
                  </a:schemeClr>
                </a:solidFill>
              </a:rPr>
              <a:t>uncertainty</a:t>
            </a:r>
            <a:endParaRPr lang="fr-FR" sz="1000" dirty="0">
              <a:solidFill>
                <a:schemeClr val="tx1">
                  <a:lumMod val="75000"/>
                  <a:lumOff val="25000"/>
                </a:schemeClr>
              </a:solidFill>
            </a:endParaRPr>
          </a:p>
          <a:p>
            <a:pPr marL="0" lvl="2" algn="ctr" defTabSz="685800">
              <a:buClr>
                <a:schemeClr val="accent1"/>
              </a:buClr>
            </a:pPr>
            <a:r>
              <a:rPr lang="fr-FR" sz="1000" dirty="0">
                <a:solidFill>
                  <a:schemeClr val="tx1">
                    <a:lumMod val="75000"/>
                    <a:lumOff val="25000"/>
                  </a:schemeClr>
                </a:solidFill>
              </a:rPr>
              <a:t>. </a:t>
            </a:r>
            <a:r>
              <a:rPr lang="fr-FR" sz="1000" dirty="0" err="1">
                <a:solidFill>
                  <a:schemeClr val="tx1">
                    <a:lumMod val="75000"/>
                    <a:lumOff val="25000"/>
                  </a:schemeClr>
                </a:solidFill>
              </a:rPr>
              <a:t>stimulate</a:t>
            </a:r>
            <a:r>
              <a:rPr lang="fr-FR" sz="1000" dirty="0">
                <a:solidFill>
                  <a:schemeClr val="tx1">
                    <a:lumMod val="75000"/>
                    <a:lumOff val="25000"/>
                  </a:schemeClr>
                </a:solidFill>
              </a:rPr>
              <a:t> </a:t>
            </a:r>
            <a:r>
              <a:rPr lang="fr-FR" sz="1000" dirty="0" err="1">
                <a:solidFill>
                  <a:schemeClr val="tx1">
                    <a:lumMod val="75000"/>
                    <a:lumOff val="25000"/>
                  </a:schemeClr>
                </a:solidFill>
              </a:rPr>
              <a:t>early</a:t>
            </a:r>
            <a:r>
              <a:rPr lang="fr-FR" sz="1000" dirty="0">
                <a:solidFill>
                  <a:schemeClr val="tx1">
                    <a:lumMod val="75000"/>
                    <a:lumOff val="25000"/>
                  </a:schemeClr>
                </a:solidFill>
              </a:rPr>
              <a:t> adoption of new </a:t>
            </a:r>
            <a:r>
              <a:rPr lang="fr-FR" sz="1000" dirty="0" err="1">
                <a:solidFill>
                  <a:schemeClr val="tx1">
                    <a:lumMod val="75000"/>
                    <a:lumOff val="25000"/>
                  </a:schemeClr>
                </a:solidFill>
              </a:rPr>
              <a:t>products</a:t>
            </a:r>
            <a:r>
              <a:rPr lang="fr-FR" sz="1000" dirty="0">
                <a:solidFill>
                  <a:schemeClr val="tx1">
                    <a:lumMod val="75000"/>
                    <a:lumOff val="25000"/>
                  </a:schemeClr>
                </a:solidFill>
              </a:rPr>
              <a:t> and technologies</a:t>
            </a:r>
          </a:p>
          <a:p>
            <a:pPr marL="0" lvl="2" algn="ctr" defTabSz="685800">
              <a:buClr>
                <a:schemeClr val="accent1"/>
              </a:buClr>
            </a:pPr>
            <a:r>
              <a:rPr lang="fr-FR" sz="1000" dirty="0">
                <a:solidFill>
                  <a:schemeClr val="tx1">
                    <a:lumMod val="75000"/>
                    <a:lumOff val="25000"/>
                  </a:schemeClr>
                </a:solidFill>
              </a:rPr>
              <a:t>. encourage </a:t>
            </a:r>
            <a:r>
              <a:rPr lang="fr-FR" sz="1000" dirty="0" err="1">
                <a:solidFill>
                  <a:schemeClr val="tx1">
                    <a:lumMod val="75000"/>
                    <a:lumOff val="25000"/>
                  </a:schemeClr>
                </a:solidFill>
              </a:rPr>
              <a:t>upgrading</a:t>
            </a:r>
            <a:endParaRPr lang="fr-FR" sz="1000" dirty="0">
              <a:solidFill>
                <a:schemeClr val="tx1">
                  <a:lumMod val="75000"/>
                  <a:lumOff val="25000"/>
                </a:schemeClr>
              </a:solidFill>
            </a:endParaRPr>
          </a:p>
          <a:p>
            <a:pPr marL="0" lvl="1" algn="ctr" defTabSz="685800">
              <a:spcBef>
                <a:spcPts val="600"/>
              </a:spcBef>
              <a:buClr>
                <a:schemeClr val="accent1"/>
              </a:buClr>
            </a:pPr>
            <a:r>
              <a:rPr lang="fr-FR" sz="1000" dirty="0">
                <a:solidFill>
                  <a:schemeClr val="tx1">
                    <a:lumMod val="75000"/>
                    <a:lumOff val="25000"/>
                  </a:schemeClr>
                </a:solidFill>
              </a:rPr>
              <a:t>Sponsor </a:t>
            </a:r>
            <a:r>
              <a:rPr lang="fr-FR" sz="1000" dirty="0" err="1">
                <a:solidFill>
                  <a:schemeClr val="tx1">
                    <a:lumMod val="75000"/>
                    <a:lumOff val="25000"/>
                  </a:schemeClr>
                </a:solidFill>
              </a:rPr>
              <a:t>independent</a:t>
            </a:r>
            <a:r>
              <a:rPr lang="fr-FR" sz="1000" dirty="0">
                <a:solidFill>
                  <a:schemeClr val="tx1">
                    <a:lumMod val="75000"/>
                    <a:lumOff val="25000"/>
                  </a:schemeClr>
                </a:solidFill>
              </a:rPr>
              <a:t> </a:t>
            </a:r>
            <a:r>
              <a:rPr lang="fr-FR" sz="1000" dirty="0" err="1">
                <a:solidFill>
                  <a:schemeClr val="tx1">
                    <a:lumMod val="75000"/>
                    <a:lumOff val="25000"/>
                  </a:schemeClr>
                </a:solidFill>
              </a:rPr>
              <a:t>testing</a:t>
            </a:r>
            <a:r>
              <a:rPr lang="fr-FR" sz="1000" dirty="0">
                <a:solidFill>
                  <a:schemeClr val="tx1">
                    <a:lumMod val="75000"/>
                    <a:lumOff val="25000"/>
                  </a:schemeClr>
                </a:solidFill>
              </a:rPr>
              <a:t>, </a:t>
            </a:r>
            <a:br>
              <a:rPr lang="fr-FR" sz="1000" dirty="0">
                <a:solidFill>
                  <a:schemeClr val="tx1">
                    <a:lumMod val="75000"/>
                    <a:lumOff val="25000"/>
                  </a:schemeClr>
                </a:solidFill>
              </a:rPr>
            </a:br>
            <a:r>
              <a:rPr lang="fr-FR" sz="1000" dirty="0" err="1">
                <a:solidFill>
                  <a:schemeClr val="tx1">
                    <a:lumMod val="75000"/>
                    <a:lumOff val="25000"/>
                  </a:schemeClr>
                </a:solidFill>
              </a:rPr>
              <a:t>product</a:t>
            </a:r>
            <a:r>
              <a:rPr lang="fr-FR" sz="1000" dirty="0">
                <a:solidFill>
                  <a:schemeClr val="tx1">
                    <a:lumMod val="75000"/>
                    <a:lumOff val="25000"/>
                  </a:schemeClr>
                </a:solidFill>
              </a:rPr>
              <a:t> </a:t>
            </a:r>
            <a:r>
              <a:rPr lang="fr-FR" sz="1000" dirty="0" err="1">
                <a:solidFill>
                  <a:schemeClr val="tx1">
                    <a:lumMod val="75000"/>
                    <a:lumOff val="25000"/>
                  </a:schemeClr>
                </a:solidFill>
              </a:rPr>
              <a:t>certiﬁcation</a:t>
            </a:r>
            <a:r>
              <a:rPr lang="fr-FR" sz="1000" dirty="0">
                <a:solidFill>
                  <a:schemeClr val="tx1">
                    <a:lumMod val="75000"/>
                    <a:lumOff val="25000"/>
                  </a:schemeClr>
                </a:solidFill>
              </a:rPr>
              <a:t>, and rating </a:t>
            </a:r>
            <a:br>
              <a:rPr lang="fr-FR" sz="1000" dirty="0">
                <a:solidFill>
                  <a:schemeClr val="tx1">
                    <a:lumMod val="75000"/>
                    <a:lumOff val="25000"/>
                  </a:schemeClr>
                </a:solidFill>
              </a:rPr>
            </a:br>
            <a:r>
              <a:rPr lang="fr-FR" sz="1000" dirty="0">
                <a:solidFill>
                  <a:schemeClr val="tx1">
                    <a:lumMod val="75000"/>
                    <a:lumOff val="25000"/>
                  </a:schemeClr>
                </a:solidFill>
              </a:rPr>
              <a:t>services for cluster </a:t>
            </a:r>
            <a:r>
              <a:rPr lang="fr-FR" sz="1000" dirty="0" err="1">
                <a:solidFill>
                  <a:schemeClr val="tx1">
                    <a:lumMod val="75000"/>
                    <a:lumOff val="25000"/>
                  </a:schemeClr>
                </a:solidFill>
              </a:rPr>
              <a:t>products</a:t>
            </a:r>
            <a:r>
              <a:rPr lang="fr-FR" sz="1000" dirty="0">
                <a:solidFill>
                  <a:schemeClr val="tx1">
                    <a:lumMod val="75000"/>
                    <a:lumOff val="25000"/>
                  </a:schemeClr>
                </a:solidFill>
              </a:rPr>
              <a:t>/services</a:t>
            </a:r>
          </a:p>
          <a:p>
            <a:pPr marL="0" lvl="1" algn="ctr" defTabSz="685800">
              <a:spcBef>
                <a:spcPts val="600"/>
              </a:spcBef>
              <a:buClr>
                <a:schemeClr val="accent1"/>
              </a:buClr>
            </a:pPr>
            <a:r>
              <a:rPr lang="fr-FR" sz="1000" dirty="0" err="1">
                <a:solidFill>
                  <a:schemeClr val="tx1">
                    <a:lumMod val="75000"/>
                    <a:lumOff val="25000"/>
                  </a:schemeClr>
                </a:solidFill>
              </a:rPr>
              <a:t>Act</a:t>
            </a:r>
            <a:r>
              <a:rPr lang="fr-FR" sz="1000" dirty="0">
                <a:solidFill>
                  <a:schemeClr val="tx1">
                    <a:lumMod val="75000"/>
                    <a:lumOff val="25000"/>
                  </a:schemeClr>
                </a:solidFill>
              </a:rPr>
              <a:t> as </a:t>
            </a:r>
            <a:r>
              <a:rPr lang="fr-FR" sz="1000" dirty="0" err="1">
                <a:solidFill>
                  <a:schemeClr val="tx1">
                    <a:lumMod val="75000"/>
                    <a:lumOff val="25000"/>
                  </a:schemeClr>
                </a:solidFill>
              </a:rPr>
              <a:t>sophisticated</a:t>
            </a:r>
            <a:r>
              <a:rPr lang="fr-FR" sz="1000" dirty="0">
                <a:solidFill>
                  <a:schemeClr val="tx1">
                    <a:lumMod val="75000"/>
                    <a:lumOff val="25000"/>
                  </a:schemeClr>
                </a:solidFill>
              </a:rPr>
              <a:t> </a:t>
            </a:r>
            <a:r>
              <a:rPr lang="fr-FR" sz="1000" dirty="0" err="1">
                <a:solidFill>
                  <a:schemeClr val="tx1">
                    <a:lumMod val="75000"/>
                    <a:lumOff val="25000"/>
                  </a:schemeClr>
                </a:solidFill>
              </a:rPr>
              <a:t>buyer</a:t>
            </a:r>
            <a:r>
              <a:rPr lang="fr-FR" sz="1000" dirty="0">
                <a:solidFill>
                  <a:schemeClr val="tx1">
                    <a:lumMod val="75000"/>
                    <a:lumOff val="25000"/>
                  </a:schemeClr>
                </a:solidFill>
              </a:rPr>
              <a:t> </a:t>
            </a:r>
            <a:br>
              <a:rPr lang="fr-FR" sz="1000" dirty="0">
                <a:solidFill>
                  <a:schemeClr val="tx1">
                    <a:lumMod val="75000"/>
                    <a:lumOff val="25000"/>
                  </a:schemeClr>
                </a:solidFill>
              </a:rPr>
            </a:br>
            <a:r>
              <a:rPr lang="fr-FR" sz="1000" dirty="0">
                <a:solidFill>
                  <a:schemeClr val="tx1">
                    <a:lumMod val="75000"/>
                    <a:lumOff val="25000"/>
                  </a:schemeClr>
                </a:solidFill>
              </a:rPr>
              <a:t>of the </a:t>
            </a:r>
            <a:r>
              <a:rPr lang="fr-FR" sz="1000" dirty="0" err="1">
                <a:solidFill>
                  <a:schemeClr val="tx1">
                    <a:lumMod val="75000"/>
                    <a:lumOff val="25000"/>
                  </a:schemeClr>
                </a:solidFill>
              </a:rPr>
              <a:t>cluster's</a:t>
            </a:r>
            <a:r>
              <a:rPr lang="fr-FR" sz="1000" dirty="0">
                <a:solidFill>
                  <a:schemeClr val="tx1">
                    <a:lumMod val="75000"/>
                    <a:lumOff val="25000"/>
                  </a:schemeClr>
                </a:solidFill>
              </a:rPr>
              <a:t> </a:t>
            </a:r>
            <a:r>
              <a:rPr lang="fr-FR" sz="1000" dirty="0" err="1">
                <a:solidFill>
                  <a:schemeClr val="tx1">
                    <a:lumMod val="75000"/>
                    <a:lumOff val="25000"/>
                  </a:schemeClr>
                </a:solidFill>
              </a:rPr>
              <a:t>products</a:t>
            </a:r>
            <a:r>
              <a:rPr lang="fr-FR" sz="1000" dirty="0">
                <a:solidFill>
                  <a:schemeClr val="tx1">
                    <a:lumMod val="75000"/>
                    <a:lumOff val="25000"/>
                  </a:schemeClr>
                </a:solidFill>
              </a:rPr>
              <a:t>/services</a:t>
            </a:r>
            <a:endParaRPr lang="fr-FR" sz="1000" dirty="0"/>
          </a:p>
        </p:txBody>
      </p:sp>
      <p:cxnSp>
        <p:nvCxnSpPr>
          <p:cNvPr id="18" name="Connecteur droit avec flèche 17"/>
          <p:cNvCxnSpPr/>
          <p:nvPr/>
        </p:nvCxnSpPr>
        <p:spPr>
          <a:xfrm flipV="1">
            <a:off x="11945700" y="3011170"/>
            <a:ext cx="695335" cy="467543"/>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flipV="1">
            <a:off x="15362856" y="3017102"/>
            <a:ext cx="654364" cy="46639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22"/>
          <p:cNvSpPr/>
          <p:nvPr/>
        </p:nvSpPr>
        <p:spPr>
          <a:xfrm>
            <a:off x="9983778" y="3478713"/>
            <a:ext cx="1914872"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rPr>
              <a:t>Factor (Input) Conditions</a:t>
            </a:r>
          </a:p>
        </p:txBody>
      </p:sp>
      <p:sp>
        <p:nvSpPr>
          <p:cNvPr id="37" name="Rectangle 22"/>
          <p:cNvSpPr/>
          <p:nvPr/>
        </p:nvSpPr>
        <p:spPr>
          <a:xfrm>
            <a:off x="16053846" y="3478713"/>
            <a:ext cx="1914872"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Demand</a:t>
            </a:r>
            <a:r>
              <a:rPr lang="fr-FR" sz="1100" b="1" dirty="0">
                <a:solidFill>
                  <a:schemeClr val="bg1"/>
                </a:solidFill>
              </a:rPr>
              <a:t> Conditions</a:t>
            </a:r>
          </a:p>
        </p:txBody>
      </p:sp>
      <p:sp>
        <p:nvSpPr>
          <p:cNvPr id="43" name="Rectangle 22"/>
          <p:cNvSpPr/>
          <p:nvPr/>
        </p:nvSpPr>
        <p:spPr>
          <a:xfrm>
            <a:off x="12609849" y="4403467"/>
            <a:ext cx="2753006"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Related</a:t>
            </a:r>
            <a:r>
              <a:rPr lang="fr-FR" sz="1100" b="1" dirty="0">
                <a:solidFill>
                  <a:schemeClr val="bg1"/>
                </a:solidFill>
              </a:rPr>
              <a:t> and </a:t>
            </a:r>
            <a:r>
              <a:rPr lang="fr-FR" sz="1100" b="1" dirty="0" err="1">
                <a:solidFill>
                  <a:schemeClr val="bg1"/>
                </a:solidFill>
              </a:rPr>
              <a:t>Supporting</a:t>
            </a:r>
            <a:r>
              <a:rPr lang="fr-FR" sz="1100" b="1" dirty="0">
                <a:solidFill>
                  <a:schemeClr val="bg1"/>
                </a:solidFill>
              </a:rPr>
              <a:t> Industries</a:t>
            </a:r>
          </a:p>
        </p:txBody>
      </p:sp>
      <p:cxnSp>
        <p:nvCxnSpPr>
          <p:cNvPr id="61" name="Connecteur droit avec flèche 60"/>
          <p:cNvCxnSpPr/>
          <p:nvPr/>
        </p:nvCxnSpPr>
        <p:spPr>
          <a:xfrm flipH="1">
            <a:off x="15362856" y="3899841"/>
            <a:ext cx="654364" cy="50803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a:off x="11921707" y="3928286"/>
            <a:ext cx="688142" cy="484684"/>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1562986" y="2699931"/>
            <a:ext cx="5968924" cy="3258364"/>
            <a:chOff x="554978" y="2991007"/>
            <a:chExt cx="7984940" cy="2221521"/>
          </a:xfrm>
        </p:grpSpPr>
        <p:cxnSp>
          <p:nvCxnSpPr>
            <p:cNvPr id="29" name="Connecteur droit avec flèche 28"/>
            <p:cNvCxnSpPr/>
            <p:nvPr/>
          </p:nvCxnSpPr>
          <p:spPr>
            <a:xfrm>
              <a:off x="2492907" y="4076972"/>
              <a:ext cx="4095513" cy="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stCxn id="38" idx="0"/>
              <a:endCxn id="31" idx="2"/>
            </p:cNvCxnSpPr>
            <p:nvPr/>
          </p:nvCxnSpPr>
          <p:spPr>
            <a:xfrm flipV="1">
              <a:off x="4557552" y="3412611"/>
              <a:ext cx="0" cy="1378313"/>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22"/>
            <p:cNvSpPr/>
            <p:nvPr/>
          </p:nvSpPr>
          <p:spPr>
            <a:xfrm>
              <a:off x="3181049" y="2991007"/>
              <a:ext cx="2753006"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Firm</a:t>
              </a:r>
              <a:r>
                <a:rPr lang="fr-FR" sz="1100" b="1" dirty="0">
                  <a:solidFill>
                    <a:schemeClr val="bg1"/>
                  </a:solidFill>
                </a:rPr>
                <a:t> </a:t>
              </a:r>
              <a:r>
                <a:rPr lang="fr-FR" sz="1100" b="1" dirty="0" err="1">
                  <a:solidFill>
                    <a:schemeClr val="bg1"/>
                  </a:solidFill>
                </a:rPr>
                <a:t>Strategy</a:t>
              </a:r>
              <a:r>
                <a:rPr lang="fr-FR" sz="1100" b="1" dirty="0">
                  <a:solidFill>
                    <a:schemeClr val="bg1"/>
                  </a:solidFill>
                </a:rPr>
                <a:t>,</a:t>
              </a:r>
              <a:br>
                <a:rPr lang="fr-FR" sz="1100" b="1" dirty="0">
                  <a:solidFill>
                    <a:schemeClr val="bg1"/>
                  </a:solidFill>
                </a:rPr>
              </a:br>
              <a:r>
                <a:rPr lang="fr-FR" sz="1100" b="1" dirty="0">
                  <a:solidFill>
                    <a:schemeClr val="bg1"/>
                  </a:solidFill>
                </a:rPr>
                <a:t>Structure and </a:t>
              </a:r>
              <a:r>
                <a:rPr lang="fr-FR" sz="1100" b="1" dirty="0" err="1">
                  <a:solidFill>
                    <a:schemeClr val="bg1"/>
                  </a:solidFill>
                </a:rPr>
                <a:t>Rivalry</a:t>
              </a:r>
              <a:endParaRPr lang="fr-FR" sz="1100" b="1" dirty="0">
                <a:solidFill>
                  <a:schemeClr val="bg1"/>
                </a:solidFill>
              </a:endParaRPr>
            </a:p>
          </p:txBody>
        </p:sp>
        <p:cxnSp>
          <p:nvCxnSpPr>
            <p:cNvPr id="32" name="Connecteur droit avec flèche 31"/>
            <p:cNvCxnSpPr/>
            <p:nvPr/>
          </p:nvCxnSpPr>
          <p:spPr>
            <a:xfrm flipV="1">
              <a:off x="2516900" y="3398627"/>
              <a:ext cx="695335" cy="467543"/>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flipV="1">
              <a:off x="5934056" y="3404559"/>
              <a:ext cx="654364" cy="46639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22"/>
            <p:cNvSpPr/>
            <p:nvPr/>
          </p:nvSpPr>
          <p:spPr>
            <a:xfrm>
              <a:off x="554978" y="3866170"/>
              <a:ext cx="1914872"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bg1"/>
                  </a:solidFill>
                </a:rPr>
                <a:t>Factor </a:t>
              </a:r>
              <a:br>
                <a:rPr lang="fr-FR" sz="1100" b="1" dirty="0">
                  <a:solidFill>
                    <a:schemeClr val="bg1"/>
                  </a:solidFill>
                </a:rPr>
              </a:br>
              <a:r>
                <a:rPr lang="fr-FR" sz="1100" b="1" dirty="0">
                  <a:solidFill>
                    <a:schemeClr val="bg1"/>
                  </a:solidFill>
                </a:rPr>
                <a:t>Conditions</a:t>
              </a:r>
            </a:p>
          </p:txBody>
        </p:sp>
        <p:sp>
          <p:nvSpPr>
            <p:cNvPr id="36" name="Rectangle 22"/>
            <p:cNvSpPr/>
            <p:nvPr/>
          </p:nvSpPr>
          <p:spPr>
            <a:xfrm>
              <a:off x="6625046" y="3866170"/>
              <a:ext cx="1914872"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Demand</a:t>
              </a:r>
              <a:r>
                <a:rPr lang="fr-FR" sz="1100" b="1" dirty="0">
                  <a:solidFill>
                    <a:schemeClr val="bg1"/>
                  </a:solidFill>
                </a:rPr>
                <a:t> </a:t>
              </a:r>
              <a:br>
                <a:rPr lang="fr-FR" sz="1100" b="1" dirty="0">
                  <a:solidFill>
                    <a:schemeClr val="bg1"/>
                  </a:solidFill>
                </a:rPr>
              </a:br>
              <a:r>
                <a:rPr lang="fr-FR" sz="1100" b="1" dirty="0">
                  <a:solidFill>
                    <a:schemeClr val="bg1"/>
                  </a:solidFill>
                </a:rPr>
                <a:t>Conditions</a:t>
              </a:r>
            </a:p>
          </p:txBody>
        </p:sp>
        <p:sp>
          <p:nvSpPr>
            <p:cNvPr id="38" name="Rectangle 22"/>
            <p:cNvSpPr/>
            <p:nvPr/>
          </p:nvSpPr>
          <p:spPr>
            <a:xfrm>
              <a:off x="3181049" y="4790924"/>
              <a:ext cx="2753006" cy="42160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bg1"/>
                  </a:solidFill>
                </a:rPr>
                <a:t>Related</a:t>
              </a:r>
              <a:r>
                <a:rPr lang="fr-FR" sz="1100" b="1" dirty="0">
                  <a:solidFill>
                    <a:schemeClr val="bg1"/>
                  </a:solidFill>
                </a:rPr>
                <a:t> and </a:t>
              </a:r>
              <a:r>
                <a:rPr lang="fr-FR" sz="1100" b="1" dirty="0" err="1">
                  <a:solidFill>
                    <a:schemeClr val="bg1"/>
                  </a:solidFill>
                </a:rPr>
                <a:t>Supporting</a:t>
              </a:r>
              <a:r>
                <a:rPr lang="fr-FR" sz="1100" b="1" dirty="0">
                  <a:solidFill>
                    <a:schemeClr val="bg1"/>
                  </a:solidFill>
                </a:rPr>
                <a:t> Industries</a:t>
              </a:r>
            </a:p>
          </p:txBody>
        </p:sp>
        <p:cxnSp>
          <p:nvCxnSpPr>
            <p:cNvPr id="39" name="Connecteur droit avec flèche 38"/>
            <p:cNvCxnSpPr/>
            <p:nvPr/>
          </p:nvCxnSpPr>
          <p:spPr>
            <a:xfrm flipH="1">
              <a:off x="5934056" y="4287298"/>
              <a:ext cx="654364" cy="50803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2492907" y="4315743"/>
              <a:ext cx="688142" cy="484684"/>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431800" y="2003898"/>
            <a:ext cx="8321375" cy="418289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42" name="TextBox 16"/>
          <p:cNvSpPr txBox="1"/>
          <p:nvPr/>
        </p:nvSpPr>
        <p:spPr>
          <a:xfrm>
            <a:off x="2354871" y="2128280"/>
            <a:ext cx="4475232" cy="276999"/>
          </a:xfrm>
          <a:prstGeom prst="rect">
            <a:avLst/>
          </a:prstGeom>
          <a:noFill/>
        </p:spPr>
        <p:txBody>
          <a:bodyPr wrap="square" rtlCol="0">
            <a:spAutoFit/>
          </a:bodyPr>
          <a:lstStyle/>
          <a:p>
            <a:pPr algn="ctr"/>
            <a:r>
              <a:rPr lang="fr-FR" sz="1200" dirty="0" err="1">
                <a:solidFill>
                  <a:schemeClr val="accent2"/>
                </a:solidFill>
                <a:latin typeface="Calibri" panose="020F0502020204030204" pitchFamily="34" charset="0"/>
              </a:rPr>
              <a:t>Determinants</a:t>
            </a:r>
            <a:r>
              <a:rPr lang="fr-FR" sz="1200" dirty="0">
                <a:solidFill>
                  <a:schemeClr val="accent2"/>
                </a:solidFill>
                <a:latin typeface="Calibri" panose="020F0502020204030204" pitchFamily="34" charset="0"/>
              </a:rPr>
              <a:t> of National </a:t>
            </a:r>
            <a:r>
              <a:rPr lang="fr-FR" sz="1200" dirty="0" err="1">
                <a:solidFill>
                  <a:schemeClr val="accent2"/>
                </a:solidFill>
                <a:latin typeface="Calibri" panose="020F0502020204030204" pitchFamily="34" charset="0"/>
              </a:rPr>
              <a:t>Competitive</a:t>
            </a:r>
            <a:r>
              <a:rPr lang="fr-FR" sz="1200" dirty="0">
                <a:solidFill>
                  <a:schemeClr val="accent2"/>
                </a:solidFill>
                <a:latin typeface="Calibri" panose="020F0502020204030204" pitchFamily="34" charset="0"/>
              </a:rPr>
              <a:t> </a:t>
            </a:r>
            <a:r>
              <a:rPr lang="fr-FR" sz="1200" dirty="0" err="1">
                <a:solidFill>
                  <a:schemeClr val="accent2"/>
                </a:solidFill>
                <a:latin typeface="Calibri" panose="020F0502020204030204" pitchFamily="34" charset="0"/>
              </a:rPr>
              <a:t>Advantage</a:t>
            </a:r>
            <a:endParaRPr lang="fr-FR" sz="1200" dirty="0">
              <a:solidFill>
                <a:schemeClr val="accent2"/>
              </a:solidFill>
              <a:latin typeface="Calibri" panose="020F0502020204030204" pitchFamily="34" charset="0"/>
            </a:endParaRPr>
          </a:p>
        </p:txBody>
      </p:sp>
    </p:spTree>
    <p:extLst>
      <p:ext uri="{BB962C8B-B14F-4D97-AF65-F5344CB8AC3E}">
        <p14:creationId xmlns:p14="http://schemas.microsoft.com/office/powerpoint/2010/main" val="1571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782049"/>
            <a:ext cx="8405813" cy="5371425"/>
          </a:xfrm>
        </p:spPr>
        <p:txBody>
          <a:bodyPr vert="horz" lIns="0" tIns="45720" rIns="0" bIns="45720" rtlCol="0">
            <a:noAutofit/>
          </a:bodyPr>
          <a:lstStyle/>
          <a:p>
            <a:pPr lvl="1">
              <a:spcBef>
                <a:spcPts val="300"/>
              </a:spcBef>
              <a:spcAft>
                <a:spcPts val="0"/>
              </a:spcAft>
            </a:pPr>
            <a:r>
              <a:rPr lang="fr-FR" sz="1500" i="1" dirty="0"/>
              <a:t>"</a:t>
            </a:r>
            <a:r>
              <a:rPr lang="fr-FR" sz="1500" i="1" dirty="0" err="1"/>
              <a:t>Diamond</a:t>
            </a:r>
            <a:r>
              <a:rPr lang="fr-FR" sz="1500" i="1" dirty="0"/>
              <a:t> as a system" </a:t>
            </a:r>
            <a:r>
              <a:rPr lang="fr-FR" sz="1500" dirty="0"/>
              <a:t>permet a Porter d'introduire la notion de cluster en en particulier </a:t>
            </a:r>
            <a:br>
              <a:rPr lang="fr-FR" sz="1500" dirty="0"/>
            </a:br>
            <a:r>
              <a:rPr lang="fr-FR" sz="1500" dirty="0"/>
              <a:t>de cluster géographique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Inputs spécialisés, compétence, formation, ressources humaines</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Information, connaissance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Fournisseurs de produits et de </a:t>
            </a:r>
            <a:r>
              <a:rPr lang="fr-FR" sz="1500" dirty="0" err="1">
                <a:solidFill>
                  <a:schemeClr val="tx1"/>
                </a:solidFill>
              </a:rPr>
              <a:t>process</a:t>
            </a:r>
            <a:endParaRPr lang="fr-FR" sz="1500" dirty="0">
              <a:solidFill>
                <a:schemeClr val="tx1"/>
              </a:solidFill>
            </a:endParaRPr>
          </a:p>
          <a:p>
            <a:pPr marL="628650" lvl="3" indent="-203200">
              <a:spcBef>
                <a:spcPts val="300"/>
              </a:spcBef>
              <a:spcAft>
                <a:spcPts val="0"/>
              </a:spcAft>
              <a:buFont typeface="Century Gothic" panose="020B0502020202020204" pitchFamily="34" charset="0"/>
              <a:buChar char="−"/>
            </a:pPr>
            <a:r>
              <a:rPr lang="fr-FR" sz="1500" dirty="0">
                <a:solidFill>
                  <a:schemeClr val="tx1"/>
                </a:solidFill>
              </a:rPr>
              <a:t>Complémentarités et externalités</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Instituts publics de recherche, de normalisation, de formation</a:t>
            </a:r>
          </a:p>
          <a:p>
            <a:pPr lvl="1">
              <a:spcBef>
                <a:spcPts val="300"/>
              </a:spcBef>
              <a:spcAft>
                <a:spcPts val="0"/>
              </a:spcAft>
              <a:buFont typeface="Century Gothic" panose="020B0502020202020204" pitchFamily="34" charset="0"/>
              <a:buChar char="−"/>
            </a:pPr>
            <a:endParaRPr lang="fr-FR" sz="1500" dirty="0">
              <a:solidFill>
                <a:schemeClr val="tx1"/>
              </a:solidFill>
            </a:endParaRPr>
          </a:p>
          <a:p>
            <a:pPr lvl="1">
              <a:spcBef>
                <a:spcPts val="300"/>
              </a:spcBef>
              <a:spcAft>
                <a:spcPts val="0"/>
              </a:spcAft>
            </a:pPr>
            <a:r>
              <a:rPr lang="fr-FR" sz="1500" dirty="0">
                <a:solidFill>
                  <a:schemeClr val="tx1"/>
                </a:solidFill>
              </a:rPr>
              <a:t>Rôle du gouvernement et des politiques publiques</a:t>
            </a:r>
          </a:p>
          <a:p>
            <a:pPr marL="628650" lvl="3" indent="-203200">
              <a:spcBef>
                <a:spcPts val="300"/>
              </a:spcBef>
              <a:spcAft>
                <a:spcPts val="0"/>
              </a:spcAft>
              <a:buFont typeface="Century Gothic" panose="020B0502020202020204" pitchFamily="34" charset="0"/>
              <a:buChar char="−"/>
            </a:pPr>
            <a:r>
              <a:rPr lang="fr-FR" sz="1500" dirty="0" err="1">
                <a:solidFill>
                  <a:schemeClr val="tx1"/>
                </a:solidFill>
              </a:rPr>
              <a:t>Catalyste</a:t>
            </a:r>
            <a:r>
              <a:rPr lang="fr-FR" sz="1500" dirty="0">
                <a:solidFill>
                  <a:schemeClr val="tx1"/>
                </a:solidFill>
              </a:rPr>
              <a:t> et challenger</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Focus sur les facteurs déterminants</a:t>
            </a:r>
          </a:p>
          <a:p>
            <a:pPr marL="1258888" lvl="4" indent="-242888">
              <a:spcBef>
                <a:spcPts val="300"/>
              </a:spcBef>
              <a:spcAft>
                <a:spcPts val="0"/>
              </a:spcAft>
              <a:buSzPct val="70000"/>
              <a:buFont typeface="Wingdings" panose="05000000000000000000" pitchFamily="2" charset="2"/>
              <a:buChar char="à"/>
            </a:pPr>
            <a:r>
              <a:rPr lang="fr-FR" sz="1500" dirty="0">
                <a:solidFill>
                  <a:schemeClr val="tx1"/>
                </a:solidFill>
              </a:rPr>
              <a:t>Education</a:t>
            </a:r>
          </a:p>
          <a:p>
            <a:pPr marL="1258888" lvl="4" indent="-242888">
              <a:spcBef>
                <a:spcPts val="300"/>
              </a:spcBef>
              <a:spcAft>
                <a:spcPts val="0"/>
              </a:spcAft>
              <a:buSzPct val="70000"/>
              <a:buFont typeface="Wingdings" panose="05000000000000000000" pitchFamily="2" charset="2"/>
              <a:buChar char="à"/>
            </a:pPr>
            <a:r>
              <a:rPr lang="fr-FR" sz="1500" dirty="0">
                <a:solidFill>
                  <a:schemeClr val="tx1"/>
                </a:solidFill>
              </a:rPr>
              <a:t>Infrastructure</a:t>
            </a:r>
          </a:p>
          <a:p>
            <a:pPr marL="1258888" lvl="4" indent="-242888">
              <a:spcBef>
                <a:spcPts val="300"/>
              </a:spcBef>
              <a:spcAft>
                <a:spcPts val="0"/>
              </a:spcAft>
              <a:buSzPct val="70000"/>
              <a:buFont typeface="Wingdings" panose="05000000000000000000" pitchFamily="2" charset="2"/>
              <a:buChar char="à"/>
            </a:pPr>
            <a:r>
              <a:rPr lang="fr-FR" sz="1500" dirty="0">
                <a:solidFill>
                  <a:schemeClr val="tx1"/>
                </a:solidFill>
              </a:rPr>
              <a:t>Recherche académique</a:t>
            </a:r>
          </a:p>
          <a:p>
            <a:pPr marL="1258888" lvl="4" indent="-242888">
              <a:spcBef>
                <a:spcPts val="300"/>
              </a:spcBef>
              <a:spcAft>
                <a:spcPts val="0"/>
              </a:spcAft>
              <a:buSzPct val="70000"/>
              <a:buFont typeface="Wingdings" panose="05000000000000000000" pitchFamily="2" charset="2"/>
              <a:buChar char="à"/>
            </a:pPr>
            <a:r>
              <a:rPr lang="fr-FR" sz="1500" dirty="0">
                <a:solidFill>
                  <a:schemeClr val="tx1"/>
                </a:solidFill>
              </a:rPr>
              <a:t>Standards et normes de haut niveau (technique, qualité, environnement)</a:t>
            </a:r>
          </a:p>
          <a:p>
            <a:pPr marL="1258888" lvl="4" indent="-242888">
              <a:spcBef>
                <a:spcPts val="300"/>
              </a:spcBef>
              <a:spcAft>
                <a:spcPts val="0"/>
              </a:spcAft>
              <a:buSzPct val="70000"/>
              <a:buFont typeface="Wingdings" panose="05000000000000000000" pitchFamily="2" charset="2"/>
              <a:buChar char="à"/>
            </a:pPr>
            <a:r>
              <a:rPr lang="fr-FR" sz="1500" dirty="0">
                <a:solidFill>
                  <a:schemeClr val="tx1"/>
                </a:solidFill>
              </a:rPr>
              <a:t>Fortes politiques de concurrence</a:t>
            </a:r>
          </a:p>
          <a:p>
            <a:pPr marL="1258888" lvl="4" indent="-242888">
              <a:spcBef>
                <a:spcPts val="300"/>
              </a:spcBef>
              <a:spcAft>
                <a:spcPts val="0"/>
              </a:spcAft>
              <a:buSzPct val="70000"/>
              <a:buFont typeface="Wingdings" panose="05000000000000000000" pitchFamily="2" charset="2"/>
              <a:buChar char="à"/>
            </a:pPr>
            <a:endParaRPr lang="fr-FR" sz="1500" dirty="0">
              <a:solidFill>
                <a:schemeClr val="tx1"/>
              </a:solidFill>
            </a:endParaRPr>
          </a:p>
          <a:p>
            <a:pPr lvl="1">
              <a:spcBef>
                <a:spcPts val="300"/>
              </a:spcBef>
              <a:spcAft>
                <a:spcPts val="0"/>
              </a:spcAft>
            </a:pPr>
            <a:r>
              <a:rPr lang="fr-FR" sz="1500" dirty="0"/>
              <a:t>Une conclusion paradoxale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L'intervention des politiques publiques est plutôt néfaste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Mais les conditions nationales sont déterminantes</a:t>
            </a:r>
          </a:p>
          <a:p>
            <a:pPr lvl="2">
              <a:spcBef>
                <a:spcPts val="300"/>
              </a:spcBef>
              <a:spcAft>
                <a:spcPts val="0"/>
              </a:spcAft>
              <a:buFont typeface="Century Gothic" panose="020B0502020202020204" pitchFamily="34" charset="0"/>
              <a:buChar char="−"/>
            </a:pPr>
            <a:endParaRPr lang="fr-FR" sz="1500" dirty="0">
              <a:solidFill>
                <a:schemeClr val="tx1"/>
              </a:solidFill>
            </a:endParaRPr>
          </a:p>
          <a:p>
            <a:pPr lvl="1">
              <a:spcBef>
                <a:spcPts val="300"/>
              </a:spcBef>
              <a:spcAft>
                <a:spcPts val="0"/>
              </a:spcAft>
            </a:pPr>
            <a:endParaRPr lang="fr-FR" sz="1500" dirty="0">
              <a:solidFill>
                <a:schemeClr val="tx1"/>
              </a:solidFill>
            </a:endParaRPr>
          </a:p>
          <a:p>
            <a:pPr lvl="1">
              <a:spcBef>
                <a:spcPts val="300"/>
              </a:spcBef>
              <a:spcAft>
                <a:spcPts val="0"/>
              </a:spcAft>
            </a:pPr>
            <a:endParaRPr lang="fr-FR" sz="1500" dirty="0">
              <a:solidFill>
                <a:schemeClr val="tx1"/>
              </a:solidFill>
            </a:endParaRP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11</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Tree>
    <p:extLst>
      <p:ext uri="{BB962C8B-B14F-4D97-AF65-F5344CB8AC3E}">
        <p14:creationId xmlns:p14="http://schemas.microsoft.com/office/powerpoint/2010/main" val="254486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951864"/>
            <a:ext cx="8405813" cy="5371425"/>
          </a:xfrm>
        </p:spPr>
        <p:txBody>
          <a:bodyPr vert="horz" lIns="0" tIns="45720" rIns="0" bIns="45720" rtlCol="0">
            <a:noAutofit/>
          </a:bodyPr>
          <a:lstStyle/>
          <a:p>
            <a:pPr lvl="1">
              <a:spcBef>
                <a:spcPts val="300"/>
              </a:spcBef>
              <a:spcAft>
                <a:spcPts val="0"/>
              </a:spcAft>
            </a:pPr>
            <a:r>
              <a:rPr lang="fr-FR" sz="1500" dirty="0"/>
              <a:t>Des exemples de succès industriels nationaux/ </a:t>
            </a:r>
            <a:br>
              <a:rPr lang="fr-FR" sz="1500" dirty="0"/>
            </a:br>
            <a:r>
              <a:rPr lang="fr-FR" sz="1500" dirty="0"/>
              <a:t>régionaux</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Automobile allemande </a:t>
            </a:r>
            <a:br>
              <a:rPr lang="fr-FR" sz="1500" dirty="0">
                <a:solidFill>
                  <a:schemeClr val="tx1"/>
                </a:solidFill>
              </a:rPr>
            </a:br>
            <a:r>
              <a:rPr lang="fr-FR" sz="1500" dirty="0">
                <a:solidFill>
                  <a:schemeClr val="tx1"/>
                </a:solidFill>
              </a:rPr>
              <a:t>(Stuttgart et Munich)</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Consumer </a:t>
            </a:r>
            <a:r>
              <a:rPr lang="fr-FR" sz="1500" dirty="0" err="1">
                <a:solidFill>
                  <a:schemeClr val="tx1"/>
                </a:solidFill>
              </a:rPr>
              <a:t>electronics</a:t>
            </a:r>
            <a:r>
              <a:rPr lang="fr-FR" sz="1500" dirty="0">
                <a:solidFill>
                  <a:schemeClr val="tx1"/>
                </a:solidFill>
              </a:rPr>
              <a:t> japonais</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Automobile japonaise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Pharmacie / chimie germano-suisse </a:t>
            </a:r>
            <a:br>
              <a:rPr lang="fr-FR" sz="1500" dirty="0">
                <a:solidFill>
                  <a:schemeClr val="tx1"/>
                </a:solidFill>
              </a:rPr>
            </a:br>
            <a:r>
              <a:rPr lang="fr-FR" sz="1500" dirty="0">
                <a:solidFill>
                  <a:schemeClr val="tx1"/>
                </a:solidFill>
              </a:rPr>
              <a:t>(Bade Wurtemberg, Suisse Allemande)</a:t>
            </a:r>
          </a:p>
          <a:p>
            <a:pPr marL="628650" lvl="3" indent="-203200">
              <a:spcBef>
                <a:spcPts val="300"/>
              </a:spcBef>
              <a:spcAft>
                <a:spcPts val="0"/>
              </a:spcAft>
              <a:buFont typeface="Century Gothic" panose="020B0502020202020204" pitchFamily="34" charset="0"/>
              <a:buChar char="−"/>
            </a:pPr>
            <a:r>
              <a:rPr lang="fr-FR" sz="1500" dirty="0" err="1">
                <a:solidFill>
                  <a:schemeClr val="tx1"/>
                </a:solidFill>
              </a:rPr>
              <a:t>Silicon</a:t>
            </a:r>
            <a:r>
              <a:rPr lang="fr-FR" sz="1500" dirty="0">
                <a:solidFill>
                  <a:schemeClr val="tx1"/>
                </a:solidFill>
              </a:rPr>
              <a:t> </a:t>
            </a:r>
            <a:r>
              <a:rPr lang="fr-FR" sz="1500" dirty="0" err="1">
                <a:solidFill>
                  <a:schemeClr val="tx1"/>
                </a:solidFill>
              </a:rPr>
              <a:t>Valley</a:t>
            </a:r>
            <a:endParaRPr lang="fr-FR" sz="1500" dirty="0">
              <a:solidFill>
                <a:schemeClr val="tx1"/>
              </a:solidFill>
            </a:endParaRPr>
          </a:p>
          <a:p>
            <a:pPr marL="628650" lvl="3" indent="-203200">
              <a:spcBef>
                <a:spcPts val="300"/>
              </a:spcBef>
              <a:spcAft>
                <a:spcPts val="0"/>
              </a:spcAft>
              <a:buFont typeface="Century Gothic" panose="020B0502020202020204" pitchFamily="34" charset="0"/>
              <a:buChar char="−"/>
            </a:pPr>
            <a:r>
              <a:rPr lang="fr-FR" sz="1500" dirty="0">
                <a:solidFill>
                  <a:schemeClr val="tx1"/>
                </a:solidFill>
              </a:rPr>
              <a:t>Textile, bois et cuir en Lombardie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Céramique en Emilie-Romagne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Métallurgie de Brescia</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Mécanique de précision en Suisse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Insuline au Danemark</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Fleurs et légumes aux Pays-Bas</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Aéronautique en Aquitaine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Décolletage vallée de l'Arve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Les </a:t>
            </a:r>
            <a:r>
              <a:rPr lang="fr-FR" sz="1500" dirty="0" err="1">
                <a:solidFill>
                  <a:schemeClr val="tx1"/>
                </a:solidFill>
              </a:rPr>
              <a:t>Special</a:t>
            </a:r>
            <a:r>
              <a:rPr lang="fr-FR" sz="1500" dirty="0">
                <a:solidFill>
                  <a:schemeClr val="tx1"/>
                </a:solidFill>
              </a:rPr>
              <a:t> </a:t>
            </a:r>
            <a:r>
              <a:rPr lang="fr-FR" sz="1500" dirty="0" err="1">
                <a:solidFill>
                  <a:schemeClr val="tx1"/>
                </a:solidFill>
              </a:rPr>
              <a:t>Economic</a:t>
            </a:r>
            <a:r>
              <a:rPr lang="fr-FR" sz="1500" dirty="0">
                <a:solidFill>
                  <a:schemeClr val="tx1"/>
                </a:solidFill>
              </a:rPr>
              <a:t> Zone de </a:t>
            </a:r>
            <a:r>
              <a:rPr lang="fr-FR" sz="1500" dirty="0" err="1">
                <a:solidFill>
                  <a:schemeClr val="tx1"/>
                </a:solidFill>
              </a:rPr>
              <a:t>Shengen</a:t>
            </a:r>
            <a:r>
              <a:rPr lang="fr-FR" sz="1500" dirty="0">
                <a:solidFill>
                  <a:schemeClr val="tx1"/>
                </a:solidFill>
              </a:rPr>
              <a:t> </a:t>
            </a:r>
            <a:br>
              <a:rPr lang="fr-FR" sz="1500" dirty="0">
                <a:solidFill>
                  <a:schemeClr val="tx1"/>
                </a:solidFill>
              </a:rPr>
            </a:br>
            <a:r>
              <a:rPr lang="fr-FR" sz="1500" dirty="0">
                <a:solidFill>
                  <a:schemeClr val="tx1"/>
                </a:solidFill>
              </a:rPr>
              <a:t>et Fujian puis des 14 villes côtières</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12</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
        <p:nvSpPr>
          <p:cNvPr id="8" name="Rectangle 7"/>
          <p:cNvSpPr/>
          <p:nvPr/>
        </p:nvSpPr>
        <p:spPr>
          <a:xfrm>
            <a:off x="4572000" y="927496"/>
            <a:ext cx="4181175" cy="525929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9" name="TextBox 16"/>
          <p:cNvSpPr txBox="1"/>
          <p:nvPr/>
        </p:nvSpPr>
        <p:spPr>
          <a:xfrm>
            <a:off x="4572000" y="1052513"/>
            <a:ext cx="4176713" cy="276999"/>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The </a:t>
            </a:r>
            <a:r>
              <a:rPr lang="fr-FR" sz="1200" dirty="0" err="1">
                <a:solidFill>
                  <a:schemeClr val="accent2"/>
                </a:solidFill>
                <a:latin typeface="Calibri" panose="020F0502020204030204" pitchFamily="34" charset="0"/>
              </a:rPr>
              <a:t>Italian</a:t>
            </a:r>
            <a:r>
              <a:rPr lang="fr-FR" sz="1200" dirty="0">
                <a:solidFill>
                  <a:schemeClr val="accent2"/>
                </a:solidFill>
                <a:latin typeface="Calibri" panose="020F0502020204030204" pitchFamily="34" charset="0"/>
              </a:rPr>
              <a:t> </a:t>
            </a:r>
            <a:r>
              <a:rPr lang="fr-FR" sz="1200" dirty="0" err="1">
                <a:solidFill>
                  <a:schemeClr val="accent2"/>
                </a:solidFill>
                <a:latin typeface="Calibri" panose="020F0502020204030204" pitchFamily="34" charset="0"/>
              </a:rPr>
              <a:t>footwear</a:t>
            </a:r>
            <a:r>
              <a:rPr lang="fr-FR" sz="1200" dirty="0">
                <a:solidFill>
                  <a:schemeClr val="accent2"/>
                </a:solidFill>
                <a:latin typeface="Calibri" panose="020F0502020204030204" pitchFamily="34" charset="0"/>
              </a:rPr>
              <a:t> cluster</a:t>
            </a:r>
          </a:p>
        </p:txBody>
      </p:sp>
      <p:sp>
        <p:nvSpPr>
          <p:cNvPr id="11" name="Rectangle 22"/>
          <p:cNvSpPr/>
          <p:nvPr/>
        </p:nvSpPr>
        <p:spPr>
          <a:xfrm>
            <a:off x="4725768" y="1493720"/>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Injection </a:t>
            </a:r>
            <a:r>
              <a:rPr lang="fr-FR" sz="900" dirty="0" err="1">
                <a:solidFill>
                  <a:schemeClr val="bg1"/>
                </a:solidFill>
              </a:rPr>
              <a:t>molding</a:t>
            </a:r>
            <a:r>
              <a:rPr lang="fr-FR" sz="900" dirty="0">
                <a:solidFill>
                  <a:schemeClr val="bg1"/>
                </a:solidFill>
              </a:rPr>
              <a:t> </a:t>
            </a:r>
            <a:r>
              <a:rPr lang="fr-FR" sz="900" dirty="0" err="1">
                <a:solidFill>
                  <a:schemeClr val="bg1"/>
                </a:solidFill>
              </a:rPr>
              <a:t>Machinery</a:t>
            </a:r>
            <a:endParaRPr lang="fr-FR" sz="900" dirty="0">
              <a:solidFill>
                <a:schemeClr val="bg1"/>
              </a:solidFill>
            </a:endParaRPr>
          </a:p>
        </p:txBody>
      </p:sp>
      <p:sp>
        <p:nvSpPr>
          <p:cNvPr id="12" name="Rectangle 22"/>
          <p:cNvSpPr/>
          <p:nvPr/>
        </p:nvSpPr>
        <p:spPr>
          <a:xfrm>
            <a:off x="6891530" y="1493720"/>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Ski Boots</a:t>
            </a:r>
          </a:p>
        </p:txBody>
      </p:sp>
      <p:sp>
        <p:nvSpPr>
          <p:cNvPr id="13" name="Rectangle 22"/>
          <p:cNvSpPr/>
          <p:nvPr/>
        </p:nvSpPr>
        <p:spPr>
          <a:xfrm>
            <a:off x="4725768" y="225466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Specialized</a:t>
            </a:r>
            <a:r>
              <a:rPr lang="fr-FR" sz="900" dirty="0">
                <a:solidFill>
                  <a:schemeClr val="bg1"/>
                </a:solidFill>
              </a:rPr>
              <a:t> Machine Tools</a:t>
            </a:r>
          </a:p>
        </p:txBody>
      </p:sp>
      <p:sp>
        <p:nvSpPr>
          <p:cNvPr id="14" name="Rectangle 22"/>
          <p:cNvSpPr/>
          <p:nvPr/>
        </p:nvSpPr>
        <p:spPr>
          <a:xfrm>
            <a:off x="5930613" y="225466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Molds</a:t>
            </a:r>
            <a:endParaRPr lang="fr-FR" sz="900" dirty="0">
              <a:solidFill>
                <a:schemeClr val="bg1"/>
              </a:solidFill>
            </a:endParaRPr>
          </a:p>
        </p:txBody>
      </p:sp>
      <p:sp>
        <p:nvSpPr>
          <p:cNvPr id="15" name="Rectangle 22"/>
          <p:cNvSpPr/>
          <p:nvPr/>
        </p:nvSpPr>
        <p:spPr>
          <a:xfrm>
            <a:off x="4725768" y="3015604"/>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Wood</a:t>
            </a:r>
            <a:br>
              <a:rPr lang="fr-FR" sz="900" dirty="0">
                <a:solidFill>
                  <a:schemeClr val="bg1"/>
                </a:solidFill>
              </a:rPr>
            </a:br>
            <a:r>
              <a:rPr lang="fr-FR" sz="900" dirty="0" err="1">
                <a:solidFill>
                  <a:schemeClr val="bg1"/>
                </a:solidFill>
              </a:rPr>
              <a:t>Working</a:t>
            </a:r>
            <a:r>
              <a:rPr lang="fr-FR" sz="900" dirty="0">
                <a:solidFill>
                  <a:schemeClr val="bg1"/>
                </a:solidFill>
              </a:rPr>
              <a:t> Equipment</a:t>
            </a:r>
          </a:p>
        </p:txBody>
      </p:sp>
      <p:sp>
        <p:nvSpPr>
          <p:cNvPr id="16" name="Rectangle 22"/>
          <p:cNvSpPr/>
          <p:nvPr/>
        </p:nvSpPr>
        <p:spPr>
          <a:xfrm>
            <a:off x="6891530" y="225466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Après-ski Boots</a:t>
            </a:r>
          </a:p>
        </p:txBody>
      </p:sp>
      <p:sp>
        <p:nvSpPr>
          <p:cNvPr id="17" name="Rectangle 22"/>
          <p:cNvSpPr/>
          <p:nvPr/>
        </p:nvSpPr>
        <p:spPr>
          <a:xfrm>
            <a:off x="6891530" y="3015604"/>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Athlétic</a:t>
            </a:r>
            <a:r>
              <a:rPr lang="fr-FR" sz="900" dirty="0">
                <a:solidFill>
                  <a:schemeClr val="bg1"/>
                </a:solidFill>
              </a:rPr>
              <a:t> </a:t>
            </a:r>
            <a:r>
              <a:rPr lang="fr-FR" sz="900" dirty="0" err="1">
                <a:solidFill>
                  <a:schemeClr val="bg1"/>
                </a:solidFill>
              </a:rPr>
              <a:t>Footwear</a:t>
            </a:r>
            <a:endParaRPr lang="fr-FR" sz="900" dirty="0">
              <a:solidFill>
                <a:schemeClr val="bg1"/>
              </a:solidFill>
            </a:endParaRPr>
          </a:p>
        </p:txBody>
      </p:sp>
      <p:sp>
        <p:nvSpPr>
          <p:cNvPr id="18" name="Rectangle 22"/>
          <p:cNvSpPr/>
          <p:nvPr/>
        </p:nvSpPr>
        <p:spPr>
          <a:xfrm>
            <a:off x="6891530" y="4006911"/>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Leather</a:t>
            </a:r>
            <a:r>
              <a:rPr lang="fr-FR" sz="900" dirty="0">
                <a:solidFill>
                  <a:schemeClr val="bg1"/>
                </a:solidFill>
              </a:rPr>
              <a:t> </a:t>
            </a:r>
            <a:r>
              <a:rPr lang="fr-FR" sz="900" dirty="0" err="1">
                <a:solidFill>
                  <a:schemeClr val="bg1"/>
                </a:solidFill>
              </a:rPr>
              <a:t>Footwear</a:t>
            </a:r>
            <a:endParaRPr lang="fr-FR" sz="900" dirty="0">
              <a:solidFill>
                <a:schemeClr val="bg1"/>
              </a:solidFill>
            </a:endParaRPr>
          </a:p>
        </p:txBody>
      </p:sp>
      <p:sp>
        <p:nvSpPr>
          <p:cNvPr id="19" name="Rectangle 22"/>
          <p:cNvSpPr/>
          <p:nvPr/>
        </p:nvSpPr>
        <p:spPr>
          <a:xfrm>
            <a:off x="5930613" y="400691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Parts of </a:t>
            </a:r>
            <a:r>
              <a:rPr lang="fr-FR" sz="900" dirty="0" err="1">
                <a:solidFill>
                  <a:schemeClr val="bg1"/>
                </a:solidFill>
              </a:rPr>
              <a:t>Footwear</a:t>
            </a:r>
            <a:endParaRPr lang="fr-FR" sz="900" dirty="0">
              <a:solidFill>
                <a:schemeClr val="bg1"/>
              </a:solidFill>
            </a:endParaRPr>
          </a:p>
        </p:txBody>
      </p:sp>
      <p:sp>
        <p:nvSpPr>
          <p:cNvPr id="20" name="Rectangle 22"/>
          <p:cNvSpPr/>
          <p:nvPr/>
        </p:nvSpPr>
        <p:spPr>
          <a:xfrm>
            <a:off x="4725768" y="476242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Processed</a:t>
            </a:r>
            <a:r>
              <a:rPr lang="fr-FR" sz="900" dirty="0">
                <a:solidFill>
                  <a:schemeClr val="bg1"/>
                </a:solidFill>
              </a:rPr>
              <a:t> </a:t>
            </a:r>
            <a:r>
              <a:rPr lang="fr-FR" sz="900" dirty="0" err="1">
                <a:solidFill>
                  <a:schemeClr val="bg1"/>
                </a:solidFill>
              </a:rPr>
              <a:t>Leather</a:t>
            </a:r>
            <a:endParaRPr lang="fr-FR" sz="900" dirty="0">
              <a:solidFill>
                <a:schemeClr val="bg1"/>
              </a:solidFill>
            </a:endParaRPr>
          </a:p>
        </p:txBody>
      </p:sp>
      <p:sp>
        <p:nvSpPr>
          <p:cNvPr id="21" name="Rectangle 20"/>
          <p:cNvSpPr/>
          <p:nvPr/>
        </p:nvSpPr>
        <p:spPr>
          <a:xfrm>
            <a:off x="6891530" y="476242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Leather</a:t>
            </a:r>
            <a:r>
              <a:rPr lang="fr-FR" sz="900" dirty="0">
                <a:solidFill>
                  <a:schemeClr val="bg1"/>
                </a:solidFill>
              </a:rPr>
              <a:t> </a:t>
            </a:r>
            <a:r>
              <a:rPr lang="fr-FR" sz="900" dirty="0" err="1">
                <a:solidFill>
                  <a:schemeClr val="bg1"/>
                </a:solidFill>
              </a:rPr>
              <a:t>Handbags</a:t>
            </a:r>
            <a:r>
              <a:rPr lang="fr-FR" sz="900" dirty="0">
                <a:solidFill>
                  <a:schemeClr val="bg1"/>
                </a:solidFill>
              </a:rPr>
              <a:t> </a:t>
            </a:r>
            <a:r>
              <a:rPr lang="fr-FR" sz="900" dirty="0" err="1">
                <a:solidFill>
                  <a:schemeClr val="bg1"/>
                </a:solidFill>
              </a:rPr>
              <a:t>Gloves</a:t>
            </a:r>
            <a:endParaRPr lang="fr-FR" sz="900" dirty="0">
              <a:solidFill>
                <a:schemeClr val="bg1"/>
              </a:solidFill>
            </a:endParaRPr>
          </a:p>
        </p:txBody>
      </p:sp>
      <p:sp>
        <p:nvSpPr>
          <p:cNvPr id="22" name="Rectangle 21"/>
          <p:cNvSpPr/>
          <p:nvPr/>
        </p:nvSpPr>
        <p:spPr>
          <a:xfrm>
            <a:off x="7886470" y="4762422"/>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a:solidFill>
                  <a:schemeClr val="bg1"/>
                </a:solidFill>
              </a:rPr>
              <a:t>Design Services</a:t>
            </a:r>
          </a:p>
        </p:txBody>
      </p:sp>
      <p:sp>
        <p:nvSpPr>
          <p:cNvPr id="23" name="Rectangle 22"/>
          <p:cNvSpPr/>
          <p:nvPr/>
        </p:nvSpPr>
        <p:spPr>
          <a:xfrm>
            <a:off x="6891530" y="5517934"/>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Leather</a:t>
            </a:r>
            <a:r>
              <a:rPr lang="fr-FR" sz="900" dirty="0">
                <a:solidFill>
                  <a:schemeClr val="bg1"/>
                </a:solidFill>
              </a:rPr>
              <a:t> </a:t>
            </a:r>
            <a:r>
              <a:rPr lang="fr-FR" sz="900" dirty="0" err="1">
                <a:solidFill>
                  <a:schemeClr val="bg1"/>
                </a:solidFill>
              </a:rPr>
              <a:t>Clothing</a:t>
            </a:r>
            <a:endParaRPr lang="fr-FR" sz="900" dirty="0">
              <a:solidFill>
                <a:schemeClr val="bg1"/>
              </a:solidFill>
            </a:endParaRPr>
          </a:p>
        </p:txBody>
      </p:sp>
      <p:sp>
        <p:nvSpPr>
          <p:cNvPr id="25" name="Rectangle 22"/>
          <p:cNvSpPr/>
          <p:nvPr/>
        </p:nvSpPr>
        <p:spPr>
          <a:xfrm>
            <a:off x="4725768" y="5517934"/>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Leather</a:t>
            </a:r>
            <a:r>
              <a:rPr lang="fr-FR" sz="900" dirty="0">
                <a:solidFill>
                  <a:schemeClr val="bg1"/>
                </a:solidFill>
              </a:rPr>
              <a:t> </a:t>
            </a:r>
            <a:r>
              <a:rPr lang="fr-FR" sz="900" dirty="0" err="1">
                <a:solidFill>
                  <a:schemeClr val="bg1"/>
                </a:solidFill>
              </a:rPr>
              <a:t>working</a:t>
            </a:r>
            <a:r>
              <a:rPr lang="fr-FR" sz="900" dirty="0">
                <a:solidFill>
                  <a:schemeClr val="bg1"/>
                </a:solidFill>
              </a:rPr>
              <a:t> </a:t>
            </a:r>
            <a:r>
              <a:rPr lang="fr-FR" sz="900" dirty="0" err="1">
                <a:solidFill>
                  <a:schemeClr val="bg1"/>
                </a:solidFill>
              </a:rPr>
              <a:t>Machinery</a:t>
            </a:r>
            <a:endParaRPr lang="fr-FR" sz="900" dirty="0">
              <a:solidFill>
                <a:schemeClr val="bg1"/>
              </a:solidFill>
            </a:endParaRPr>
          </a:p>
        </p:txBody>
      </p:sp>
      <p:cxnSp>
        <p:nvCxnSpPr>
          <p:cNvPr id="26" name="Straight Arrow Connector 31"/>
          <p:cNvCxnSpPr>
            <a:stCxn id="11" idx="3"/>
            <a:endCxn id="12" idx="1"/>
          </p:cNvCxnSpPr>
          <p:nvPr/>
        </p:nvCxnSpPr>
        <p:spPr>
          <a:xfrm>
            <a:off x="5477459" y="1721852"/>
            <a:ext cx="1414071" cy="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31"/>
          <p:cNvCxnSpPr>
            <a:endCxn id="14" idx="1"/>
          </p:cNvCxnSpPr>
          <p:nvPr/>
        </p:nvCxnSpPr>
        <p:spPr>
          <a:xfrm>
            <a:off x="5477459" y="2482793"/>
            <a:ext cx="453154" cy="1"/>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31"/>
          <p:cNvCxnSpPr>
            <a:endCxn id="46" idx="1"/>
          </p:cNvCxnSpPr>
          <p:nvPr/>
        </p:nvCxnSpPr>
        <p:spPr>
          <a:xfrm>
            <a:off x="5477459" y="3243735"/>
            <a:ext cx="453154" cy="1"/>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31"/>
          <p:cNvCxnSpPr>
            <a:stCxn id="14" idx="3"/>
            <a:endCxn id="12" idx="1"/>
          </p:cNvCxnSpPr>
          <p:nvPr/>
        </p:nvCxnSpPr>
        <p:spPr>
          <a:xfrm flipV="1">
            <a:off x="6682304" y="1721852"/>
            <a:ext cx="209226" cy="760942"/>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1"/>
          <p:cNvCxnSpPr>
            <a:stCxn id="46" idx="3"/>
          </p:cNvCxnSpPr>
          <p:nvPr/>
        </p:nvCxnSpPr>
        <p:spPr>
          <a:xfrm flipV="1">
            <a:off x="6682304" y="1927089"/>
            <a:ext cx="209226" cy="1316647"/>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31"/>
          <p:cNvCxnSpPr>
            <a:stCxn id="17" idx="2"/>
            <a:endCxn id="18" idx="0"/>
          </p:cNvCxnSpPr>
          <p:nvPr/>
        </p:nvCxnSpPr>
        <p:spPr>
          <a:xfrm>
            <a:off x="7267376" y="3471867"/>
            <a:ext cx="0" cy="535044"/>
          </a:xfrm>
          <a:prstGeom prst="straightConnector1">
            <a:avLst/>
          </a:prstGeom>
          <a:ln w="127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1"/>
          <p:cNvCxnSpPr>
            <a:endCxn id="17" idx="0"/>
          </p:cNvCxnSpPr>
          <p:nvPr/>
        </p:nvCxnSpPr>
        <p:spPr>
          <a:xfrm>
            <a:off x="7267375" y="2737814"/>
            <a:ext cx="1" cy="277790"/>
          </a:xfrm>
          <a:prstGeom prst="straightConnector1">
            <a:avLst/>
          </a:prstGeom>
          <a:ln w="127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267375" y="1965529"/>
            <a:ext cx="0" cy="277790"/>
          </a:xfrm>
          <a:prstGeom prst="straightConnector1">
            <a:avLst/>
          </a:prstGeom>
          <a:ln w="127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1"/>
          <p:cNvCxnSpPr/>
          <p:nvPr/>
        </p:nvCxnSpPr>
        <p:spPr>
          <a:xfrm>
            <a:off x="7267375" y="4481190"/>
            <a:ext cx="0" cy="277790"/>
          </a:xfrm>
          <a:prstGeom prst="straightConnector1">
            <a:avLst/>
          </a:prstGeom>
          <a:ln w="127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1"/>
          <p:cNvCxnSpPr/>
          <p:nvPr/>
        </p:nvCxnSpPr>
        <p:spPr>
          <a:xfrm>
            <a:off x="7267375" y="5238182"/>
            <a:ext cx="0" cy="277790"/>
          </a:xfrm>
          <a:prstGeom prst="straightConnector1">
            <a:avLst/>
          </a:prstGeom>
          <a:ln w="127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1"/>
          <p:cNvCxnSpPr>
            <a:stCxn id="22" idx="0"/>
            <a:endCxn id="18" idx="3"/>
          </p:cNvCxnSpPr>
          <p:nvPr/>
        </p:nvCxnSpPr>
        <p:spPr>
          <a:xfrm flipH="1" flipV="1">
            <a:off x="7643221" y="4235043"/>
            <a:ext cx="619095" cy="527379"/>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1"/>
          <p:cNvCxnSpPr>
            <a:endCxn id="23" idx="3"/>
          </p:cNvCxnSpPr>
          <p:nvPr/>
        </p:nvCxnSpPr>
        <p:spPr>
          <a:xfrm flipH="1">
            <a:off x="7643221" y="5207597"/>
            <a:ext cx="632070" cy="538469"/>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1"/>
          <p:cNvCxnSpPr>
            <a:stCxn id="22" idx="1"/>
            <a:endCxn id="21" idx="3"/>
          </p:cNvCxnSpPr>
          <p:nvPr/>
        </p:nvCxnSpPr>
        <p:spPr>
          <a:xfrm flipH="1">
            <a:off x="7643221" y="4990554"/>
            <a:ext cx="243249" cy="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1"/>
          <p:cNvCxnSpPr>
            <a:stCxn id="25" idx="3"/>
            <a:endCxn id="23" idx="1"/>
          </p:cNvCxnSpPr>
          <p:nvPr/>
        </p:nvCxnSpPr>
        <p:spPr>
          <a:xfrm>
            <a:off x="5477459" y="5746066"/>
            <a:ext cx="1414071" cy="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1"/>
          <p:cNvCxnSpPr>
            <a:stCxn id="20" idx="3"/>
            <a:endCxn id="21" idx="1"/>
          </p:cNvCxnSpPr>
          <p:nvPr/>
        </p:nvCxnSpPr>
        <p:spPr>
          <a:xfrm>
            <a:off x="5477459" y="4990554"/>
            <a:ext cx="1414071" cy="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1"/>
          <p:cNvCxnSpPr>
            <a:endCxn id="20" idx="2"/>
          </p:cNvCxnSpPr>
          <p:nvPr/>
        </p:nvCxnSpPr>
        <p:spPr>
          <a:xfrm flipV="1">
            <a:off x="5101613" y="5218685"/>
            <a:ext cx="1" cy="321479"/>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31"/>
          <p:cNvCxnSpPr>
            <a:stCxn id="25" idx="3"/>
          </p:cNvCxnSpPr>
          <p:nvPr/>
        </p:nvCxnSpPr>
        <p:spPr>
          <a:xfrm flipV="1">
            <a:off x="5477459" y="5238182"/>
            <a:ext cx="1388392" cy="507884"/>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31"/>
          <p:cNvCxnSpPr>
            <a:stCxn id="25" idx="3"/>
          </p:cNvCxnSpPr>
          <p:nvPr/>
        </p:nvCxnSpPr>
        <p:spPr>
          <a:xfrm flipV="1">
            <a:off x="5477459" y="4442461"/>
            <a:ext cx="1427046" cy="1303605"/>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31"/>
          <p:cNvCxnSpPr>
            <a:stCxn id="25" idx="3"/>
            <a:endCxn id="19" idx="2"/>
          </p:cNvCxnSpPr>
          <p:nvPr/>
        </p:nvCxnSpPr>
        <p:spPr>
          <a:xfrm flipV="1">
            <a:off x="5477459" y="4463175"/>
            <a:ext cx="829000" cy="1282891"/>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31"/>
          <p:cNvCxnSpPr>
            <a:stCxn id="20" idx="3"/>
            <a:endCxn id="19" idx="1"/>
          </p:cNvCxnSpPr>
          <p:nvPr/>
        </p:nvCxnSpPr>
        <p:spPr>
          <a:xfrm flipV="1">
            <a:off x="5477459" y="4235044"/>
            <a:ext cx="453154" cy="75551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31"/>
          <p:cNvCxnSpPr/>
          <p:nvPr/>
        </p:nvCxnSpPr>
        <p:spPr>
          <a:xfrm flipV="1">
            <a:off x="6680225" y="2679832"/>
            <a:ext cx="206843" cy="1564220"/>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Rectangle 22"/>
          <p:cNvSpPr/>
          <p:nvPr/>
        </p:nvSpPr>
        <p:spPr>
          <a:xfrm>
            <a:off x="5930613" y="3015604"/>
            <a:ext cx="751691" cy="45626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fr-FR" sz="900" dirty="0" err="1">
                <a:solidFill>
                  <a:schemeClr val="bg1"/>
                </a:solidFill>
              </a:rPr>
              <a:t>Models</a:t>
            </a:r>
            <a:endParaRPr lang="fr-FR" sz="900" dirty="0">
              <a:solidFill>
                <a:schemeClr val="bg1"/>
              </a:solidFill>
            </a:endParaRPr>
          </a:p>
        </p:txBody>
      </p:sp>
      <p:cxnSp>
        <p:nvCxnSpPr>
          <p:cNvPr id="47" name="Straight Arrow Connector 31"/>
          <p:cNvCxnSpPr>
            <a:stCxn id="19" idx="3"/>
          </p:cNvCxnSpPr>
          <p:nvPr/>
        </p:nvCxnSpPr>
        <p:spPr>
          <a:xfrm flipV="1">
            <a:off x="6682304" y="3479532"/>
            <a:ext cx="183547" cy="755512"/>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31"/>
          <p:cNvCxnSpPr>
            <a:stCxn id="19" idx="3"/>
            <a:endCxn id="18" idx="1"/>
          </p:cNvCxnSpPr>
          <p:nvPr/>
        </p:nvCxnSpPr>
        <p:spPr>
          <a:xfrm flipV="1">
            <a:off x="6682304" y="4235043"/>
            <a:ext cx="209226" cy="1"/>
          </a:xfrm>
          <a:prstGeom prst="straightConnector1">
            <a:avLst/>
          </a:prstGeom>
          <a:ln w="127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8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13</a:t>
            </a:fld>
            <a:endParaRPr lang="en-US" dirty="0"/>
          </a:p>
        </p:txBody>
      </p:sp>
      <p:sp>
        <p:nvSpPr>
          <p:cNvPr id="29" name="Rectangle 22"/>
          <p:cNvSpPr/>
          <p:nvPr/>
        </p:nvSpPr>
        <p:spPr>
          <a:xfrm>
            <a:off x="531041" y="1125539"/>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Grapestock</a:t>
            </a:r>
            <a:endParaRPr lang="fr-FR" sz="1050" dirty="0">
              <a:solidFill>
                <a:schemeClr val="bg1"/>
              </a:solidFill>
            </a:endParaRPr>
          </a:p>
        </p:txBody>
      </p:sp>
      <p:sp>
        <p:nvSpPr>
          <p:cNvPr id="30" name="Rectangle 22"/>
          <p:cNvSpPr/>
          <p:nvPr/>
        </p:nvSpPr>
        <p:spPr>
          <a:xfrm>
            <a:off x="531041" y="1625977"/>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Fertilizer</a:t>
            </a:r>
            <a:r>
              <a:rPr lang="fr-FR" sz="1050" dirty="0">
                <a:solidFill>
                  <a:schemeClr val="bg1"/>
                </a:solidFill>
              </a:rPr>
              <a:t>, Pesticides Herbicides</a:t>
            </a:r>
          </a:p>
        </p:txBody>
      </p:sp>
      <p:sp>
        <p:nvSpPr>
          <p:cNvPr id="31" name="Rectangle 22"/>
          <p:cNvSpPr/>
          <p:nvPr/>
        </p:nvSpPr>
        <p:spPr>
          <a:xfrm>
            <a:off x="531041" y="2131901"/>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Grape</a:t>
            </a:r>
            <a:r>
              <a:rPr lang="fr-FR" sz="1050" dirty="0">
                <a:solidFill>
                  <a:schemeClr val="bg1"/>
                </a:solidFill>
              </a:rPr>
              <a:t> </a:t>
            </a:r>
            <a:r>
              <a:rPr lang="fr-FR" sz="1050" dirty="0" err="1">
                <a:solidFill>
                  <a:schemeClr val="bg1"/>
                </a:solidFill>
              </a:rPr>
              <a:t>Harvesting</a:t>
            </a:r>
            <a:r>
              <a:rPr lang="fr-FR" sz="1050" dirty="0">
                <a:solidFill>
                  <a:schemeClr val="bg1"/>
                </a:solidFill>
              </a:rPr>
              <a:t> </a:t>
            </a:r>
            <a:br>
              <a:rPr lang="fr-FR" sz="1050" dirty="0">
                <a:solidFill>
                  <a:schemeClr val="bg1"/>
                </a:solidFill>
              </a:rPr>
            </a:br>
            <a:r>
              <a:rPr lang="fr-FR" sz="1050" dirty="0">
                <a:solidFill>
                  <a:schemeClr val="bg1"/>
                </a:solidFill>
              </a:rPr>
              <a:t>Equipment</a:t>
            </a:r>
          </a:p>
        </p:txBody>
      </p:sp>
      <p:sp>
        <p:nvSpPr>
          <p:cNvPr id="32" name="Rectangle 22"/>
          <p:cNvSpPr/>
          <p:nvPr/>
        </p:nvSpPr>
        <p:spPr>
          <a:xfrm>
            <a:off x="536151" y="3079323"/>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Irrigation </a:t>
            </a:r>
            <a:r>
              <a:rPr lang="fr-FR" sz="1050" dirty="0" err="1">
                <a:solidFill>
                  <a:schemeClr val="bg1"/>
                </a:solidFill>
              </a:rPr>
              <a:t>Technology</a:t>
            </a:r>
            <a:endParaRPr lang="fr-FR" sz="1050" dirty="0">
              <a:solidFill>
                <a:schemeClr val="bg1"/>
              </a:solidFill>
            </a:endParaRPr>
          </a:p>
        </p:txBody>
      </p:sp>
      <p:sp>
        <p:nvSpPr>
          <p:cNvPr id="35" name="Rectangle 22"/>
          <p:cNvSpPr/>
          <p:nvPr/>
        </p:nvSpPr>
        <p:spPr>
          <a:xfrm>
            <a:off x="531041" y="5179040"/>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California</a:t>
            </a:r>
            <a:r>
              <a:rPr lang="fr-FR" sz="1050" dirty="0">
                <a:solidFill>
                  <a:schemeClr val="bg1"/>
                </a:solidFill>
              </a:rPr>
              <a:t> Agricultural Cluster</a:t>
            </a:r>
          </a:p>
        </p:txBody>
      </p:sp>
      <p:sp>
        <p:nvSpPr>
          <p:cNvPr id="36" name="Rectangle 22"/>
          <p:cNvSpPr/>
          <p:nvPr/>
        </p:nvSpPr>
        <p:spPr>
          <a:xfrm>
            <a:off x="3045679" y="5179040"/>
            <a:ext cx="3050282"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Educational</a:t>
            </a:r>
            <a:r>
              <a:rPr lang="fr-FR" sz="1050" dirty="0">
                <a:solidFill>
                  <a:schemeClr val="bg1"/>
                </a:solidFill>
              </a:rPr>
              <a:t>, </a:t>
            </a:r>
            <a:r>
              <a:rPr lang="fr-FR" sz="1050" dirty="0" err="1">
                <a:solidFill>
                  <a:schemeClr val="bg1"/>
                </a:solidFill>
              </a:rPr>
              <a:t>Research</a:t>
            </a:r>
            <a:r>
              <a:rPr lang="fr-FR" sz="1050" dirty="0">
                <a:solidFill>
                  <a:schemeClr val="bg1"/>
                </a:solidFill>
              </a:rPr>
              <a:t> &amp; Trade </a:t>
            </a:r>
            <a:r>
              <a:rPr lang="fr-FR" sz="1050" dirty="0" err="1">
                <a:solidFill>
                  <a:schemeClr val="bg1"/>
                </a:solidFill>
              </a:rPr>
              <a:t>Organizations</a:t>
            </a:r>
            <a:r>
              <a:rPr lang="fr-FR" sz="1050" dirty="0">
                <a:solidFill>
                  <a:schemeClr val="bg1"/>
                </a:solidFill>
              </a:rPr>
              <a:t> </a:t>
            </a:r>
            <a:br>
              <a:rPr lang="fr-FR" sz="1050" dirty="0">
                <a:solidFill>
                  <a:schemeClr val="bg1"/>
                </a:solidFill>
              </a:rPr>
            </a:br>
            <a:r>
              <a:rPr lang="fr-FR" sz="1050" dirty="0">
                <a:solidFill>
                  <a:schemeClr val="bg1"/>
                </a:solidFill>
              </a:rPr>
              <a:t>(</a:t>
            </a:r>
            <a:r>
              <a:rPr lang="fr-FR" sz="1050" dirty="0" err="1">
                <a:solidFill>
                  <a:schemeClr val="bg1"/>
                </a:solidFill>
              </a:rPr>
              <a:t>e.g</a:t>
            </a:r>
            <a:r>
              <a:rPr lang="fr-FR" sz="1050" dirty="0">
                <a:solidFill>
                  <a:schemeClr val="bg1"/>
                </a:solidFill>
              </a:rPr>
              <a:t>. </a:t>
            </a:r>
            <a:r>
              <a:rPr lang="fr-FR" sz="1050" dirty="0" err="1">
                <a:solidFill>
                  <a:schemeClr val="bg1"/>
                </a:solidFill>
              </a:rPr>
              <a:t>Wine</a:t>
            </a:r>
            <a:r>
              <a:rPr lang="fr-FR" sz="1050" dirty="0">
                <a:solidFill>
                  <a:schemeClr val="bg1"/>
                </a:solidFill>
              </a:rPr>
              <a:t> Institute, UC Davis, </a:t>
            </a:r>
            <a:r>
              <a:rPr lang="fr-FR" sz="1050" dirty="0" err="1">
                <a:solidFill>
                  <a:schemeClr val="bg1"/>
                </a:solidFill>
              </a:rPr>
              <a:t>Culinary</a:t>
            </a:r>
            <a:r>
              <a:rPr lang="fr-FR" sz="1050" dirty="0">
                <a:solidFill>
                  <a:schemeClr val="bg1"/>
                </a:solidFill>
              </a:rPr>
              <a:t> Institutes)</a:t>
            </a:r>
          </a:p>
        </p:txBody>
      </p:sp>
      <p:sp>
        <p:nvSpPr>
          <p:cNvPr id="40" name="Rectangle 22"/>
          <p:cNvSpPr/>
          <p:nvPr/>
        </p:nvSpPr>
        <p:spPr>
          <a:xfrm>
            <a:off x="3045679" y="1473160"/>
            <a:ext cx="3050282" cy="588961"/>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State </a:t>
            </a:r>
            <a:r>
              <a:rPr lang="fr-FR" sz="1050" dirty="0" err="1">
                <a:solidFill>
                  <a:schemeClr val="bg1"/>
                </a:solidFill>
              </a:rPr>
              <a:t>Government</a:t>
            </a:r>
            <a:r>
              <a:rPr lang="fr-FR" sz="1050" dirty="0">
                <a:solidFill>
                  <a:schemeClr val="bg1"/>
                </a:solidFill>
              </a:rPr>
              <a:t> </a:t>
            </a:r>
            <a:r>
              <a:rPr lang="fr-FR" sz="1050" dirty="0" err="1">
                <a:solidFill>
                  <a:schemeClr val="bg1"/>
                </a:solidFill>
              </a:rPr>
              <a:t>Agencies</a:t>
            </a:r>
            <a:endParaRPr lang="fr-FR" sz="1050" dirty="0">
              <a:solidFill>
                <a:schemeClr val="bg1"/>
              </a:solidFill>
            </a:endParaRPr>
          </a:p>
          <a:p>
            <a:pPr algn="ctr"/>
            <a:r>
              <a:rPr lang="fr-FR" sz="1050" dirty="0">
                <a:solidFill>
                  <a:schemeClr val="bg1"/>
                </a:solidFill>
              </a:rPr>
              <a:t>(</a:t>
            </a:r>
            <a:r>
              <a:rPr lang="fr-FR" sz="1050" dirty="0" err="1">
                <a:solidFill>
                  <a:schemeClr val="bg1"/>
                </a:solidFill>
              </a:rPr>
              <a:t>e.g</a:t>
            </a:r>
            <a:r>
              <a:rPr lang="fr-FR" sz="1050" dirty="0">
                <a:solidFill>
                  <a:schemeClr val="bg1"/>
                </a:solidFill>
              </a:rPr>
              <a:t>.. Select </a:t>
            </a:r>
            <a:r>
              <a:rPr lang="fr-FR" sz="1050" dirty="0" err="1">
                <a:solidFill>
                  <a:schemeClr val="bg1"/>
                </a:solidFill>
              </a:rPr>
              <a:t>Committee</a:t>
            </a:r>
            <a:r>
              <a:rPr lang="fr-FR" sz="1050" dirty="0">
                <a:solidFill>
                  <a:schemeClr val="bg1"/>
                </a:solidFill>
              </a:rPr>
              <a:t> on </a:t>
            </a:r>
            <a:r>
              <a:rPr lang="fr-FR" sz="1050" dirty="0" err="1">
                <a:solidFill>
                  <a:schemeClr val="bg1"/>
                </a:solidFill>
              </a:rPr>
              <a:t>Wine</a:t>
            </a:r>
            <a:r>
              <a:rPr lang="fr-FR" sz="1050" dirty="0">
                <a:solidFill>
                  <a:schemeClr val="bg1"/>
                </a:solidFill>
              </a:rPr>
              <a:t> Production</a:t>
            </a:r>
          </a:p>
          <a:p>
            <a:pPr algn="ctr"/>
            <a:r>
              <a:rPr lang="fr-FR" sz="1050" dirty="0">
                <a:solidFill>
                  <a:schemeClr val="bg1"/>
                </a:solidFill>
              </a:rPr>
              <a:t>and </a:t>
            </a:r>
            <a:r>
              <a:rPr lang="fr-FR" sz="1050" dirty="0" err="1">
                <a:solidFill>
                  <a:schemeClr val="bg1"/>
                </a:solidFill>
              </a:rPr>
              <a:t>Economy</a:t>
            </a:r>
            <a:r>
              <a:rPr lang="fr-FR" sz="1050" dirty="0">
                <a:solidFill>
                  <a:schemeClr val="bg1"/>
                </a:solidFill>
              </a:rPr>
              <a:t>)</a:t>
            </a:r>
          </a:p>
        </p:txBody>
      </p:sp>
      <p:grpSp>
        <p:nvGrpSpPr>
          <p:cNvPr id="15" name="Groupe 14"/>
          <p:cNvGrpSpPr/>
          <p:nvPr/>
        </p:nvGrpSpPr>
        <p:grpSpPr>
          <a:xfrm>
            <a:off x="3045679" y="2779189"/>
            <a:ext cx="3050283" cy="1088543"/>
            <a:chOff x="2777761" y="3547462"/>
            <a:chExt cx="3050283" cy="386080"/>
          </a:xfrm>
          <a:solidFill>
            <a:schemeClr val="accent2"/>
          </a:solidFill>
        </p:grpSpPr>
        <p:sp>
          <p:nvSpPr>
            <p:cNvPr id="39" name="Rectangle 22"/>
            <p:cNvSpPr/>
            <p:nvPr/>
          </p:nvSpPr>
          <p:spPr>
            <a:xfrm>
              <a:off x="2777761" y="3547462"/>
              <a:ext cx="1371020" cy="386080"/>
            </a:xfrm>
            <a:prstGeom prst="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Growers</a:t>
              </a:r>
              <a:r>
                <a:rPr lang="fr-FR" sz="1050" dirty="0">
                  <a:solidFill>
                    <a:schemeClr val="bg1"/>
                  </a:solidFill>
                </a:rPr>
                <a:t>/</a:t>
              </a:r>
              <a:br>
                <a:rPr lang="fr-FR" sz="1050" dirty="0">
                  <a:solidFill>
                    <a:schemeClr val="bg1"/>
                  </a:solidFill>
                </a:rPr>
              </a:br>
              <a:r>
                <a:rPr lang="fr-FR" sz="1050" dirty="0" err="1">
                  <a:solidFill>
                    <a:schemeClr val="bg1"/>
                  </a:solidFill>
                </a:rPr>
                <a:t>Vineyards</a:t>
              </a:r>
              <a:endParaRPr lang="fr-FR" sz="1050" dirty="0">
                <a:solidFill>
                  <a:schemeClr val="bg1"/>
                </a:solidFill>
              </a:endParaRPr>
            </a:p>
          </p:txBody>
        </p:sp>
        <p:sp>
          <p:nvSpPr>
            <p:cNvPr id="41" name="Rectangle 22"/>
            <p:cNvSpPr/>
            <p:nvPr/>
          </p:nvSpPr>
          <p:spPr>
            <a:xfrm>
              <a:off x="4455788" y="3547462"/>
              <a:ext cx="1372256" cy="386080"/>
            </a:xfrm>
            <a:prstGeom prst="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Wineries</a:t>
              </a:r>
              <a:r>
                <a:rPr lang="fr-FR" sz="1050" dirty="0">
                  <a:solidFill>
                    <a:schemeClr val="bg1"/>
                  </a:solidFill>
                </a:rPr>
                <a:t>/</a:t>
              </a:r>
              <a:br>
                <a:rPr lang="fr-FR" sz="1050" dirty="0">
                  <a:solidFill>
                    <a:schemeClr val="bg1"/>
                  </a:solidFill>
                </a:rPr>
              </a:br>
              <a:r>
                <a:rPr lang="fr-FR" sz="1050" dirty="0" err="1">
                  <a:solidFill>
                    <a:schemeClr val="bg1"/>
                  </a:solidFill>
                </a:rPr>
                <a:t>Processing</a:t>
              </a:r>
              <a:r>
                <a:rPr lang="fr-FR" sz="1050" dirty="0">
                  <a:solidFill>
                    <a:schemeClr val="bg1"/>
                  </a:solidFill>
                </a:rPr>
                <a:t> </a:t>
              </a:r>
              <a:r>
                <a:rPr lang="fr-FR" sz="1050" dirty="0" err="1">
                  <a:solidFill>
                    <a:schemeClr val="bg1"/>
                  </a:solidFill>
                </a:rPr>
                <a:t>Facilities</a:t>
              </a:r>
              <a:endParaRPr lang="fr-FR" sz="1050" dirty="0">
                <a:solidFill>
                  <a:schemeClr val="bg1"/>
                </a:solidFill>
              </a:endParaRPr>
            </a:p>
          </p:txBody>
        </p:sp>
      </p:grpSp>
      <p:sp>
        <p:nvSpPr>
          <p:cNvPr id="43" name="Rectangle 22"/>
          <p:cNvSpPr/>
          <p:nvPr/>
        </p:nvSpPr>
        <p:spPr>
          <a:xfrm>
            <a:off x="6848021" y="1125539"/>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Winemaking</a:t>
            </a:r>
            <a:r>
              <a:rPr lang="fr-FR" sz="1050" dirty="0">
                <a:solidFill>
                  <a:schemeClr val="bg1"/>
                </a:solidFill>
              </a:rPr>
              <a:t> Equipment</a:t>
            </a:r>
          </a:p>
        </p:txBody>
      </p:sp>
      <p:sp>
        <p:nvSpPr>
          <p:cNvPr id="44" name="Rectangle 22"/>
          <p:cNvSpPr/>
          <p:nvPr/>
        </p:nvSpPr>
        <p:spPr>
          <a:xfrm>
            <a:off x="6848021" y="1632226"/>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Barrels</a:t>
            </a:r>
          </a:p>
        </p:txBody>
      </p:sp>
      <p:sp>
        <p:nvSpPr>
          <p:cNvPr id="45" name="Rectangle 22"/>
          <p:cNvSpPr/>
          <p:nvPr/>
        </p:nvSpPr>
        <p:spPr>
          <a:xfrm>
            <a:off x="6848021" y="2138914"/>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Bottles</a:t>
            </a:r>
            <a:endParaRPr lang="fr-FR" sz="1050" dirty="0">
              <a:solidFill>
                <a:schemeClr val="bg1"/>
              </a:solidFill>
            </a:endParaRPr>
          </a:p>
        </p:txBody>
      </p:sp>
      <p:sp>
        <p:nvSpPr>
          <p:cNvPr id="46" name="Rectangle 22"/>
          <p:cNvSpPr/>
          <p:nvPr/>
        </p:nvSpPr>
        <p:spPr>
          <a:xfrm>
            <a:off x="6848021" y="2645601"/>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Caps and </a:t>
            </a:r>
            <a:r>
              <a:rPr lang="fr-FR" sz="1050" dirty="0" err="1">
                <a:solidFill>
                  <a:schemeClr val="bg1"/>
                </a:solidFill>
              </a:rPr>
              <a:t>Corks</a:t>
            </a:r>
            <a:endParaRPr lang="fr-FR" sz="1050" dirty="0">
              <a:solidFill>
                <a:schemeClr val="bg1"/>
              </a:solidFill>
            </a:endParaRPr>
          </a:p>
        </p:txBody>
      </p:sp>
      <p:sp>
        <p:nvSpPr>
          <p:cNvPr id="47" name="Rectangle 22"/>
          <p:cNvSpPr/>
          <p:nvPr/>
        </p:nvSpPr>
        <p:spPr>
          <a:xfrm>
            <a:off x="6848021" y="5179040"/>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Food Cluster</a:t>
            </a:r>
          </a:p>
        </p:txBody>
      </p:sp>
      <p:sp>
        <p:nvSpPr>
          <p:cNvPr id="48" name="Rectangle 22"/>
          <p:cNvSpPr/>
          <p:nvPr/>
        </p:nvSpPr>
        <p:spPr>
          <a:xfrm>
            <a:off x="6848021" y="3152288"/>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Labels</a:t>
            </a:r>
          </a:p>
        </p:txBody>
      </p:sp>
      <p:sp>
        <p:nvSpPr>
          <p:cNvPr id="49" name="Rectangle 22"/>
          <p:cNvSpPr/>
          <p:nvPr/>
        </p:nvSpPr>
        <p:spPr>
          <a:xfrm>
            <a:off x="6848021" y="3658976"/>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bg1"/>
                </a:solidFill>
              </a:rPr>
              <a:t>Public Relations </a:t>
            </a:r>
            <a:br>
              <a:rPr lang="fr-FR" sz="1050" dirty="0">
                <a:solidFill>
                  <a:schemeClr val="bg1"/>
                </a:solidFill>
              </a:rPr>
            </a:br>
            <a:r>
              <a:rPr lang="fr-FR" sz="1050" dirty="0">
                <a:solidFill>
                  <a:schemeClr val="bg1"/>
                </a:solidFill>
              </a:rPr>
              <a:t>and </a:t>
            </a:r>
            <a:r>
              <a:rPr lang="fr-FR" sz="1050" dirty="0" err="1">
                <a:solidFill>
                  <a:schemeClr val="bg1"/>
                </a:solidFill>
              </a:rPr>
              <a:t>Advertising</a:t>
            </a:r>
            <a:endParaRPr lang="fr-FR" sz="1050" dirty="0">
              <a:solidFill>
                <a:schemeClr val="bg1"/>
              </a:solidFill>
            </a:endParaRPr>
          </a:p>
        </p:txBody>
      </p:sp>
      <p:sp>
        <p:nvSpPr>
          <p:cNvPr id="50" name="Rectangle 22"/>
          <p:cNvSpPr/>
          <p:nvPr/>
        </p:nvSpPr>
        <p:spPr>
          <a:xfrm>
            <a:off x="6848021" y="4165663"/>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Specialized</a:t>
            </a:r>
            <a:r>
              <a:rPr lang="fr-FR" sz="1050" dirty="0">
                <a:solidFill>
                  <a:schemeClr val="bg1"/>
                </a:solidFill>
              </a:rPr>
              <a:t> </a:t>
            </a:r>
            <a:r>
              <a:rPr lang="fr-FR" sz="1050" dirty="0" err="1">
                <a:solidFill>
                  <a:schemeClr val="bg1"/>
                </a:solidFill>
              </a:rPr>
              <a:t>Publicat</a:t>
            </a:r>
            <a:endParaRPr lang="fr-FR" sz="1050" dirty="0">
              <a:solidFill>
                <a:schemeClr val="bg1"/>
              </a:solidFill>
            </a:endParaRPr>
          </a:p>
          <a:p>
            <a:pPr algn="ctr"/>
            <a:r>
              <a:rPr lang="fr-FR" sz="1050" dirty="0">
                <a:solidFill>
                  <a:schemeClr val="bg1"/>
                </a:solidFill>
              </a:rPr>
              <a:t>ions (</a:t>
            </a:r>
            <a:r>
              <a:rPr lang="fr-FR" sz="1050" dirty="0" err="1">
                <a:solidFill>
                  <a:schemeClr val="bg1"/>
                </a:solidFill>
              </a:rPr>
              <a:t>e.g</a:t>
            </a:r>
            <a:r>
              <a:rPr lang="fr-FR" sz="1050" dirty="0">
                <a:solidFill>
                  <a:schemeClr val="bg1"/>
                </a:solidFill>
              </a:rPr>
              <a:t>.. </a:t>
            </a:r>
            <a:r>
              <a:rPr lang="fr-FR" sz="1050" dirty="0" err="1">
                <a:solidFill>
                  <a:schemeClr val="bg1"/>
                </a:solidFill>
              </a:rPr>
              <a:t>Wine</a:t>
            </a:r>
            <a:r>
              <a:rPr lang="fr-FR" sz="1050" dirty="0">
                <a:solidFill>
                  <a:schemeClr val="bg1"/>
                </a:solidFill>
              </a:rPr>
              <a:t> Spectator, Trade Journal</a:t>
            </a:r>
          </a:p>
        </p:txBody>
      </p:sp>
      <p:sp>
        <p:nvSpPr>
          <p:cNvPr id="51" name="Rectangle 22"/>
          <p:cNvSpPr/>
          <p:nvPr/>
        </p:nvSpPr>
        <p:spPr>
          <a:xfrm>
            <a:off x="6848021" y="4672351"/>
            <a:ext cx="1762579" cy="428493"/>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err="1">
                <a:solidFill>
                  <a:schemeClr val="bg1"/>
                </a:solidFill>
              </a:rPr>
              <a:t>Tourism</a:t>
            </a:r>
            <a:r>
              <a:rPr lang="fr-FR" sz="1050" dirty="0">
                <a:solidFill>
                  <a:schemeClr val="bg1"/>
                </a:solidFill>
              </a:rPr>
              <a:t> Cluster</a:t>
            </a:r>
          </a:p>
        </p:txBody>
      </p:sp>
      <p:cxnSp>
        <p:nvCxnSpPr>
          <p:cNvPr id="20" name="Connecteur droit 19"/>
          <p:cNvCxnSpPr/>
          <p:nvPr/>
        </p:nvCxnSpPr>
        <p:spPr>
          <a:xfrm>
            <a:off x="2623360" y="1349895"/>
            <a:ext cx="0" cy="1973309"/>
          </a:xfrm>
          <a:prstGeom prst="line">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17"/>
          <p:cNvCxnSpPr>
            <a:endCxn id="35" idx="0"/>
          </p:cNvCxnSpPr>
          <p:nvPr/>
        </p:nvCxnSpPr>
        <p:spPr>
          <a:xfrm>
            <a:off x="1412331" y="3561121"/>
            <a:ext cx="0" cy="1617919"/>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17"/>
          <p:cNvCxnSpPr>
            <a:endCxn id="39" idx="2"/>
          </p:cNvCxnSpPr>
          <p:nvPr/>
        </p:nvCxnSpPr>
        <p:spPr>
          <a:xfrm flipV="1">
            <a:off x="3731189" y="3867732"/>
            <a:ext cx="0" cy="1290230"/>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17"/>
          <p:cNvCxnSpPr/>
          <p:nvPr/>
        </p:nvCxnSpPr>
        <p:spPr>
          <a:xfrm flipV="1">
            <a:off x="5409834" y="3903820"/>
            <a:ext cx="0" cy="1254142"/>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17"/>
          <p:cNvCxnSpPr/>
          <p:nvPr/>
        </p:nvCxnSpPr>
        <p:spPr>
          <a:xfrm flipV="1">
            <a:off x="2258857" y="3873222"/>
            <a:ext cx="1016438" cy="1609543"/>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17"/>
          <p:cNvCxnSpPr/>
          <p:nvPr/>
        </p:nvCxnSpPr>
        <p:spPr>
          <a:xfrm flipH="1" flipV="1">
            <a:off x="5958419" y="3887068"/>
            <a:ext cx="548391" cy="1232270"/>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17"/>
          <p:cNvCxnSpPr>
            <a:endCxn id="39" idx="0"/>
          </p:cNvCxnSpPr>
          <p:nvPr/>
        </p:nvCxnSpPr>
        <p:spPr>
          <a:xfrm>
            <a:off x="3731189" y="1990377"/>
            <a:ext cx="0" cy="788812"/>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17"/>
          <p:cNvCxnSpPr>
            <a:endCxn id="41" idx="0"/>
          </p:cNvCxnSpPr>
          <p:nvPr/>
        </p:nvCxnSpPr>
        <p:spPr>
          <a:xfrm>
            <a:off x="5409834" y="2018534"/>
            <a:ext cx="0" cy="760655"/>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Titre 2"/>
          <p:cNvSpPr txBox="1">
            <a:spLocks/>
          </p:cNvSpPr>
          <p:nvPr/>
        </p:nvSpPr>
        <p:spPr>
          <a:xfrm>
            <a:off x="342900" y="5988050"/>
            <a:ext cx="7140574" cy="293801"/>
          </a:xfrm>
          <a:prstGeom prst="rect">
            <a:avLst/>
          </a:prstGeom>
        </p:spPr>
        <p:txBody>
          <a:bodyPr vert="horz" lIns="91440" tIns="45720" rIns="91440" bIns="45720" rtlCol="0" anchor="b">
            <a:normAutofit/>
          </a:bodyPr>
          <a:lstStyle>
            <a:lvl1pPr algn="l" defTabSz="685800" rtl="0" eaLnBrk="1" latinLnBrk="0" hangingPunct="1">
              <a:lnSpc>
                <a:spcPct val="85000"/>
              </a:lnSpc>
              <a:spcBef>
                <a:spcPct val="0"/>
              </a:spcBef>
              <a:buNone/>
              <a:defRPr sz="2800" kern="1200" spc="-38" baseline="0">
                <a:solidFill>
                  <a:schemeClr val="tx1">
                    <a:lumMod val="75000"/>
                    <a:lumOff val="25000"/>
                  </a:schemeClr>
                </a:solidFill>
                <a:latin typeface="+mj-lt"/>
                <a:ea typeface="+mj-ea"/>
                <a:cs typeface="+mj-cs"/>
              </a:defRPr>
            </a:lvl1pPr>
          </a:lstStyle>
          <a:p>
            <a:r>
              <a:rPr lang="en-US" sz="600" i="1" dirty="0">
                <a:solidFill>
                  <a:schemeClr val="tx1"/>
                </a:solidFill>
              </a:rPr>
              <a:t>Source: Based on research by Harvard MBA students: R. Alexander, R. </a:t>
            </a:r>
            <a:r>
              <a:rPr lang="en-US" sz="600" i="1" dirty="0" err="1">
                <a:solidFill>
                  <a:schemeClr val="tx1"/>
                </a:solidFill>
              </a:rPr>
              <a:t>Arney</a:t>
            </a:r>
            <a:r>
              <a:rPr lang="en-US" sz="600" i="1" dirty="0">
                <a:solidFill>
                  <a:schemeClr val="tx1"/>
                </a:solidFill>
              </a:rPr>
              <a:t>, N. Black, E. Frost and A. </a:t>
            </a:r>
            <a:r>
              <a:rPr lang="en-US" sz="600" i="1" dirty="0" err="1">
                <a:solidFill>
                  <a:schemeClr val="tx1"/>
                </a:solidFill>
              </a:rPr>
              <a:t>Shivananda</a:t>
            </a:r>
            <a:endParaRPr lang="fr-FR" sz="600" i="1" dirty="0">
              <a:solidFill>
                <a:schemeClr val="tx1"/>
              </a:solidFill>
            </a:endParaRPr>
          </a:p>
        </p:txBody>
      </p:sp>
      <p:sp>
        <p:nvSpPr>
          <p:cNvPr id="62"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cxnSp>
        <p:nvCxnSpPr>
          <p:cNvPr id="12" name="Connecteur droit avec flèche 11"/>
          <p:cNvCxnSpPr/>
          <p:nvPr/>
        </p:nvCxnSpPr>
        <p:spPr>
          <a:xfrm flipV="1">
            <a:off x="2293620" y="1375541"/>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V="1">
            <a:off x="2293620" y="1833281"/>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flipV="1">
            <a:off x="2293620" y="2333783"/>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flipV="1">
            <a:off x="2293620" y="332320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flipV="1">
            <a:off x="2652467" y="332320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p:nvPr/>
        </p:nvCxnSpPr>
        <p:spPr>
          <a:xfrm flipH="1" flipV="1">
            <a:off x="6515100" y="1375541"/>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flipH="1" flipV="1">
            <a:off x="6515100" y="184700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p:cNvCxnSpPr/>
          <p:nvPr/>
        </p:nvCxnSpPr>
        <p:spPr>
          <a:xfrm flipH="1" flipV="1">
            <a:off x="6515100" y="2384269"/>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flipH="1" flipV="1">
            <a:off x="6515100" y="285933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flipH="1" flipV="1">
            <a:off x="6515100" y="3328701"/>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88"/>
          <p:cNvCxnSpPr/>
          <p:nvPr/>
        </p:nvCxnSpPr>
        <p:spPr>
          <a:xfrm>
            <a:off x="6515100" y="1349895"/>
            <a:ext cx="0" cy="1973309"/>
          </a:xfrm>
          <a:prstGeom prst="line">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flipH="1" flipV="1">
            <a:off x="6167609" y="332320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a:stCxn id="41" idx="1"/>
          </p:cNvCxnSpPr>
          <p:nvPr/>
        </p:nvCxnSpPr>
        <p:spPr>
          <a:xfrm flipH="1" flipV="1">
            <a:off x="4426902" y="3323205"/>
            <a:ext cx="296804" cy="256"/>
          </a:xfrm>
          <a:prstGeom prst="straightConnector1">
            <a:avLst/>
          </a:prstGeom>
          <a:ln>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flipH="1" flipV="1">
            <a:off x="6515100" y="4886084"/>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flipH="1" flipV="1">
            <a:off x="6515100" y="5421740"/>
            <a:ext cx="324631" cy="5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515100" y="4886084"/>
            <a:ext cx="0" cy="535656"/>
          </a:xfrm>
          <a:prstGeom prst="line">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TextBox 16"/>
          <p:cNvSpPr txBox="1"/>
          <p:nvPr/>
        </p:nvSpPr>
        <p:spPr>
          <a:xfrm>
            <a:off x="2402430" y="791491"/>
            <a:ext cx="4176713" cy="276999"/>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The </a:t>
            </a:r>
            <a:r>
              <a:rPr lang="fr-FR" sz="1200" dirty="0" err="1">
                <a:solidFill>
                  <a:schemeClr val="accent2"/>
                </a:solidFill>
                <a:latin typeface="Calibri" panose="020F0502020204030204" pitchFamily="34" charset="0"/>
              </a:rPr>
              <a:t>California</a:t>
            </a:r>
            <a:r>
              <a:rPr lang="fr-FR" sz="1200" dirty="0">
                <a:solidFill>
                  <a:schemeClr val="accent2"/>
                </a:solidFill>
                <a:latin typeface="Calibri" panose="020F0502020204030204" pitchFamily="34" charset="0"/>
              </a:rPr>
              <a:t> </a:t>
            </a:r>
            <a:r>
              <a:rPr lang="fr-FR" sz="1200" dirty="0" err="1">
                <a:solidFill>
                  <a:schemeClr val="accent2"/>
                </a:solidFill>
                <a:latin typeface="Calibri" panose="020F0502020204030204" pitchFamily="34" charset="0"/>
              </a:rPr>
              <a:t>wine</a:t>
            </a:r>
            <a:r>
              <a:rPr lang="fr-FR" sz="1200" dirty="0">
                <a:solidFill>
                  <a:schemeClr val="accent2"/>
                </a:solidFill>
                <a:latin typeface="Calibri" panose="020F0502020204030204" pitchFamily="34" charset="0"/>
              </a:rPr>
              <a:t> cluster</a:t>
            </a:r>
          </a:p>
        </p:txBody>
      </p:sp>
      <p:sp>
        <p:nvSpPr>
          <p:cNvPr id="96" name="Rectangle 95"/>
          <p:cNvSpPr/>
          <p:nvPr/>
        </p:nvSpPr>
        <p:spPr>
          <a:xfrm>
            <a:off x="431800" y="728754"/>
            <a:ext cx="8321375" cy="525929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Tree>
    <p:extLst>
      <p:ext uri="{BB962C8B-B14F-4D97-AF65-F5344CB8AC3E}">
        <p14:creationId xmlns:p14="http://schemas.microsoft.com/office/powerpoint/2010/main" val="41225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a:t>Une comparaison industrielle France - Allemagne</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14</a:t>
            </a:fld>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35266277"/>
              </p:ext>
            </p:extLst>
          </p:nvPr>
        </p:nvGraphicFramePr>
        <p:xfrm>
          <a:off x="431802" y="1361313"/>
          <a:ext cx="8316910" cy="2953210"/>
        </p:xfrm>
        <a:graphic>
          <a:graphicData uri="http://schemas.openxmlformats.org/drawingml/2006/table">
            <a:tbl>
              <a:tblPr firstRow="1" bandRow="1">
                <a:tableStyleId>{5C22544A-7EE6-4342-B048-85BDC9FD1C3A}</a:tableStyleId>
              </a:tblPr>
              <a:tblGrid>
                <a:gridCol w="4577520">
                  <a:extLst>
                    <a:ext uri="{9D8B030D-6E8A-4147-A177-3AD203B41FA5}">
                      <a16:colId xmlns:a16="http://schemas.microsoft.com/office/drawing/2014/main" xmlns="" val="2340814392"/>
                    </a:ext>
                  </a:extLst>
                </a:gridCol>
                <a:gridCol w="1107503">
                  <a:extLst>
                    <a:ext uri="{9D8B030D-6E8A-4147-A177-3AD203B41FA5}">
                      <a16:colId xmlns:a16="http://schemas.microsoft.com/office/drawing/2014/main" xmlns="" val="2662912174"/>
                    </a:ext>
                  </a:extLst>
                </a:gridCol>
                <a:gridCol w="1016631">
                  <a:extLst>
                    <a:ext uri="{9D8B030D-6E8A-4147-A177-3AD203B41FA5}">
                      <a16:colId xmlns:a16="http://schemas.microsoft.com/office/drawing/2014/main" xmlns="" val="1317039021"/>
                    </a:ext>
                  </a:extLst>
                </a:gridCol>
                <a:gridCol w="1615256">
                  <a:extLst>
                    <a:ext uri="{9D8B030D-6E8A-4147-A177-3AD203B41FA5}">
                      <a16:colId xmlns:a16="http://schemas.microsoft.com/office/drawing/2014/main" xmlns="" val="1834854359"/>
                    </a:ext>
                  </a:extLst>
                </a:gridCol>
              </a:tblGrid>
              <a:tr h="520906">
                <a:tc>
                  <a:txBody>
                    <a:bodyPr/>
                    <a:lstStyle/>
                    <a:p>
                      <a:pPr marL="0" marR="0" lvl="0" indent="0" algn="l" defTabSz="266700" rtl="0" eaLnBrk="1" fontAlgn="auto" latinLnBrk="0" hangingPunct="1">
                        <a:lnSpc>
                          <a:spcPct val="120000"/>
                        </a:lnSpc>
                        <a:spcBef>
                          <a:spcPts val="0"/>
                        </a:spcBef>
                        <a:spcAft>
                          <a:spcPts val="0"/>
                        </a:spcAft>
                        <a:buClrTx/>
                        <a:buSzTx/>
                        <a:buFont typeface="Calibri" panose="020F0502020204030204" pitchFamily="34" charset="0"/>
                        <a:buNone/>
                        <a:tabLst/>
                        <a:defRPr/>
                      </a:pPr>
                      <a:endParaRPr kumimoji="0" lang="fr-FR" sz="14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20000"/>
                        </a:lnSpc>
                      </a:pPr>
                      <a:r>
                        <a:rPr kumimoji="0" lang="fr-FR" sz="1400" b="0" i="0" u="none" strike="noStrike" kern="1200" cap="none" spc="0" normalizeH="0" baseline="0" noProof="0" dirty="0">
                          <a:ln>
                            <a:noFill/>
                          </a:ln>
                          <a:solidFill>
                            <a:schemeClr val="bg1"/>
                          </a:solidFill>
                          <a:effectLst/>
                          <a:uLnTx/>
                          <a:uFillTx/>
                          <a:latin typeface="+mn-lt"/>
                          <a:ea typeface="+mn-ea"/>
                          <a:cs typeface="+mn-cs"/>
                        </a:rPr>
                        <a:t>France</a:t>
                      </a:r>
                      <a:endParaRPr lang="fr-FR" sz="1400" dirty="0">
                        <a:solidFill>
                          <a:schemeClr val="bg1"/>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mn-lt"/>
                          <a:ea typeface="+mn-ea"/>
                          <a:cs typeface="+mn-cs"/>
                        </a:rPr>
                        <a:t>Allemagne</a:t>
                      </a:r>
                      <a:endParaRPr kumimoji="0" lang="fr-FR" sz="14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mn-lt"/>
                          <a:ea typeface="+mn-ea"/>
                          <a:cs typeface="+mn-cs"/>
                        </a:rPr>
                        <a:t>Allemagne/ France</a:t>
                      </a:r>
                      <a:endParaRPr kumimoji="0" lang="fr-FR" sz="14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505070146"/>
                  </a:ext>
                </a:extLst>
              </a:tr>
              <a:tr h="293479">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VA globale (2015,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1 950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2 729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1,4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39106516"/>
                  </a:ext>
                </a:extLst>
              </a:tr>
              <a:tr h="293479">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Emploi total (2015, '000)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27 523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43 057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1,56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308810054"/>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VA industrielle (2015,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219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585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2,67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32530729"/>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Emploi dans l'industrie (2015, '000)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a:t>
                      </a:r>
                      <a:r>
                        <a:rPr lang="fr-FR" sz="1400" baseline="0" dirty="0">
                          <a:latin typeface="+mn-lt"/>
                        </a:rPr>
                        <a:t> 678</a:t>
                      </a:r>
                      <a:endParaRPr lang="fr-FR" sz="1400" dirty="0">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7 512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2,81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4428021"/>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Croissance VA industrielle 2000-2015 (prix constants)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12%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2,25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87870285"/>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Variation emploi industriel 2000-2015 ('000)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-820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-316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747985475"/>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Variation emploi industriel 2000-2015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-23%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60104416"/>
                  </a:ext>
                </a:extLst>
              </a:tr>
            </a:tbl>
          </a:graphicData>
        </a:graphic>
      </p:graphicFrame>
      <p:sp>
        <p:nvSpPr>
          <p:cNvPr id="8" name="Espace réservé du contenu 1"/>
          <p:cNvSpPr>
            <a:spLocks noGrp="1"/>
          </p:cNvSpPr>
          <p:nvPr>
            <p:ph idx="1"/>
          </p:nvPr>
        </p:nvSpPr>
        <p:spPr>
          <a:xfrm>
            <a:off x="342900" y="860452"/>
            <a:ext cx="8405813" cy="402528"/>
          </a:xfrm>
        </p:spPr>
        <p:txBody>
          <a:bodyPr vert="horz" lIns="0" tIns="45720" rIns="0" bIns="45720" rtlCol="0">
            <a:noAutofit/>
          </a:bodyPr>
          <a:lstStyle/>
          <a:p>
            <a:pPr>
              <a:spcBef>
                <a:spcPts val="1200"/>
              </a:spcBef>
              <a:spcAft>
                <a:spcPts val="0"/>
              </a:spcAft>
            </a:pPr>
            <a:r>
              <a:rPr lang="fr-FR" dirty="0"/>
              <a:t>Quelques chiffres…</a:t>
            </a:r>
          </a:p>
        </p:txBody>
      </p:sp>
    </p:spTree>
    <p:extLst>
      <p:ext uri="{BB962C8B-B14F-4D97-AF65-F5344CB8AC3E}">
        <p14:creationId xmlns:p14="http://schemas.microsoft.com/office/powerpoint/2010/main" val="292419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a:t>Une comparaison industrielle France - Allemagne</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15</a:t>
            </a:fld>
            <a:endParaRPr lang="en-US" dirty="0"/>
          </a:p>
        </p:txBody>
      </p:sp>
      <p:graphicFrame>
        <p:nvGraphicFramePr>
          <p:cNvPr id="7" name="Tableau 6"/>
          <p:cNvGraphicFramePr>
            <a:graphicFrameLocks noGrp="1"/>
          </p:cNvGraphicFramePr>
          <p:nvPr>
            <p:extLst>
              <p:ext uri="{D42A27DB-BD31-4B8C-83A1-F6EECF244321}">
                <p14:modId xmlns:p14="http://schemas.microsoft.com/office/powerpoint/2010/main" val="3315661447"/>
              </p:ext>
            </p:extLst>
          </p:nvPr>
        </p:nvGraphicFramePr>
        <p:xfrm>
          <a:off x="431802" y="1361313"/>
          <a:ext cx="8316910" cy="1910794"/>
        </p:xfrm>
        <a:graphic>
          <a:graphicData uri="http://schemas.openxmlformats.org/drawingml/2006/table">
            <a:tbl>
              <a:tblPr firstRow="1" bandRow="1">
                <a:tableStyleId>{5C22544A-7EE6-4342-B048-85BDC9FD1C3A}</a:tableStyleId>
              </a:tblPr>
              <a:tblGrid>
                <a:gridCol w="4577520">
                  <a:extLst>
                    <a:ext uri="{9D8B030D-6E8A-4147-A177-3AD203B41FA5}">
                      <a16:colId xmlns:a16="http://schemas.microsoft.com/office/drawing/2014/main" xmlns="" val="2340814392"/>
                    </a:ext>
                  </a:extLst>
                </a:gridCol>
                <a:gridCol w="1107503">
                  <a:extLst>
                    <a:ext uri="{9D8B030D-6E8A-4147-A177-3AD203B41FA5}">
                      <a16:colId xmlns:a16="http://schemas.microsoft.com/office/drawing/2014/main" xmlns="" val="2662912174"/>
                    </a:ext>
                  </a:extLst>
                </a:gridCol>
                <a:gridCol w="1016631">
                  <a:extLst>
                    <a:ext uri="{9D8B030D-6E8A-4147-A177-3AD203B41FA5}">
                      <a16:colId xmlns:a16="http://schemas.microsoft.com/office/drawing/2014/main" xmlns="" val="1317039021"/>
                    </a:ext>
                  </a:extLst>
                </a:gridCol>
                <a:gridCol w="1615256">
                  <a:extLst>
                    <a:ext uri="{9D8B030D-6E8A-4147-A177-3AD203B41FA5}">
                      <a16:colId xmlns:a16="http://schemas.microsoft.com/office/drawing/2014/main" xmlns="" val="1834854359"/>
                    </a:ext>
                  </a:extLst>
                </a:gridCol>
              </a:tblGrid>
              <a:tr h="520906">
                <a:tc>
                  <a:txBody>
                    <a:bodyPr/>
                    <a:lstStyle/>
                    <a:p>
                      <a:pPr marL="0" marR="0" lvl="0" indent="0" algn="l" defTabSz="266700" rtl="0" eaLnBrk="1" fontAlgn="auto" latinLnBrk="0" hangingPunct="1">
                        <a:lnSpc>
                          <a:spcPct val="120000"/>
                        </a:lnSpc>
                        <a:spcBef>
                          <a:spcPts val="0"/>
                        </a:spcBef>
                        <a:spcAft>
                          <a:spcPts val="0"/>
                        </a:spcAft>
                        <a:buClrTx/>
                        <a:buSzTx/>
                        <a:buFont typeface="Calibri" panose="020F0502020204030204" pitchFamily="34" charset="0"/>
                        <a:buNone/>
                        <a:tabLst/>
                        <a:defRPr/>
                      </a:pPr>
                      <a:endParaRPr kumimoji="0" lang="fr-FR" sz="1400" b="0"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20000"/>
                        </a:lnSpc>
                      </a:pPr>
                      <a:r>
                        <a:rPr kumimoji="0" lang="fr-FR" sz="1400" b="0" i="0" u="none" strike="noStrike" kern="1200" cap="none" spc="0" normalizeH="0" baseline="0" noProof="0" dirty="0">
                          <a:ln>
                            <a:noFill/>
                          </a:ln>
                          <a:solidFill>
                            <a:schemeClr val="bg1"/>
                          </a:solidFill>
                          <a:effectLst/>
                          <a:uLnTx/>
                          <a:uFillTx/>
                          <a:latin typeface="+mn-lt"/>
                          <a:ea typeface="+mn-ea"/>
                          <a:cs typeface="+mn-cs"/>
                        </a:rPr>
                        <a:t>France</a:t>
                      </a:r>
                      <a:endParaRPr lang="fr-FR" sz="1400" dirty="0">
                        <a:solidFill>
                          <a:schemeClr val="bg1"/>
                        </a:solidFill>
                        <a:latin typeface="+mn-lt"/>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mn-lt"/>
                          <a:ea typeface="+mn-ea"/>
                          <a:cs typeface="+mn-cs"/>
                        </a:rPr>
                        <a:t>Allemagne</a:t>
                      </a:r>
                      <a:endParaRPr kumimoji="0" lang="fr-FR" sz="14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mn-lt"/>
                          <a:ea typeface="+mn-ea"/>
                          <a:cs typeface="+mn-cs"/>
                        </a:rPr>
                        <a:t>Allemagne/ France</a:t>
                      </a:r>
                      <a:endParaRPr kumimoji="0" lang="fr-FR" sz="14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505070146"/>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Investissements dans l'industrie (2014,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53,5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113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2,11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54444802"/>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R&amp;D dans l'industrie (2014,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15,6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49,5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3,17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50648040"/>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Exportations industrielles (2015,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367,1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1 057,9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x 2,88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98748224"/>
                  </a:ext>
                </a:extLst>
              </a:tr>
              <a:tr h="326102">
                <a:tc>
                  <a:txBody>
                    <a:bodyPr/>
                    <a:lstStyle/>
                    <a:p>
                      <a:pPr marL="136525" marR="0" lvl="1" indent="-136525" algn="l" defTabSz="685800" rtl="0" eaLnBrk="1" fontAlgn="auto" latinLnBrk="0" hangingPunct="1">
                        <a:lnSpc>
                          <a:spcPct val="120000"/>
                        </a:lnSpc>
                        <a:spcBef>
                          <a:spcPts val="150"/>
                        </a:spcBef>
                        <a:spcAft>
                          <a:spcPts val="300"/>
                        </a:spcAft>
                        <a:buClr>
                          <a:srgbClr val="E48312"/>
                        </a:buClr>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mn-lt"/>
                          <a:ea typeface="+mn-ea"/>
                          <a:cs typeface="+mn-cs"/>
                        </a:rPr>
                        <a:t>Solde des échanges de produits industriels (2015, Mds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-33,3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324,7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fr-FR" sz="1400" dirty="0">
                          <a:latin typeface="+mn-lt"/>
                        </a:rPr>
                        <a:t>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25820888"/>
                  </a:ext>
                </a:extLst>
              </a:tr>
            </a:tbl>
          </a:graphicData>
        </a:graphic>
      </p:graphicFrame>
      <p:sp>
        <p:nvSpPr>
          <p:cNvPr id="8" name="Espace réservé du contenu 1"/>
          <p:cNvSpPr>
            <a:spLocks noGrp="1"/>
          </p:cNvSpPr>
          <p:nvPr>
            <p:ph idx="1"/>
          </p:nvPr>
        </p:nvSpPr>
        <p:spPr>
          <a:xfrm>
            <a:off x="342900" y="860452"/>
            <a:ext cx="8405813" cy="402528"/>
          </a:xfrm>
        </p:spPr>
        <p:txBody>
          <a:bodyPr vert="horz" lIns="0" tIns="45720" rIns="0" bIns="45720" rtlCol="0">
            <a:noAutofit/>
          </a:bodyPr>
          <a:lstStyle/>
          <a:p>
            <a:pPr>
              <a:spcBef>
                <a:spcPts val="1200"/>
              </a:spcBef>
              <a:spcAft>
                <a:spcPts val="0"/>
              </a:spcAft>
            </a:pPr>
            <a:r>
              <a:rPr lang="fr-FR" dirty="0"/>
              <a:t>Quelques chiffres…</a:t>
            </a:r>
          </a:p>
        </p:txBody>
      </p:sp>
      <p:sp>
        <p:nvSpPr>
          <p:cNvPr id="9" name="Espace réservé du contenu 1"/>
          <p:cNvSpPr txBox="1">
            <a:spLocks/>
          </p:cNvSpPr>
          <p:nvPr/>
        </p:nvSpPr>
        <p:spPr>
          <a:xfrm>
            <a:off x="342900" y="3607618"/>
            <a:ext cx="8405813" cy="1442990"/>
          </a:xfrm>
          <a:prstGeom prst="rect">
            <a:avLst/>
          </a:prstGeom>
        </p:spPr>
        <p:txBody>
          <a:bodyPr vert="horz" lIns="0" tIns="45720" rIns="0" bIns="45720" rtlCol="0">
            <a:noAutofit/>
          </a:bodyPr>
          <a:lst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800" b="1" kern="1200">
                <a:solidFill>
                  <a:schemeClr val="accent2"/>
                </a:solidFill>
                <a:latin typeface="Calibri" panose="020F0502020204030204" pitchFamily="34" charset="0"/>
                <a:ea typeface="+mn-ea"/>
                <a:cs typeface="+mn-cs"/>
              </a:defRPr>
            </a:lvl1pPr>
            <a:lvl2pPr marL="28803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2pPr>
            <a:lvl3pPr marL="42519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3pPr>
            <a:lvl4pPr marL="56235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4pPr>
            <a:lvl5pPr marL="69951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lvl="1">
              <a:spcBef>
                <a:spcPts val="300"/>
              </a:spcBef>
              <a:spcAft>
                <a:spcPts val="0"/>
              </a:spcAft>
            </a:pPr>
            <a:r>
              <a:rPr lang="fr-FR" sz="1500" b="1" dirty="0"/>
              <a:t>Les points les plus importants</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Les poids respectifs de l'industrie dans la valeur ajoutée et l'emploi</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Les croissances respectives depuis 15 ans qui creusent l'écart</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Le rôle des exportations comme moteur de croissance et contributeur à la balance commerciale</a:t>
            </a:r>
          </a:p>
          <a:p>
            <a:pPr marL="628650" lvl="3" indent="-203200">
              <a:spcBef>
                <a:spcPts val="300"/>
              </a:spcBef>
              <a:spcAft>
                <a:spcPts val="0"/>
              </a:spcAft>
              <a:buFont typeface="Century Gothic" panose="020B0502020202020204" pitchFamily="34" charset="0"/>
              <a:buChar char="−"/>
            </a:pPr>
            <a:r>
              <a:rPr lang="fr-FR" sz="1500" dirty="0">
                <a:solidFill>
                  <a:schemeClr val="tx1"/>
                </a:solidFill>
              </a:rPr>
              <a:t>Le poids déterminant de la R&amp;D encore plus que celui de l'investissement</a:t>
            </a:r>
          </a:p>
          <a:p>
            <a:pPr lvl="2">
              <a:spcBef>
                <a:spcPts val="300"/>
              </a:spcBef>
              <a:spcAft>
                <a:spcPts val="0"/>
              </a:spcAft>
              <a:buFont typeface="Century Gothic" panose="020B0502020202020204" pitchFamily="34" charset="0"/>
              <a:buChar char="−"/>
            </a:pPr>
            <a:endParaRPr lang="fr-FR" sz="1500" dirty="0">
              <a:solidFill>
                <a:schemeClr val="tx1"/>
              </a:solidFill>
            </a:endParaRPr>
          </a:p>
          <a:p>
            <a:pPr lvl="1">
              <a:spcBef>
                <a:spcPts val="300"/>
              </a:spcBef>
              <a:spcAft>
                <a:spcPts val="0"/>
              </a:spcAft>
            </a:pPr>
            <a:endParaRPr lang="fr-FR" sz="1500" dirty="0">
              <a:solidFill>
                <a:schemeClr val="tx1"/>
              </a:solidFill>
            </a:endParaRPr>
          </a:p>
          <a:p>
            <a:pPr lvl="1">
              <a:spcBef>
                <a:spcPts val="300"/>
              </a:spcBef>
              <a:spcAft>
                <a:spcPts val="0"/>
              </a:spcAft>
            </a:pPr>
            <a:endParaRPr lang="fr-FR" sz="1500" dirty="0">
              <a:solidFill>
                <a:schemeClr val="tx1"/>
              </a:solidFill>
            </a:endParaRPr>
          </a:p>
        </p:txBody>
      </p:sp>
    </p:spTree>
    <p:extLst>
      <p:ext uri="{BB962C8B-B14F-4D97-AF65-F5344CB8AC3E}">
        <p14:creationId xmlns:p14="http://schemas.microsoft.com/office/powerpoint/2010/main" val="385003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p:cNvGraphicFramePr>
            <a:graphicFrameLocks/>
          </p:cNvGraphicFramePr>
          <p:nvPr>
            <p:extLst>
              <p:ext uri="{D42A27DB-BD31-4B8C-83A1-F6EECF244321}">
                <p14:modId xmlns:p14="http://schemas.microsoft.com/office/powerpoint/2010/main" val="2605483293"/>
              </p:ext>
            </p:extLst>
          </p:nvPr>
        </p:nvGraphicFramePr>
        <p:xfrm>
          <a:off x="511313" y="1850365"/>
          <a:ext cx="4060687" cy="3582015"/>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16</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sp>
        <p:nvSpPr>
          <p:cNvPr id="10" name="Espace réservé du contenu 1"/>
          <p:cNvSpPr>
            <a:spLocks noGrp="1"/>
          </p:cNvSpPr>
          <p:nvPr>
            <p:ph idx="1"/>
          </p:nvPr>
        </p:nvSpPr>
        <p:spPr>
          <a:xfrm>
            <a:off x="342900" y="860452"/>
            <a:ext cx="8405813" cy="402528"/>
          </a:xfrm>
        </p:spPr>
        <p:txBody>
          <a:bodyPr vert="horz" lIns="0" tIns="45720" rIns="0" bIns="45720" rtlCol="0">
            <a:noAutofit/>
          </a:bodyPr>
          <a:lstStyle/>
          <a:p>
            <a:pPr>
              <a:spcBef>
                <a:spcPts val="1200"/>
              </a:spcBef>
              <a:spcAft>
                <a:spcPts val="0"/>
              </a:spcAft>
            </a:pPr>
            <a:r>
              <a:rPr lang="fr-FR" dirty="0"/>
              <a:t>Les facteurs quantitatifs</a:t>
            </a:r>
          </a:p>
        </p:txBody>
      </p:sp>
      <p:sp>
        <p:nvSpPr>
          <p:cNvPr id="11" name="Rectangle 10"/>
          <p:cNvSpPr/>
          <p:nvPr/>
        </p:nvSpPr>
        <p:spPr>
          <a:xfrm>
            <a:off x="431800" y="1405125"/>
            <a:ext cx="4140200" cy="4542561"/>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2" name="TextBox 16"/>
          <p:cNvSpPr txBox="1"/>
          <p:nvPr/>
        </p:nvSpPr>
        <p:spPr>
          <a:xfrm>
            <a:off x="1807639" y="1528416"/>
            <a:ext cx="1388522" cy="461665"/>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EBE / V	A industrie</a:t>
            </a:r>
          </a:p>
          <a:p>
            <a:pPr algn="ctr"/>
            <a:r>
              <a:rPr lang="fr-FR" sz="1200" dirty="0">
                <a:solidFill>
                  <a:schemeClr val="accent2"/>
                </a:solidFill>
                <a:latin typeface="Calibri" panose="020F0502020204030204" pitchFamily="34" charset="0"/>
              </a:rPr>
              <a:t>1991 à 2015 (en %)</a:t>
            </a:r>
          </a:p>
        </p:txBody>
      </p:sp>
      <p:sp>
        <p:nvSpPr>
          <p:cNvPr id="14" name="ZoneTexte 13"/>
          <p:cNvSpPr txBox="1"/>
          <p:nvPr/>
        </p:nvSpPr>
        <p:spPr>
          <a:xfrm>
            <a:off x="511313" y="6019070"/>
            <a:ext cx="960520" cy="184666"/>
          </a:xfrm>
          <a:prstGeom prst="rect">
            <a:avLst/>
          </a:prstGeom>
          <a:noFill/>
        </p:spPr>
        <p:txBody>
          <a:bodyPr wrap="none" rtlCol="0">
            <a:spAutoFit/>
          </a:bodyPr>
          <a:lstStyle/>
          <a:p>
            <a:pPr algn="ctr"/>
            <a:r>
              <a:rPr lang="fr-FR" sz="600" i="1" dirty="0">
                <a:latin typeface="Calibri" panose="020F0502020204030204" pitchFamily="34" charset="0"/>
              </a:rPr>
              <a:t>Sources : Eurostat, INSEE</a:t>
            </a:r>
          </a:p>
        </p:txBody>
      </p:sp>
      <p:cxnSp>
        <p:nvCxnSpPr>
          <p:cNvPr id="15" name="Connecteur droit 14"/>
          <p:cNvCxnSpPr/>
          <p:nvPr/>
        </p:nvCxnSpPr>
        <p:spPr>
          <a:xfrm>
            <a:off x="2566334" y="5754328"/>
            <a:ext cx="3317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686440" y="5673537"/>
            <a:ext cx="2041338" cy="153888"/>
          </a:xfrm>
          <a:prstGeom prst="rect">
            <a:avLst/>
          </a:prstGeom>
        </p:spPr>
        <p:txBody>
          <a:bodyPr wrap="square" lIns="0" tIns="0" rIns="0" bIns="0">
            <a:spAutoFit/>
          </a:bodyPr>
          <a:lstStyle/>
          <a:p>
            <a:r>
              <a:rPr lang="fr-FR" sz="1000" dirty="0">
                <a:solidFill>
                  <a:srgbClr val="000000">
                    <a:lumMod val="75000"/>
                    <a:lumOff val="25000"/>
                  </a:srgbClr>
                </a:solidFill>
              </a:rPr>
              <a:t>France</a:t>
            </a:r>
          </a:p>
        </p:txBody>
      </p:sp>
      <p:cxnSp>
        <p:nvCxnSpPr>
          <p:cNvPr id="17" name="Connecteur droit 16"/>
          <p:cNvCxnSpPr/>
          <p:nvPr/>
        </p:nvCxnSpPr>
        <p:spPr>
          <a:xfrm>
            <a:off x="1269499" y="5754328"/>
            <a:ext cx="3317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952773" y="5673537"/>
            <a:ext cx="2041338" cy="153888"/>
          </a:xfrm>
          <a:prstGeom prst="rect">
            <a:avLst/>
          </a:prstGeom>
        </p:spPr>
        <p:txBody>
          <a:bodyPr wrap="square" lIns="0" tIns="0" rIns="0" bIns="0">
            <a:spAutoFit/>
          </a:bodyPr>
          <a:lstStyle/>
          <a:p>
            <a:r>
              <a:rPr lang="fr-FR" sz="1000" dirty="0">
                <a:solidFill>
                  <a:srgbClr val="000000">
                    <a:lumMod val="75000"/>
                    <a:lumOff val="25000"/>
                  </a:srgbClr>
                </a:solidFill>
              </a:rPr>
              <a:t>Allemagne</a:t>
            </a:r>
          </a:p>
        </p:txBody>
      </p:sp>
      <p:sp>
        <p:nvSpPr>
          <p:cNvPr id="20" name="Espace réservé du contenu 1"/>
          <p:cNvSpPr txBox="1">
            <a:spLocks/>
          </p:cNvSpPr>
          <p:nvPr/>
        </p:nvSpPr>
        <p:spPr>
          <a:xfrm>
            <a:off x="4755874" y="1351560"/>
            <a:ext cx="8405813"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dirty="0"/>
              <a:t>Des taux de marge détériorés en Allemagne</a:t>
            </a:r>
            <a:br>
              <a:rPr lang="fr-FR" dirty="0"/>
            </a:br>
            <a:r>
              <a:rPr lang="fr-FR" dirty="0"/>
              <a:t>par la réunification et l'intégration de l'ex RDA</a:t>
            </a:r>
            <a:br>
              <a:rPr lang="fr-FR" dirty="0"/>
            </a:br>
            <a:endParaRPr lang="fr-FR" dirty="0"/>
          </a:p>
          <a:p>
            <a:pPr lvl="1"/>
            <a:r>
              <a:rPr lang="fr-FR" dirty="0"/>
              <a:t>Qui se redressent ensuite du fait de plusieurs </a:t>
            </a:r>
            <a:br>
              <a:rPr lang="fr-FR" dirty="0"/>
            </a:br>
            <a:r>
              <a:rPr lang="fr-FR" dirty="0"/>
              <a:t>facteurs :</a:t>
            </a:r>
          </a:p>
          <a:p>
            <a:pPr lvl="3"/>
            <a:r>
              <a:rPr lang="fr-FR" dirty="0"/>
              <a:t>Les </a:t>
            </a:r>
            <a:r>
              <a:rPr lang="fr-FR" dirty="0" err="1"/>
              <a:t>concensus</a:t>
            </a:r>
            <a:r>
              <a:rPr lang="fr-FR" dirty="0"/>
              <a:t> politiques sur l'Agenda 2000</a:t>
            </a:r>
          </a:p>
          <a:p>
            <a:pPr lvl="3"/>
            <a:r>
              <a:rPr lang="fr-FR" dirty="0"/>
              <a:t>La réforme du marché du travail</a:t>
            </a:r>
            <a:br>
              <a:rPr lang="fr-FR" dirty="0"/>
            </a:br>
            <a:r>
              <a:rPr lang="fr-FR" dirty="0"/>
              <a:t>Loi </a:t>
            </a:r>
            <a:r>
              <a:rPr lang="fr-FR" dirty="0" err="1"/>
              <a:t>Hartz</a:t>
            </a:r>
            <a:r>
              <a:rPr lang="fr-FR" dirty="0"/>
              <a:t> I, II, III et IV</a:t>
            </a:r>
          </a:p>
          <a:p>
            <a:pPr lvl="3"/>
            <a:r>
              <a:rPr lang="fr-FR" dirty="0"/>
              <a:t>La modération salariale à partir de 2003/</a:t>
            </a:r>
            <a:br>
              <a:rPr lang="fr-FR" dirty="0"/>
            </a:br>
            <a:r>
              <a:rPr lang="fr-FR" dirty="0"/>
              <a:t>2004 jusqu'en 2012 avec une série </a:t>
            </a:r>
            <a:br>
              <a:rPr lang="fr-FR" dirty="0"/>
            </a:br>
            <a:r>
              <a:rPr lang="fr-FR" dirty="0"/>
              <a:t>d'accords de branches et d'entreprises</a:t>
            </a:r>
          </a:p>
          <a:p>
            <a:pPr lvl="3"/>
            <a:r>
              <a:rPr lang="fr-FR" dirty="0"/>
              <a:t>La reprise de la croissance via la demande</a:t>
            </a:r>
            <a:br>
              <a:rPr lang="fr-FR" dirty="0"/>
            </a:br>
            <a:r>
              <a:rPr lang="fr-FR" dirty="0"/>
              <a:t>intérieure et les exportations</a:t>
            </a:r>
          </a:p>
          <a:p>
            <a:pPr lvl="3"/>
            <a:endParaRPr lang="fr-FR" dirty="0"/>
          </a:p>
          <a:p>
            <a:pPr lvl="1"/>
            <a:r>
              <a:rPr lang="fr-FR" dirty="0"/>
              <a:t>Qui financent la croissance et l'effort de R&amp;D</a:t>
            </a:r>
            <a:br>
              <a:rPr lang="fr-FR" dirty="0"/>
            </a:br>
            <a:r>
              <a:rPr lang="fr-FR" dirty="0"/>
              <a:t>et d'investissement et la spécialisation </a:t>
            </a:r>
            <a:br>
              <a:rPr lang="fr-FR" dirty="0"/>
            </a:br>
            <a:r>
              <a:rPr lang="fr-FR" dirty="0"/>
              <a:t>haut de gamme de l'industrie allemande</a:t>
            </a:r>
          </a:p>
          <a:p>
            <a:pPr lvl="3"/>
            <a:endParaRPr lang="fr-FR" dirty="0"/>
          </a:p>
          <a:p>
            <a:pPr lvl="3"/>
            <a:endParaRPr lang="fr-FR" dirty="0"/>
          </a:p>
          <a:p>
            <a:pPr lvl="2"/>
            <a:endParaRPr lang="fr-FR" dirty="0"/>
          </a:p>
          <a:p>
            <a:pPr lvl="1"/>
            <a:endParaRPr lang="fr-FR" dirty="0"/>
          </a:p>
          <a:p>
            <a:pPr lvl="1"/>
            <a:endParaRPr lang="fr-FR" dirty="0"/>
          </a:p>
        </p:txBody>
      </p:sp>
    </p:spTree>
    <p:extLst>
      <p:ext uri="{BB962C8B-B14F-4D97-AF65-F5344CB8AC3E}">
        <p14:creationId xmlns:p14="http://schemas.microsoft.com/office/powerpoint/2010/main" val="33862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17</a:t>
            </a:fld>
            <a:endParaRPr lang="en-US" dirty="0"/>
          </a:p>
        </p:txBody>
      </p:sp>
      <p:sp>
        <p:nvSpPr>
          <p:cNvPr id="24" name="Titre 2"/>
          <p:cNvSpPr>
            <a:spLocks noGrp="1"/>
          </p:cNvSpPr>
          <p:nvPr>
            <p:ph type="title"/>
          </p:nvPr>
        </p:nvSpPr>
        <p:spPr>
          <a:xfrm>
            <a:off x="342900" y="12316"/>
            <a:ext cx="8801100" cy="587603"/>
          </a:xfrm>
        </p:spPr>
        <p:txBody>
          <a:bodyPr>
            <a:noAutofit/>
          </a:bodyPr>
          <a:lstStyle/>
          <a:p>
            <a:r>
              <a:rPr lang="fr-FR" dirty="0"/>
              <a:t>Une comparaison industrielle France - Allemagne</a:t>
            </a:r>
            <a:endParaRPr lang="fr-FR" sz="2400" dirty="0"/>
          </a:p>
        </p:txBody>
      </p:sp>
      <p:sp>
        <p:nvSpPr>
          <p:cNvPr id="12" name="TextBox 16"/>
          <p:cNvSpPr txBox="1"/>
          <p:nvPr/>
        </p:nvSpPr>
        <p:spPr>
          <a:xfrm>
            <a:off x="431799" y="2497619"/>
            <a:ext cx="4067312" cy="461665"/>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Croissance annuelle moyenne</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des salaires bruts nominaux</a:t>
            </a:r>
          </a:p>
        </p:txBody>
      </p:sp>
      <p:sp>
        <p:nvSpPr>
          <p:cNvPr id="13" name="TextBox 16"/>
          <p:cNvSpPr txBox="1"/>
          <p:nvPr/>
        </p:nvSpPr>
        <p:spPr>
          <a:xfrm>
            <a:off x="4681400" y="2497619"/>
            <a:ext cx="4067312" cy="461665"/>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Coût salarial unitaire nominal</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France et Allemagne</a:t>
            </a:r>
          </a:p>
        </p:txBody>
      </p:sp>
      <p:pic>
        <p:nvPicPr>
          <p:cNvPr id="14" name="Image 13"/>
          <p:cNvPicPr>
            <a:picLocks noChangeAspect="1"/>
          </p:cNvPicPr>
          <p:nvPr/>
        </p:nvPicPr>
        <p:blipFill rotWithShape="1">
          <a:blip r:embed="rId2"/>
          <a:srcRect l="45145" t="30998" r="21576" b="27777"/>
          <a:stretch/>
        </p:blipFill>
        <p:spPr>
          <a:xfrm>
            <a:off x="537598" y="3081728"/>
            <a:ext cx="3855714" cy="2686604"/>
          </a:xfrm>
          <a:prstGeom prst="rect">
            <a:avLst/>
          </a:prstGeom>
        </p:spPr>
      </p:pic>
      <p:pic>
        <p:nvPicPr>
          <p:cNvPr id="15" name="Image 14"/>
          <p:cNvPicPr>
            <a:picLocks noChangeAspect="1"/>
          </p:cNvPicPr>
          <p:nvPr/>
        </p:nvPicPr>
        <p:blipFill rotWithShape="1">
          <a:blip r:embed="rId3"/>
          <a:srcRect l="45252" t="21387" r="22785" b="14493"/>
          <a:stretch/>
        </p:blipFill>
        <p:spPr>
          <a:xfrm>
            <a:off x="5017828" y="2959284"/>
            <a:ext cx="3428554" cy="2849504"/>
          </a:xfrm>
          <a:prstGeom prst="rect">
            <a:avLst/>
          </a:prstGeom>
        </p:spPr>
      </p:pic>
      <p:sp>
        <p:nvSpPr>
          <p:cNvPr id="17" name="ZoneTexte 16"/>
          <p:cNvSpPr txBox="1"/>
          <p:nvPr/>
        </p:nvSpPr>
        <p:spPr>
          <a:xfrm>
            <a:off x="5909650" y="5863379"/>
            <a:ext cx="1524777" cy="184666"/>
          </a:xfrm>
          <a:prstGeom prst="rect">
            <a:avLst/>
          </a:prstGeom>
          <a:noFill/>
        </p:spPr>
        <p:txBody>
          <a:bodyPr wrap="none" rtlCol="0">
            <a:spAutoFit/>
          </a:bodyPr>
          <a:lstStyle/>
          <a:p>
            <a:pPr algn="ctr"/>
            <a:r>
              <a:rPr lang="fr-FR" sz="600" i="1" dirty="0">
                <a:latin typeface="Calibri" panose="020F0502020204030204" pitchFamily="34" charset="0"/>
              </a:rPr>
              <a:t>Sources : AMECO, Commission européenne</a:t>
            </a:r>
          </a:p>
        </p:txBody>
      </p:sp>
      <p:sp>
        <p:nvSpPr>
          <p:cNvPr id="19" name="ZoneTexte 18"/>
          <p:cNvSpPr txBox="1"/>
          <p:nvPr/>
        </p:nvSpPr>
        <p:spPr>
          <a:xfrm>
            <a:off x="1703067" y="5863379"/>
            <a:ext cx="1524777" cy="184666"/>
          </a:xfrm>
          <a:prstGeom prst="rect">
            <a:avLst/>
          </a:prstGeom>
          <a:noFill/>
        </p:spPr>
        <p:txBody>
          <a:bodyPr wrap="none" rtlCol="0">
            <a:spAutoFit/>
          </a:bodyPr>
          <a:lstStyle/>
          <a:p>
            <a:pPr algn="ctr"/>
            <a:r>
              <a:rPr lang="fr-FR" sz="600" i="1" dirty="0">
                <a:latin typeface="Calibri" panose="020F0502020204030204" pitchFamily="34" charset="0"/>
              </a:rPr>
              <a:t>Sources : AMECO, Commission européenne</a:t>
            </a:r>
          </a:p>
        </p:txBody>
      </p:sp>
      <p:sp>
        <p:nvSpPr>
          <p:cNvPr id="16" name="Rectangle 15"/>
          <p:cNvSpPr/>
          <p:nvPr/>
        </p:nvSpPr>
        <p:spPr>
          <a:xfrm>
            <a:off x="431798" y="2419133"/>
            <a:ext cx="4067313" cy="368395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8" name="Rectangle 17"/>
          <p:cNvSpPr/>
          <p:nvPr/>
        </p:nvSpPr>
        <p:spPr>
          <a:xfrm>
            <a:off x="4681399" y="2419133"/>
            <a:ext cx="4067313" cy="368395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20" name="Espace réservé du contenu 1"/>
          <p:cNvSpPr txBox="1">
            <a:spLocks/>
          </p:cNvSpPr>
          <p:nvPr/>
        </p:nvSpPr>
        <p:spPr>
          <a:xfrm>
            <a:off x="342900" y="936900"/>
            <a:ext cx="8405813" cy="1442990"/>
          </a:xfrm>
          <a:prstGeom prst="rect">
            <a:avLst/>
          </a:prstGeom>
        </p:spPr>
        <p:txBody>
          <a:bodyPr vert="horz" lIns="0" tIns="45720" rIns="0" bIns="45720" rtlCol="0">
            <a:noAutofit/>
          </a:bodyPr>
          <a:lstStyle>
            <a:lvl1pPr marL="68580" indent="-68580" algn="l" defTabSz="685800" rtl="0" eaLnBrk="1" latinLnBrk="0" hangingPunct="1">
              <a:lnSpc>
                <a:spcPct val="100000"/>
              </a:lnSpc>
              <a:spcBef>
                <a:spcPts val="900"/>
              </a:spcBef>
              <a:spcAft>
                <a:spcPts val="150"/>
              </a:spcAft>
              <a:buClr>
                <a:schemeClr val="accent1"/>
              </a:buClr>
              <a:buSzPct val="100000"/>
              <a:buFont typeface="Calibri" panose="020F0502020204030204" pitchFamily="34" charset="0"/>
              <a:buChar char=" "/>
              <a:defRPr sz="1800" b="1" kern="1200">
                <a:solidFill>
                  <a:schemeClr val="accent2"/>
                </a:solidFill>
                <a:latin typeface="Calibri" panose="020F0502020204030204" pitchFamily="34" charset="0"/>
                <a:ea typeface="+mn-ea"/>
                <a:cs typeface="+mn-cs"/>
              </a:defRPr>
            </a:lvl1pPr>
            <a:lvl2pPr marL="28803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2pPr>
            <a:lvl3pPr marL="42519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3pPr>
            <a:lvl4pPr marL="56235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4pPr>
            <a:lvl5pPr marL="699516" indent="-137160" algn="l" defTabSz="685800" rtl="0" eaLnBrk="1" latinLnBrk="0" hangingPunct="1">
              <a:lnSpc>
                <a:spcPct val="100000"/>
              </a:lnSpc>
              <a:spcBef>
                <a:spcPts val="150"/>
              </a:spcBef>
              <a:spcAft>
                <a:spcPts val="300"/>
              </a:spcAft>
              <a:buClr>
                <a:schemeClr val="accent1"/>
              </a:buClr>
              <a:buFont typeface="Arial" panose="020B0604020202020204" pitchFamily="34" charset="0"/>
              <a:buChar char="•"/>
              <a:defRPr sz="1600" kern="1200">
                <a:solidFill>
                  <a:schemeClr val="tx1">
                    <a:lumMod val="75000"/>
                    <a:lumOff val="25000"/>
                  </a:schemeClr>
                </a:solidFill>
                <a:latin typeface="Calibri" panose="020F0502020204030204" pitchFamily="34" charset="0"/>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lvl="1">
              <a:spcBef>
                <a:spcPts val="1200"/>
              </a:spcBef>
              <a:spcAft>
                <a:spcPts val="0"/>
              </a:spcAft>
            </a:pPr>
            <a:r>
              <a:rPr lang="fr-FR" b="1" dirty="0"/>
              <a:t>Un effet de ciseau jusqu'en 2010 entre l'Allemagne (impact de l'Agenda 2010) et les autres pays européens qui ont vu leurs coûts salariaux évoluer nettement plus vite que leur productivité</a:t>
            </a:r>
          </a:p>
          <a:p>
            <a:pPr lvl="1">
              <a:spcBef>
                <a:spcPts val="1200"/>
              </a:spcBef>
              <a:spcAft>
                <a:spcPts val="0"/>
              </a:spcAft>
            </a:pPr>
            <a:r>
              <a:rPr lang="fr-FR" b="1" dirty="0">
                <a:solidFill>
                  <a:schemeClr val="tx1"/>
                </a:solidFill>
              </a:rPr>
              <a:t>En France, cette évolution crée un écart de 17 points depuis 2000 jusqu'en 2012, qui se modère depuis sous l'effet des évolutions salariales puis de la mise en place du CICE</a:t>
            </a:r>
            <a:endParaRPr lang="fr-FR" dirty="0">
              <a:solidFill>
                <a:schemeClr val="tx1"/>
              </a:solidFill>
            </a:endParaRPr>
          </a:p>
        </p:txBody>
      </p:sp>
    </p:spTree>
    <p:extLst>
      <p:ext uri="{BB962C8B-B14F-4D97-AF65-F5344CB8AC3E}">
        <p14:creationId xmlns:p14="http://schemas.microsoft.com/office/powerpoint/2010/main" val="7624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a:srcRect l="20539" t="20817" r="30180" b="13405"/>
          <a:stretch/>
        </p:blipFill>
        <p:spPr>
          <a:xfrm>
            <a:off x="54245" y="1330759"/>
            <a:ext cx="5925160" cy="4448548"/>
          </a:xfrm>
          <a:prstGeom prst="rect">
            <a:avLst/>
          </a:prstGeom>
        </p:spPr>
      </p:pic>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18</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sp>
        <p:nvSpPr>
          <p:cNvPr id="14" name="ZoneTexte 13"/>
          <p:cNvSpPr txBox="1"/>
          <p:nvPr/>
        </p:nvSpPr>
        <p:spPr>
          <a:xfrm>
            <a:off x="2605524" y="5841652"/>
            <a:ext cx="1284326" cy="184666"/>
          </a:xfrm>
          <a:prstGeom prst="rect">
            <a:avLst/>
          </a:prstGeom>
          <a:noFill/>
        </p:spPr>
        <p:txBody>
          <a:bodyPr wrap="none" rtlCol="0">
            <a:spAutoFit/>
          </a:bodyPr>
          <a:lstStyle/>
          <a:p>
            <a:pPr algn="ctr"/>
            <a:r>
              <a:rPr lang="fr-FR" sz="600" i="1" dirty="0">
                <a:latin typeface="Calibri" panose="020F0502020204030204" pitchFamily="34" charset="0"/>
              </a:rPr>
              <a:t>Sources : Enquête PIAAC de l'OCDE</a:t>
            </a:r>
          </a:p>
        </p:txBody>
      </p:sp>
      <p:sp>
        <p:nvSpPr>
          <p:cNvPr id="16" name="Espace réservé du contenu 1"/>
          <p:cNvSpPr>
            <a:spLocks noGrp="1"/>
          </p:cNvSpPr>
          <p:nvPr>
            <p:ph idx="1"/>
          </p:nvPr>
        </p:nvSpPr>
        <p:spPr>
          <a:xfrm>
            <a:off x="342900" y="860452"/>
            <a:ext cx="8405813" cy="402528"/>
          </a:xfrm>
        </p:spPr>
        <p:txBody>
          <a:bodyPr vert="horz" lIns="0" tIns="45720" rIns="0" bIns="45720" rtlCol="0">
            <a:noAutofit/>
          </a:bodyPr>
          <a:lstStyle/>
          <a:p>
            <a:r>
              <a:rPr lang="fr-FR" dirty="0"/>
              <a:t>Compétence de la population active en lecture et calcul</a:t>
            </a:r>
          </a:p>
        </p:txBody>
      </p:sp>
      <p:sp>
        <p:nvSpPr>
          <p:cNvPr id="17" name="Rectangle 16"/>
          <p:cNvSpPr/>
          <p:nvPr/>
        </p:nvSpPr>
        <p:spPr>
          <a:xfrm>
            <a:off x="431801" y="1268413"/>
            <a:ext cx="5631773" cy="4818209"/>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8" name="Espace réservé du contenu 1"/>
          <p:cNvSpPr txBox="1">
            <a:spLocks/>
          </p:cNvSpPr>
          <p:nvPr/>
        </p:nvSpPr>
        <p:spPr>
          <a:xfrm>
            <a:off x="5979405" y="1893102"/>
            <a:ext cx="8405813"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dirty="0"/>
              <a:t>Une évolution préoccupante </a:t>
            </a:r>
            <a:br>
              <a:rPr lang="fr-FR" dirty="0"/>
            </a:br>
            <a:r>
              <a:rPr lang="fr-FR" dirty="0"/>
              <a:t>des compétences de France</a:t>
            </a:r>
            <a:br>
              <a:rPr lang="fr-FR" dirty="0"/>
            </a:br>
            <a:r>
              <a:rPr lang="fr-FR" dirty="0"/>
              <a:t>mise en évidence </a:t>
            </a:r>
            <a:br>
              <a:rPr lang="fr-FR" dirty="0"/>
            </a:br>
            <a:r>
              <a:rPr lang="fr-FR" dirty="0"/>
              <a:t>par les enquêtes</a:t>
            </a:r>
            <a:br>
              <a:rPr lang="fr-FR" dirty="0"/>
            </a:br>
            <a:r>
              <a:rPr lang="fr-FR" dirty="0"/>
              <a:t>PISA et PIAAC :</a:t>
            </a:r>
          </a:p>
          <a:p>
            <a:pPr lvl="3"/>
            <a:r>
              <a:rPr lang="fr-FR" dirty="0"/>
              <a:t>Faiblesse des formations</a:t>
            </a:r>
            <a:br>
              <a:rPr lang="fr-FR" dirty="0"/>
            </a:br>
            <a:r>
              <a:rPr lang="fr-FR" dirty="0"/>
              <a:t>initiales (PISA)</a:t>
            </a:r>
          </a:p>
          <a:p>
            <a:pPr lvl="3"/>
            <a:r>
              <a:rPr lang="fr-FR" dirty="0"/>
              <a:t>Faiblesse des compétences</a:t>
            </a:r>
            <a:br>
              <a:rPr lang="fr-FR" dirty="0"/>
            </a:br>
            <a:r>
              <a:rPr lang="fr-FR" dirty="0"/>
              <a:t>à l'entrée sur le marché </a:t>
            </a:r>
            <a:br>
              <a:rPr lang="fr-FR" dirty="0"/>
            </a:br>
            <a:r>
              <a:rPr lang="fr-FR" dirty="0"/>
              <a:t>du travail(PIAAC)</a:t>
            </a:r>
          </a:p>
          <a:p>
            <a:pPr lvl="3"/>
            <a:r>
              <a:rPr lang="fr-FR" dirty="0"/>
              <a:t>Faiblesse de la formation </a:t>
            </a:r>
            <a:br>
              <a:rPr lang="fr-FR" dirty="0"/>
            </a:br>
            <a:r>
              <a:rPr lang="fr-FR" dirty="0"/>
              <a:t>continue</a:t>
            </a:r>
          </a:p>
          <a:p>
            <a:pPr lvl="3"/>
            <a:endParaRPr lang="fr-FR" dirty="0"/>
          </a:p>
          <a:p>
            <a:pPr lvl="3"/>
            <a:endParaRPr lang="fr-FR" dirty="0"/>
          </a:p>
          <a:p>
            <a:pPr lvl="2"/>
            <a:endParaRPr lang="fr-FR" dirty="0"/>
          </a:p>
          <a:p>
            <a:pPr lvl="1"/>
            <a:endParaRPr lang="fr-FR" dirty="0"/>
          </a:p>
          <a:p>
            <a:pPr lvl="1"/>
            <a:endParaRPr lang="fr-FR" dirty="0"/>
          </a:p>
        </p:txBody>
      </p:sp>
    </p:spTree>
    <p:extLst>
      <p:ext uri="{BB962C8B-B14F-4D97-AF65-F5344CB8AC3E}">
        <p14:creationId xmlns:p14="http://schemas.microsoft.com/office/powerpoint/2010/main" val="34530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1"/>
          <p:cNvSpPr>
            <a:spLocks noGrp="1"/>
          </p:cNvSpPr>
          <p:nvPr>
            <p:ph idx="1"/>
          </p:nvPr>
        </p:nvSpPr>
        <p:spPr>
          <a:xfrm>
            <a:off x="342900" y="860452"/>
            <a:ext cx="8405813" cy="402528"/>
          </a:xfrm>
        </p:spPr>
        <p:txBody>
          <a:bodyPr vert="horz" lIns="0" tIns="45720" rIns="0" bIns="45720" rtlCol="0">
            <a:noAutofit/>
          </a:bodyPr>
          <a:lstStyle/>
          <a:p>
            <a:r>
              <a:rPr lang="fr-FR" dirty="0"/>
              <a:t>Qualité du management en France et dans l'Union Européenne</a:t>
            </a:r>
          </a:p>
        </p:txBody>
      </p:sp>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19</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pic>
        <p:nvPicPr>
          <p:cNvPr id="11" name="Image 10"/>
          <p:cNvPicPr>
            <a:picLocks noChangeAspect="1"/>
          </p:cNvPicPr>
          <p:nvPr/>
        </p:nvPicPr>
        <p:blipFill rotWithShape="1">
          <a:blip r:embed="rId2"/>
          <a:srcRect l="31144" t="18047" r="20273" b="16588"/>
          <a:stretch/>
        </p:blipFill>
        <p:spPr>
          <a:xfrm>
            <a:off x="430814" y="1416148"/>
            <a:ext cx="5645498" cy="4272612"/>
          </a:xfrm>
          <a:prstGeom prst="rect">
            <a:avLst/>
          </a:prstGeom>
        </p:spPr>
      </p:pic>
      <p:sp>
        <p:nvSpPr>
          <p:cNvPr id="12" name="ZoneTexte 11"/>
          <p:cNvSpPr txBox="1"/>
          <p:nvPr/>
        </p:nvSpPr>
        <p:spPr>
          <a:xfrm>
            <a:off x="-437708" y="5828568"/>
            <a:ext cx="7373216" cy="184666"/>
          </a:xfrm>
          <a:prstGeom prst="rect">
            <a:avLst/>
          </a:prstGeom>
          <a:noFill/>
        </p:spPr>
        <p:txBody>
          <a:bodyPr wrap="square" rtlCol="0">
            <a:spAutoFit/>
          </a:bodyPr>
          <a:lstStyle/>
          <a:p>
            <a:pPr algn="ctr"/>
            <a:r>
              <a:rPr lang="fr-FR" sz="600" i="1" dirty="0">
                <a:latin typeface="Calibri" panose="020F0502020204030204" pitchFamily="34" charset="0"/>
              </a:rPr>
              <a:t>Sources : Enquête sur les conditions de travail (EWC), enquête sur les entreprises (ECS) et enquête sur la qualité de vie d'</a:t>
            </a:r>
            <a:r>
              <a:rPr lang="fr-FR" sz="600" i="1" dirty="0" err="1">
                <a:latin typeface="Calibri" panose="020F0502020204030204" pitchFamily="34" charset="0"/>
              </a:rPr>
              <a:t>Eurofund</a:t>
            </a:r>
            <a:endParaRPr lang="fr-FR" sz="600" i="1" dirty="0">
              <a:latin typeface="Calibri" panose="020F0502020204030204" pitchFamily="34" charset="0"/>
            </a:endParaRPr>
          </a:p>
        </p:txBody>
      </p:sp>
      <p:sp>
        <p:nvSpPr>
          <p:cNvPr id="13" name="Rectangle 12"/>
          <p:cNvSpPr/>
          <p:nvPr/>
        </p:nvSpPr>
        <p:spPr>
          <a:xfrm>
            <a:off x="431801" y="1268413"/>
            <a:ext cx="5631773" cy="4818209"/>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4" name="Espace réservé du contenu 1"/>
          <p:cNvSpPr txBox="1">
            <a:spLocks/>
          </p:cNvSpPr>
          <p:nvPr/>
        </p:nvSpPr>
        <p:spPr>
          <a:xfrm>
            <a:off x="5979405" y="1893102"/>
            <a:ext cx="8405813"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sz="1400" dirty="0"/>
              <a:t>Des pratiques managériales </a:t>
            </a:r>
            <a:br>
              <a:rPr lang="fr-FR" sz="1400" dirty="0"/>
            </a:br>
            <a:r>
              <a:rPr lang="fr-FR" sz="1400" dirty="0"/>
              <a:t>qui sont en France </a:t>
            </a:r>
            <a:br>
              <a:rPr lang="fr-FR" sz="1400" dirty="0"/>
            </a:br>
            <a:r>
              <a:rPr lang="fr-FR" sz="1400" dirty="0"/>
              <a:t>moins développées que </a:t>
            </a:r>
            <a:br>
              <a:rPr lang="fr-FR" sz="1400" dirty="0"/>
            </a:br>
            <a:r>
              <a:rPr lang="fr-FR" sz="1400" dirty="0"/>
              <a:t>dans l'Europe du Nord </a:t>
            </a:r>
            <a:br>
              <a:rPr lang="fr-FR" sz="1400" dirty="0"/>
            </a:br>
            <a:r>
              <a:rPr lang="fr-FR" sz="1400" dirty="0"/>
              <a:t>(cogestion, promotion interne) </a:t>
            </a:r>
            <a:br>
              <a:rPr lang="fr-FR" sz="1400" dirty="0"/>
            </a:br>
            <a:r>
              <a:rPr lang="fr-FR" sz="1400" dirty="0"/>
              <a:t>ou les petites et moyennes </a:t>
            </a:r>
            <a:br>
              <a:rPr lang="fr-FR" sz="1400" dirty="0"/>
            </a:br>
            <a:r>
              <a:rPr lang="fr-FR" sz="1400" dirty="0"/>
              <a:t>entreprises de l'Europe du Sud </a:t>
            </a:r>
          </a:p>
          <a:p>
            <a:pPr lvl="3"/>
            <a:endParaRPr lang="fr-FR" sz="1400" dirty="0"/>
          </a:p>
          <a:p>
            <a:pPr lvl="3"/>
            <a:endParaRPr lang="fr-FR" sz="1400" dirty="0"/>
          </a:p>
          <a:p>
            <a:pPr lvl="2"/>
            <a:endParaRPr lang="fr-FR" sz="1400" dirty="0"/>
          </a:p>
          <a:p>
            <a:pPr lvl="1"/>
            <a:endParaRPr lang="fr-FR" sz="1400" dirty="0"/>
          </a:p>
          <a:p>
            <a:pPr lvl="1"/>
            <a:endParaRPr lang="fr-FR" sz="1400" dirty="0"/>
          </a:p>
        </p:txBody>
      </p:sp>
    </p:spTree>
    <p:extLst>
      <p:ext uri="{BB962C8B-B14F-4D97-AF65-F5344CB8AC3E}">
        <p14:creationId xmlns:p14="http://schemas.microsoft.com/office/powerpoint/2010/main" val="9566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731662"/>
            <a:ext cx="8561867" cy="5371425"/>
          </a:xfrm>
        </p:spPr>
        <p:txBody>
          <a:bodyPr vert="horz" lIns="0" tIns="45720" rIns="0" bIns="45720" rtlCol="0">
            <a:noAutofit/>
          </a:bodyPr>
          <a:lstStyle/>
          <a:p>
            <a:r>
              <a:rPr lang="fr-FR" dirty="0"/>
              <a:t>Une analyse quantitative qui dégage quatre modèles de développement industriel</a:t>
            </a:r>
          </a:p>
          <a:p>
            <a:pPr lvl="1">
              <a:spcBef>
                <a:spcPts val="1200"/>
              </a:spcBef>
              <a:spcAft>
                <a:spcPts val="0"/>
              </a:spcAft>
            </a:pPr>
            <a:r>
              <a:rPr lang="fr-FR" sz="1500" b="1" dirty="0"/>
              <a:t>Modèle allemand </a:t>
            </a:r>
            <a:r>
              <a:rPr lang="fr-FR" sz="1500" dirty="0"/>
              <a:t/>
            </a:r>
            <a:br>
              <a:rPr lang="fr-FR" sz="1500" dirty="0"/>
            </a:br>
            <a:r>
              <a:rPr lang="fr-FR" sz="1500" dirty="0"/>
              <a:t>Une économie et une industrie secouée par la réunification et ses conséquences : </a:t>
            </a:r>
            <a:br>
              <a:rPr lang="fr-FR" sz="1500" dirty="0"/>
            </a:br>
            <a:r>
              <a:rPr lang="fr-FR" sz="1500" dirty="0"/>
              <a:t>pertes de compétitivité, déficits, croissance faible, perte d'emplois. Un rétablissement </a:t>
            </a:r>
            <a:br>
              <a:rPr lang="fr-FR" sz="1500" dirty="0"/>
            </a:br>
            <a:r>
              <a:rPr lang="fr-FR" sz="1500" dirty="0"/>
              <a:t>après 2000 : l'industrie reprend la croissance, recrée de l'emploi, avec des niveaux </a:t>
            </a:r>
            <a:br>
              <a:rPr lang="fr-FR" sz="1500" dirty="0"/>
            </a:br>
            <a:r>
              <a:rPr lang="fr-FR" sz="1500" dirty="0"/>
              <a:t>d'investissement et de R&amp;D élevés et une forte contribution à la balance des paiements.</a:t>
            </a:r>
          </a:p>
          <a:p>
            <a:pPr lvl="1">
              <a:spcBef>
                <a:spcPts val="1200"/>
              </a:spcBef>
              <a:spcAft>
                <a:spcPts val="0"/>
              </a:spcAft>
            </a:pPr>
            <a:r>
              <a:rPr lang="fr-FR" sz="1500" b="1" dirty="0"/>
              <a:t>Modèle américain</a:t>
            </a:r>
            <a:r>
              <a:rPr lang="fr-FR" sz="1500" dirty="0"/>
              <a:t/>
            </a:r>
            <a:br>
              <a:rPr lang="fr-FR" sz="1500" dirty="0"/>
            </a:br>
            <a:r>
              <a:rPr lang="fr-FR" sz="1500" dirty="0"/>
              <a:t>Déclin contenu du secteur industriel, avec externalisations et délocalisations massives. </a:t>
            </a:r>
            <a:br>
              <a:rPr lang="fr-FR" sz="1500" dirty="0"/>
            </a:br>
            <a:r>
              <a:rPr lang="fr-FR" sz="1500" dirty="0"/>
              <a:t>Forte spécialisation sur des domaines de hautes technologies, intensifs en capital. </a:t>
            </a:r>
            <a:br>
              <a:rPr lang="fr-FR" sz="1500" dirty="0"/>
            </a:br>
            <a:r>
              <a:rPr lang="fr-FR" sz="1500" dirty="0"/>
              <a:t>Investissements massifs dans ces secteurs. Fortes pertes d'emploi et déficit extérieur. </a:t>
            </a:r>
            <a:br>
              <a:rPr lang="fr-FR" sz="1500" dirty="0"/>
            </a:br>
            <a:r>
              <a:rPr lang="fr-FR" sz="1500" dirty="0"/>
              <a:t>Mais dans une économie qui a d'autres ressorts, qui recrée de l'emploi et s'appuie sur le dollar, </a:t>
            </a:r>
            <a:br>
              <a:rPr lang="fr-FR" sz="1500" dirty="0"/>
            </a:br>
            <a:r>
              <a:rPr lang="fr-FR" sz="1500" dirty="0"/>
              <a:t>monnaie de réserve</a:t>
            </a:r>
          </a:p>
          <a:p>
            <a:pPr lvl="1">
              <a:spcBef>
                <a:spcPts val="1200"/>
              </a:spcBef>
              <a:spcAft>
                <a:spcPts val="0"/>
              </a:spcAft>
            </a:pPr>
            <a:r>
              <a:rPr lang="fr-FR" sz="1500" b="1" dirty="0"/>
              <a:t>Modèle français</a:t>
            </a:r>
            <a:r>
              <a:rPr lang="fr-FR" sz="1500" dirty="0"/>
              <a:t/>
            </a:r>
            <a:br>
              <a:rPr lang="fr-FR" sz="1500" dirty="0"/>
            </a:br>
            <a:r>
              <a:rPr lang="fr-FR" sz="1500" dirty="0"/>
              <a:t>Un industrie en perte de vitesse : manque de marges, d'investissements, de R&amp;D. </a:t>
            </a:r>
            <a:br>
              <a:rPr lang="fr-FR" sz="1500" dirty="0"/>
            </a:br>
            <a:r>
              <a:rPr lang="fr-FR" sz="1500" dirty="0"/>
              <a:t>Pertes d'emploi et balance commerciale devenue négative. Et dans une économie à la peine</a:t>
            </a:r>
          </a:p>
          <a:p>
            <a:pPr lvl="1">
              <a:spcBef>
                <a:spcPts val="1200"/>
              </a:spcBef>
              <a:spcAft>
                <a:spcPts val="0"/>
              </a:spcAft>
            </a:pPr>
            <a:r>
              <a:rPr lang="fr-FR" sz="1500" b="1" dirty="0"/>
              <a:t>Modèle chinois</a:t>
            </a:r>
            <a:r>
              <a:rPr lang="fr-FR" sz="1500" dirty="0"/>
              <a:t/>
            </a:r>
            <a:br>
              <a:rPr lang="fr-FR" sz="1500" dirty="0"/>
            </a:br>
            <a:r>
              <a:rPr lang="fr-FR" sz="1500" dirty="0"/>
              <a:t>La première industrie de la planète, qui continue de croître à un rythme élevé. </a:t>
            </a:r>
            <a:br>
              <a:rPr lang="fr-FR" sz="1500" dirty="0"/>
            </a:br>
            <a:r>
              <a:rPr lang="fr-FR" sz="1500" dirty="0"/>
              <a:t>Basé initialement sur une main d'œuvre à bas coût (années 80), ensuite sur les infrastructures, </a:t>
            </a:r>
            <a:br>
              <a:rPr lang="fr-FR" sz="1500" dirty="0"/>
            </a:br>
            <a:r>
              <a:rPr lang="fr-FR" sz="1500" dirty="0"/>
              <a:t>les investissements, la formation et l'éducation, et maintenant la R&amp;D et l'innovation</a:t>
            </a:r>
          </a:p>
          <a:p>
            <a:pPr lvl="1">
              <a:spcBef>
                <a:spcPts val="1200"/>
              </a:spcBef>
              <a:spcAft>
                <a:spcPts val="0"/>
              </a:spcAft>
            </a:pPr>
            <a:r>
              <a:rPr lang="fr-FR" sz="1500" dirty="0"/>
              <a:t>On n'a pas étudié le cas du Japon, de la Corée, du Mexique ou de l'Inde qui seraient intéressants</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2</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Résumé et conclusion de la séance du 7 octobre</a:t>
            </a:r>
          </a:p>
        </p:txBody>
      </p:sp>
    </p:spTree>
    <p:extLst>
      <p:ext uri="{BB962C8B-B14F-4D97-AF65-F5344CB8AC3E}">
        <p14:creationId xmlns:p14="http://schemas.microsoft.com/office/powerpoint/2010/main" val="406350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2"/>
          <a:srcRect l="25559" t="17925" r="39779" b="11763"/>
          <a:stretch/>
        </p:blipFill>
        <p:spPr>
          <a:xfrm>
            <a:off x="1121138" y="1377736"/>
            <a:ext cx="4067312" cy="4640822"/>
          </a:xfrm>
          <a:prstGeom prst="rect">
            <a:avLst/>
          </a:prstGeom>
        </p:spPr>
      </p:pic>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20</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sp>
        <p:nvSpPr>
          <p:cNvPr id="8" name="TextBox 16"/>
          <p:cNvSpPr txBox="1"/>
          <p:nvPr/>
        </p:nvSpPr>
        <p:spPr>
          <a:xfrm>
            <a:off x="431799" y="1071249"/>
            <a:ext cx="4756650" cy="461665"/>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Croissance cumulée des importations allemandes</a:t>
            </a:r>
          </a:p>
          <a:p>
            <a:pPr algn="ctr"/>
            <a:r>
              <a:rPr lang="fr-FR" sz="1200" dirty="0">
                <a:solidFill>
                  <a:schemeClr val="accent2"/>
                </a:solidFill>
                <a:latin typeface="Calibri" panose="020F0502020204030204" pitchFamily="34" charset="0"/>
              </a:rPr>
              <a:t>2007 - 2013</a:t>
            </a:r>
          </a:p>
        </p:txBody>
      </p:sp>
      <p:sp>
        <p:nvSpPr>
          <p:cNvPr id="10" name="ZoneTexte 9"/>
          <p:cNvSpPr txBox="1"/>
          <p:nvPr/>
        </p:nvSpPr>
        <p:spPr>
          <a:xfrm>
            <a:off x="2107827" y="5863379"/>
            <a:ext cx="715259" cy="184666"/>
          </a:xfrm>
          <a:prstGeom prst="rect">
            <a:avLst/>
          </a:prstGeom>
          <a:noFill/>
        </p:spPr>
        <p:txBody>
          <a:bodyPr wrap="none" rtlCol="0">
            <a:spAutoFit/>
          </a:bodyPr>
          <a:lstStyle/>
          <a:p>
            <a:pPr algn="ctr"/>
            <a:r>
              <a:rPr lang="fr-FR" sz="600" i="1" dirty="0">
                <a:latin typeface="Calibri" panose="020F0502020204030204" pitchFamily="34" charset="0"/>
              </a:rPr>
              <a:t>Source : Eurostat</a:t>
            </a:r>
          </a:p>
        </p:txBody>
      </p:sp>
      <p:sp>
        <p:nvSpPr>
          <p:cNvPr id="11" name="Rectangle 10"/>
          <p:cNvSpPr/>
          <p:nvPr/>
        </p:nvSpPr>
        <p:spPr>
          <a:xfrm>
            <a:off x="431798" y="946826"/>
            <a:ext cx="4756651" cy="51562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2" name="Rectangle 11"/>
          <p:cNvSpPr/>
          <p:nvPr/>
        </p:nvSpPr>
        <p:spPr>
          <a:xfrm>
            <a:off x="570554" y="1955429"/>
            <a:ext cx="744538" cy="2546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&gt; 40%</a:t>
            </a:r>
          </a:p>
        </p:txBody>
      </p:sp>
      <p:sp>
        <p:nvSpPr>
          <p:cNvPr id="13" name="Rectangle 12"/>
          <p:cNvSpPr/>
          <p:nvPr/>
        </p:nvSpPr>
        <p:spPr>
          <a:xfrm>
            <a:off x="570554" y="2373114"/>
            <a:ext cx="744538" cy="2546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20 à 40%</a:t>
            </a:r>
          </a:p>
        </p:txBody>
      </p:sp>
      <p:sp>
        <p:nvSpPr>
          <p:cNvPr id="14" name="Rectangle 13"/>
          <p:cNvSpPr/>
          <p:nvPr/>
        </p:nvSpPr>
        <p:spPr>
          <a:xfrm>
            <a:off x="570554" y="2790799"/>
            <a:ext cx="744538" cy="254662"/>
          </a:xfrm>
          <a:prstGeom prst="rect">
            <a:avLst/>
          </a:prstGeom>
          <a:solidFill>
            <a:srgbClr val="95B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5 à 20%</a:t>
            </a:r>
          </a:p>
        </p:txBody>
      </p:sp>
      <p:sp>
        <p:nvSpPr>
          <p:cNvPr id="15" name="Rectangle 14"/>
          <p:cNvSpPr/>
          <p:nvPr/>
        </p:nvSpPr>
        <p:spPr>
          <a:xfrm>
            <a:off x="570554" y="3208484"/>
            <a:ext cx="744538" cy="25466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-5 à +5%</a:t>
            </a:r>
          </a:p>
        </p:txBody>
      </p:sp>
      <p:sp>
        <p:nvSpPr>
          <p:cNvPr id="16" name="Rectangle 15"/>
          <p:cNvSpPr/>
          <p:nvPr/>
        </p:nvSpPr>
        <p:spPr>
          <a:xfrm>
            <a:off x="570554" y="3626169"/>
            <a:ext cx="744538" cy="254662"/>
          </a:xfrm>
          <a:prstGeom prst="rect">
            <a:avLst/>
          </a:prstGeom>
          <a:pattFill prst="dkUpDiag">
            <a:fgClr>
              <a:srgbClr val="CECEC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-20 à -5%</a:t>
            </a:r>
          </a:p>
        </p:txBody>
      </p:sp>
      <p:sp>
        <p:nvSpPr>
          <p:cNvPr id="17" name="Rectangle 16"/>
          <p:cNvSpPr/>
          <p:nvPr/>
        </p:nvSpPr>
        <p:spPr>
          <a:xfrm>
            <a:off x="570554" y="4043856"/>
            <a:ext cx="744538" cy="254662"/>
          </a:xfrm>
          <a:prstGeom prst="rect">
            <a:avLst/>
          </a:prstGeom>
          <a:pattFill prst="dkUpDiag">
            <a:fgClr>
              <a:schemeClr val="tx1">
                <a:lumMod val="75000"/>
                <a:lumOff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&lt; -20%</a:t>
            </a:r>
          </a:p>
        </p:txBody>
      </p:sp>
      <p:sp>
        <p:nvSpPr>
          <p:cNvPr id="19" name="Espace réservé du contenu 1"/>
          <p:cNvSpPr txBox="1">
            <a:spLocks/>
          </p:cNvSpPr>
          <p:nvPr/>
        </p:nvSpPr>
        <p:spPr>
          <a:xfrm>
            <a:off x="5188450" y="946826"/>
            <a:ext cx="3560264"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spcBef>
                <a:spcPts val="1200"/>
              </a:spcBef>
            </a:pPr>
            <a:r>
              <a:rPr lang="fr-FR" sz="1400" dirty="0">
                <a:ea typeface="Times New Roman" panose="02020603050405020304" pitchFamily="18" charset="0"/>
                <a:cs typeface="Times New Roman" panose="02020603050405020304" pitchFamily="18" charset="0"/>
              </a:rPr>
              <a:t>Une spécialisation haut de gamme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de l'industrie allemande qui permet d'échapper à la pression sur les prix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par les pays émergents </a:t>
            </a:r>
          </a:p>
          <a:p>
            <a:pPr lvl="1">
              <a:spcBef>
                <a:spcPts val="1200"/>
              </a:spcBef>
            </a:pPr>
            <a:r>
              <a:rPr lang="fr-FR" sz="1400" dirty="0">
                <a:ea typeface="Times New Roman" panose="02020603050405020304" pitchFamily="18" charset="0"/>
                <a:cs typeface="Times New Roman" panose="02020603050405020304" pitchFamily="18" charset="0"/>
              </a:rPr>
              <a:t>Spécialisation basée sur la R&amp;D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l'investissement, les compétences, l'organisation de chaîne de valeur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de production, ainsi que le niveau élevé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en qualité de la demande interne</a:t>
            </a:r>
            <a:endParaRPr lang="fr-FR" sz="1400" dirty="0">
              <a:ea typeface="Calibri" panose="020F0502020204030204" pitchFamily="34" charset="0"/>
              <a:cs typeface="Times New Roman" panose="02020603050405020304" pitchFamily="18" charset="0"/>
            </a:endParaRPr>
          </a:p>
          <a:p>
            <a:pPr lvl="1">
              <a:spcBef>
                <a:spcPts val="1200"/>
              </a:spcBef>
            </a:pPr>
            <a:r>
              <a:rPr lang="fr-FR" sz="1400" dirty="0"/>
              <a:t>Une industrie allemande qui a tiré </a:t>
            </a:r>
            <a:br>
              <a:rPr lang="fr-FR" sz="1400" dirty="0"/>
            </a:br>
            <a:r>
              <a:rPr lang="fr-FR" sz="1400" dirty="0"/>
              <a:t>le plein bénéfice de l'intégration </a:t>
            </a:r>
            <a:br>
              <a:rPr lang="fr-FR" sz="1400" dirty="0"/>
            </a:br>
            <a:r>
              <a:rPr lang="fr-FR" sz="1400" dirty="0"/>
              <a:t>des pays d'Europe Centrale dans l'UE</a:t>
            </a:r>
          </a:p>
          <a:p>
            <a:pPr lvl="1">
              <a:spcBef>
                <a:spcPts val="1200"/>
              </a:spcBef>
            </a:pPr>
            <a:r>
              <a:rPr lang="fr-FR" sz="1400" dirty="0"/>
              <a:t>Base de coût favorable en Pologne,</a:t>
            </a:r>
            <a:br>
              <a:rPr lang="fr-FR" sz="1400" dirty="0"/>
            </a:br>
            <a:r>
              <a:rPr lang="fr-FR" sz="1400" dirty="0"/>
              <a:t>Tchéquie, Slovaquie, Roumanie pour </a:t>
            </a:r>
            <a:br>
              <a:rPr lang="fr-FR" sz="1400" dirty="0"/>
            </a:br>
            <a:r>
              <a:rPr lang="fr-FR" sz="1400" dirty="0"/>
              <a:t>la production de composants sous-traités</a:t>
            </a:r>
          </a:p>
          <a:p>
            <a:pPr lvl="1">
              <a:spcBef>
                <a:spcPts val="1200"/>
              </a:spcBef>
            </a:pPr>
            <a:r>
              <a:rPr lang="fr-FR" sz="1400" dirty="0"/>
              <a:t>Maintien de la conception, assemblage</a:t>
            </a:r>
            <a:br>
              <a:rPr lang="fr-FR" sz="1400" dirty="0"/>
            </a:br>
            <a:r>
              <a:rPr lang="fr-FR" sz="1400" dirty="0"/>
              <a:t>et composants à haute valeur ajoutée</a:t>
            </a:r>
            <a:br>
              <a:rPr lang="fr-FR" sz="1400" dirty="0"/>
            </a:br>
            <a:r>
              <a:rPr lang="fr-FR" sz="1400" dirty="0"/>
              <a:t>en Allemagne</a:t>
            </a:r>
          </a:p>
          <a:p>
            <a:pPr lvl="1">
              <a:spcBef>
                <a:spcPts val="1200"/>
              </a:spcBef>
            </a:pPr>
            <a:r>
              <a:rPr lang="fr-FR" sz="1400" dirty="0"/>
              <a:t>Exemple de l'industrie automobile</a:t>
            </a:r>
          </a:p>
        </p:txBody>
      </p:sp>
    </p:spTree>
    <p:extLst>
      <p:ext uri="{BB962C8B-B14F-4D97-AF65-F5344CB8AC3E}">
        <p14:creationId xmlns:p14="http://schemas.microsoft.com/office/powerpoint/2010/main" val="24921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21</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pic>
        <p:nvPicPr>
          <p:cNvPr id="10" name="Image 9"/>
          <p:cNvPicPr>
            <a:picLocks noChangeAspect="1"/>
          </p:cNvPicPr>
          <p:nvPr/>
        </p:nvPicPr>
        <p:blipFill rotWithShape="1">
          <a:blip r:embed="rId2"/>
          <a:srcRect l="22528" t="13136" r="38427" b="11298"/>
          <a:stretch/>
        </p:blipFill>
        <p:spPr>
          <a:xfrm>
            <a:off x="1037690" y="1657337"/>
            <a:ext cx="4145757" cy="4513198"/>
          </a:xfrm>
          <a:prstGeom prst="rect">
            <a:avLst/>
          </a:prstGeom>
        </p:spPr>
      </p:pic>
      <p:sp>
        <p:nvSpPr>
          <p:cNvPr id="11" name="TextBox 16"/>
          <p:cNvSpPr txBox="1"/>
          <p:nvPr/>
        </p:nvSpPr>
        <p:spPr>
          <a:xfrm>
            <a:off x="431799" y="1071249"/>
            <a:ext cx="4756650" cy="461665"/>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Croissance des exportations allemandes</a:t>
            </a:r>
          </a:p>
          <a:p>
            <a:pPr algn="ctr"/>
            <a:r>
              <a:rPr lang="fr-FR" sz="1200" dirty="0">
                <a:solidFill>
                  <a:schemeClr val="accent2"/>
                </a:solidFill>
                <a:latin typeface="Calibri" panose="020F0502020204030204" pitchFamily="34" charset="0"/>
              </a:rPr>
              <a:t>2007 - 2013</a:t>
            </a:r>
          </a:p>
        </p:txBody>
      </p:sp>
      <p:sp>
        <p:nvSpPr>
          <p:cNvPr id="12" name="Rectangle 11"/>
          <p:cNvSpPr/>
          <p:nvPr/>
        </p:nvSpPr>
        <p:spPr>
          <a:xfrm>
            <a:off x="431798" y="946826"/>
            <a:ext cx="4756651" cy="51562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3" name="Rectangle 12"/>
          <p:cNvSpPr/>
          <p:nvPr/>
        </p:nvSpPr>
        <p:spPr>
          <a:xfrm>
            <a:off x="570554" y="1955429"/>
            <a:ext cx="744538" cy="2546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&gt; 40%</a:t>
            </a:r>
          </a:p>
        </p:txBody>
      </p:sp>
      <p:sp>
        <p:nvSpPr>
          <p:cNvPr id="14" name="Rectangle 13"/>
          <p:cNvSpPr/>
          <p:nvPr/>
        </p:nvSpPr>
        <p:spPr>
          <a:xfrm>
            <a:off x="570554" y="2373114"/>
            <a:ext cx="744538" cy="2546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20 à 40%</a:t>
            </a:r>
          </a:p>
        </p:txBody>
      </p:sp>
      <p:sp>
        <p:nvSpPr>
          <p:cNvPr id="15" name="Rectangle 14"/>
          <p:cNvSpPr/>
          <p:nvPr/>
        </p:nvSpPr>
        <p:spPr>
          <a:xfrm>
            <a:off x="570554" y="2790799"/>
            <a:ext cx="744538" cy="254662"/>
          </a:xfrm>
          <a:prstGeom prst="rect">
            <a:avLst/>
          </a:prstGeom>
          <a:solidFill>
            <a:srgbClr val="95B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5 à 20%</a:t>
            </a:r>
          </a:p>
        </p:txBody>
      </p:sp>
      <p:sp>
        <p:nvSpPr>
          <p:cNvPr id="16" name="Rectangle 15"/>
          <p:cNvSpPr/>
          <p:nvPr/>
        </p:nvSpPr>
        <p:spPr>
          <a:xfrm>
            <a:off x="570554" y="3208484"/>
            <a:ext cx="744538" cy="25466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-5 à +5%</a:t>
            </a:r>
          </a:p>
        </p:txBody>
      </p:sp>
      <p:sp>
        <p:nvSpPr>
          <p:cNvPr id="17" name="Rectangle 16"/>
          <p:cNvSpPr/>
          <p:nvPr/>
        </p:nvSpPr>
        <p:spPr>
          <a:xfrm>
            <a:off x="570554" y="3626169"/>
            <a:ext cx="744538" cy="254662"/>
          </a:xfrm>
          <a:prstGeom prst="rect">
            <a:avLst/>
          </a:prstGeom>
          <a:pattFill prst="dkUpDiag">
            <a:fgClr>
              <a:srgbClr val="CECEC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-20 à -5%</a:t>
            </a:r>
          </a:p>
        </p:txBody>
      </p:sp>
      <p:sp>
        <p:nvSpPr>
          <p:cNvPr id="18" name="Rectangle 17"/>
          <p:cNvSpPr/>
          <p:nvPr/>
        </p:nvSpPr>
        <p:spPr>
          <a:xfrm>
            <a:off x="570554" y="4043856"/>
            <a:ext cx="744538" cy="254662"/>
          </a:xfrm>
          <a:prstGeom prst="rect">
            <a:avLst/>
          </a:prstGeom>
          <a:pattFill prst="dkUpDiag">
            <a:fgClr>
              <a:schemeClr val="tx1">
                <a:lumMod val="75000"/>
                <a:lumOff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&lt; -20%</a:t>
            </a:r>
          </a:p>
        </p:txBody>
      </p:sp>
      <p:sp>
        <p:nvSpPr>
          <p:cNvPr id="19" name="Espace réservé du contenu 1"/>
          <p:cNvSpPr txBox="1">
            <a:spLocks/>
          </p:cNvSpPr>
          <p:nvPr/>
        </p:nvSpPr>
        <p:spPr>
          <a:xfrm>
            <a:off x="5188450" y="1136551"/>
            <a:ext cx="3560264"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spcBef>
                <a:spcPts val="0"/>
              </a:spcBef>
            </a:pPr>
            <a:r>
              <a:rPr lang="fr-FR" sz="1400" dirty="0"/>
              <a:t>Une industrie allemande qui a capté </a:t>
            </a:r>
            <a:br>
              <a:rPr lang="fr-FR" sz="1400" dirty="0"/>
            </a:br>
            <a:r>
              <a:rPr lang="fr-FR" sz="1400" dirty="0"/>
              <a:t>le bénéfice de la croissance des pays </a:t>
            </a:r>
            <a:br>
              <a:rPr lang="fr-FR" sz="1400" dirty="0"/>
            </a:br>
            <a:r>
              <a:rPr lang="fr-FR" sz="1400" dirty="0"/>
              <a:t>émergents et notamment de la Chine</a:t>
            </a:r>
          </a:p>
          <a:p>
            <a:pPr lvl="1">
              <a:spcBef>
                <a:spcPts val="0"/>
              </a:spcBef>
            </a:pPr>
            <a:endParaRPr lang="fr-FR" sz="1400" dirty="0"/>
          </a:p>
          <a:p>
            <a:pPr lvl="1">
              <a:spcBef>
                <a:spcPts val="0"/>
              </a:spcBef>
            </a:pPr>
            <a:r>
              <a:rPr lang="fr-FR" sz="1400" dirty="0"/>
              <a:t>Au total un modèle de division international du travail particulièrement efficace </a:t>
            </a:r>
            <a:br>
              <a:rPr lang="fr-FR" sz="1400" dirty="0"/>
            </a:br>
            <a:r>
              <a:rPr lang="fr-FR" sz="1400" dirty="0"/>
              <a:t>et déployé à l'échelle mondiale</a:t>
            </a:r>
          </a:p>
        </p:txBody>
      </p:sp>
      <p:pic>
        <p:nvPicPr>
          <p:cNvPr id="20" name="Image 19"/>
          <p:cNvPicPr>
            <a:picLocks noChangeAspect="1"/>
          </p:cNvPicPr>
          <p:nvPr/>
        </p:nvPicPr>
        <p:blipFill rotWithShape="1">
          <a:blip r:embed="rId3"/>
          <a:srcRect l="14382" t="18586" r="13483" b="13796"/>
          <a:stretch/>
        </p:blipFill>
        <p:spPr>
          <a:xfrm>
            <a:off x="5327205" y="3818069"/>
            <a:ext cx="3359595" cy="1771460"/>
          </a:xfrm>
          <a:prstGeom prst="rect">
            <a:avLst/>
          </a:prstGeom>
        </p:spPr>
      </p:pic>
      <p:sp>
        <p:nvSpPr>
          <p:cNvPr id="21" name="ZoneTexte 20"/>
          <p:cNvSpPr txBox="1"/>
          <p:nvPr/>
        </p:nvSpPr>
        <p:spPr>
          <a:xfrm>
            <a:off x="5899684" y="5863379"/>
            <a:ext cx="1513556" cy="184666"/>
          </a:xfrm>
          <a:prstGeom prst="rect">
            <a:avLst/>
          </a:prstGeom>
          <a:noFill/>
        </p:spPr>
        <p:txBody>
          <a:bodyPr wrap="none" rtlCol="0">
            <a:spAutoFit/>
          </a:bodyPr>
          <a:lstStyle/>
          <a:p>
            <a:pPr algn="ctr"/>
            <a:r>
              <a:rPr lang="fr-FR" sz="600" i="1" dirty="0">
                <a:latin typeface="Calibri" panose="020F0502020204030204" pitchFamily="34" charset="0"/>
              </a:rPr>
              <a:t>Source : Eurostat, </a:t>
            </a:r>
            <a:r>
              <a:rPr lang="fr-FR" sz="600" i="1" dirty="0" err="1">
                <a:latin typeface="Calibri" panose="020F0502020204030204" pitchFamily="34" charset="0"/>
              </a:rPr>
              <a:t>Statistisches</a:t>
            </a:r>
            <a:r>
              <a:rPr lang="fr-FR" sz="600" i="1" dirty="0">
                <a:latin typeface="Calibri" panose="020F0502020204030204" pitchFamily="34" charset="0"/>
              </a:rPr>
              <a:t> </a:t>
            </a:r>
            <a:r>
              <a:rPr lang="fr-FR" sz="600" i="1" dirty="0" err="1">
                <a:latin typeface="Calibri" panose="020F0502020204030204" pitchFamily="34" charset="0"/>
              </a:rPr>
              <a:t>Bundesamt</a:t>
            </a:r>
            <a:endParaRPr lang="fr-FR" sz="600" i="1" dirty="0">
              <a:latin typeface="Calibri" panose="020F0502020204030204" pitchFamily="34" charset="0"/>
            </a:endParaRPr>
          </a:p>
        </p:txBody>
      </p:sp>
      <p:sp>
        <p:nvSpPr>
          <p:cNvPr id="22" name="Rectangle 21"/>
          <p:cNvSpPr/>
          <p:nvPr/>
        </p:nvSpPr>
        <p:spPr>
          <a:xfrm>
            <a:off x="5190374" y="3208484"/>
            <a:ext cx="3553259" cy="289460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cxnSp>
        <p:nvCxnSpPr>
          <p:cNvPr id="23" name="Connecteur droit 22"/>
          <p:cNvCxnSpPr/>
          <p:nvPr/>
        </p:nvCxnSpPr>
        <p:spPr>
          <a:xfrm>
            <a:off x="5190374" y="3208484"/>
            <a:ext cx="0" cy="28946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93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srcRect t="11350"/>
          <a:stretch/>
        </p:blipFill>
        <p:spPr bwMode="auto">
          <a:xfrm>
            <a:off x="4607157" y="2187551"/>
            <a:ext cx="4141556" cy="3436962"/>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22</a:t>
            </a:fld>
            <a:endParaRPr lang="en-US" dirty="0"/>
          </a:p>
        </p:txBody>
      </p:sp>
      <p:sp>
        <p:nvSpPr>
          <p:cNvPr id="6" name="Titre 5"/>
          <p:cNvSpPr>
            <a:spLocks noGrp="1"/>
          </p:cNvSpPr>
          <p:nvPr>
            <p:ph type="title"/>
          </p:nvPr>
        </p:nvSpPr>
        <p:spPr/>
        <p:txBody>
          <a:bodyPr/>
          <a:lstStyle/>
          <a:p>
            <a:r>
              <a:rPr lang="fr-FR" dirty="0"/>
              <a:t>Une comparaison industrielle France - Allemagne</a:t>
            </a:r>
          </a:p>
        </p:txBody>
      </p:sp>
      <p:pic>
        <p:nvPicPr>
          <p:cNvPr id="8" name="Image 7"/>
          <p:cNvPicPr>
            <a:picLocks noChangeAspect="1" noChangeArrowheads="1"/>
          </p:cNvPicPr>
          <p:nvPr/>
        </p:nvPicPr>
        <p:blipFill rotWithShape="1">
          <a:blip r:embed="rId4" cstate="print"/>
          <a:srcRect l="4337" t="17967"/>
          <a:stretch/>
        </p:blipFill>
        <p:spPr bwMode="auto">
          <a:xfrm>
            <a:off x="446604" y="2354279"/>
            <a:ext cx="4125396" cy="3112110"/>
          </a:xfrm>
          <a:prstGeom prst="rect">
            <a:avLst/>
          </a:prstGeom>
          <a:noFill/>
          <a:ln w="9525">
            <a:noFill/>
            <a:miter lim="800000"/>
            <a:headEnd/>
            <a:tailEnd/>
          </a:ln>
        </p:spPr>
      </p:pic>
      <p:sp>
        <p:nvSpPr>
          <p:cNvPr id="10" name="TextBox 16"/>
          <p:cNvSpPr txBox="1"/>
          <p:nvPr/>
        </p:nvSpPr>
        <p:spPr>
          <a:xfrm>
            <a:off x="431799" y="1071249"/>
            <a:ext cx="4000300" cy="646331"/>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Comparaison en 2011 de l'appréciation </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des biens d'équipement mécanique </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venant des pays étudiés (ou zones)</a:t>
            </a:r>
          </a:p>
        </p:txBody>
      </p:sp>
      <p:sp>
        <p:nvSpPr>
          <p:cNvPr id="11" name="Rectangle 10"/>
          <p:cNvSpPr/>
          <p:nvPr/>
        </p:nvSpPr>
        <p:spPr>
          <a:xfrm>
            <a:off x="431798" y="946826"/>
            <a:ext cx="4070929" cy="51562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2" name="TextBox 16"/>
          <p:cNvSpPr txBox="1"/>
          <p:nvPr/>
        </p:nvSpPr>
        <p:spPr>
          <a:xfrm>
            <a:off x="4677785" y="1071249"/>
            <a:ext cx="4000300" cy="461665"/>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Evolution des scores qualité et prix</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pour les biens d'équipement mécanique</a:t>
            </a:r>
          </a:p>
        </p:txBody>
      </p:sp>
      <p:sp>
        <p:nvSpPr>
          <p:cNvPr id="13" name="Rectangle 12"/>
          <p:cNvSpPr/>
          <p:nvPr/>
        </p:nvSpPr>
        <p:spPr>
          <a:xfrm>
            <a:off x="4677784" y="946826"/>
            <a:ext cx="4070929" cy="51562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Tree>
    <p:extLst>
      <p:ext uri="{BB962C8B-B14F-4D97-AF65-F5344CB8AC3E}">
        <p14:creationId xmlns:p14="http://schemas.microsoft.com/office/powerpoint/2010/main" val="235426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840918"/>
            <a:ext cx="8405813" cy="5371425"/>
          </a:xfrm>
        </p:spPr>
        <p:txBody>
          <a:bodyPr vert="horz" lIns="0" tIns="45720" rIns="0" bIns="45720" rtlCol="0">
            <a:noAutofit/>
          </a:bodyPr>
          <a:lstStyle/>
          <a:p>
            <a:pPr lvl="1">
              <a:spcBef>
                <a:spcPts val="1200"/>
              </a:spcBef>
              <a:spcAft>
                <a:spcPts val="0"/>
              </a:spcAft>
            </a:pPr>
            <a:r>
              <a:rPr lang="fr-FR" dirty="0"/>
              <a:t>Le modèle allemand d'"</a:t>
            </a:r>
            <a:r>
              <a:rPr lang="fr-FR" dirty="0" err="1"/>
              <a:t>ordolibéralisme</a:t>
            </a:r>
            <a:r>
              <a:rPr lang="fr-FR" dirty="0"/>
              <a:t>" issue de l'Université de Fribourg et déployé </a:t>
            </a:r>
            <a:br>
              <a:rPr lang="fr-FR" dirty="0"/>
            </a:br>
            <a:r>
              <a:rPr lang="fr-FR" dirty="0"/>
              <a:t>par Ludwig </a:t>
            </a:r>
            <a:r>
              <a:rPr lang="fr-FR" dirty="0" err="1"/>
              <a:t>Ehrard</a:t>
            </a:r>
            <a:r>
              <a:rPr lang="fr-FR" dirty="0"/>
              <a:t> dans les années 60, et poursuivi depuis lors, avec la parenthèse difficile </a:t>
            </a:r>
            <a:br>
              <a:rPr lang="fr-FR" dirty="0"/>
            </a:br>
            <a:r>
              <a:rPr lang="fr-FR" dirty="0"/>
              <a:t>de l'unification des années 90, basé sur :</a:t>
            </a:r>
          </a:p>
          <a:p>
            <a:pPr marL="628650" lvl="3" indent="-203200">
              <a:spcBef>
                <a:spcPts val="1200"/>
              </a:spcBef>
              <a:spcAft>
                <a:spcPts val="0"/>
              </a:spcAft>
              <a:buFont typeface="Century Gothic" panose="020B0502020202020204" pitchFamily="34" charset="0"/>
              <a:buChar char="−"/>
            </a:pPr>
            <a:r>
              <a:rPr lang="fr-FR" dirty="0">
                <a:solidFill>
                  <a:schemeClr val="tx1"/>
                </a:solidFill>
              </a:rPr>
              <a:t>Un ordre économique, social et politique "digne de l'homme"</a:t>
            </a:r>
          </a:p>
          <a:p>
            <a:pPr marL="628650" lvl="3" indent="-203200">
              <a:spcBef>
                <a:spcPts val="1200"/>
              </a:spcBef>
              <a:spcAft>
                <a:spcPts val="0"/>
              </a:spcAft>
              <a:buFont typeface="Century Gothic" panose="020B0502020202020204" pitchFamily="34" charset="0"/>
              <a:buChar char="−"/>
            </a:pPr>
            <a:r>
              <a:rPr lang="fr-FR" dirty="0">
                <a:solidFill>
                  <a:schemeClr val="tx1"/>
                </a:solidFill>
              </a:rPr>
              <a:t>Un Etat assurant les conditions de cet ordre sur le plan économique et social</a:t>
            </a:r>
            <a:br>
              <a:rPr lang="fr-FR" dirty="0">
                <a:solidFill>
                  <a:schemeClr val="tx1"/>
                </a:solidFill>
              </a:rPr>
            </a:br>
            <a:r>
              <a:rPr lang="fr-FR" dirty="0">
                <a:solidFill>
                  <a:schemeClr val="tx1"/>
                </a:solidFill>
              </a:rPr>
              <a:t>mais neutre dans son exécution. </a:t>
            </a:r>
          </a:p>
          <a:p>
            <a:pPr marL="628650" lvl="3" indent="-203200">
              <a:spcBef>
                <a:spcPts val="1200"/>
              </a:spcBef>
              <a:spcAft>
                <a:spcPts val="0"/>
              </a:spcAft>
              <a:buFont typeface="Century Gothic" panose="020B0502020202020204" pitchFamily="34" charset="0"/>
              <a:buChar char="−"/>
            </a:pPr>
            <a:r>
              <a:rPr lang="fr-FR" dirty="0">
                <a:ea typeface="Times New Roman" panose="02020603050405020304" pitchFamily="18" charset="0"/>
                <a:cs typeface="Times New Roman" panose="02020603050405020304" pitchFamily="18" charset="0"/>
              </a:rPr>
              <a:t>Le rôle majeur de la formation, des compétences, de la technologie et son impact </a:t>
            </a:r>
            <a:br>
              <a:rPr lang="fr-FR" dirty="0">
                <a:ea typeface="Times New Roman" panose="02020603050405020304" pitchFamily="18" charset="0"/>
                <a:cs typeface="Times New Roman" panose="02020603050405020304" pitchFamily="18" charset="0"/>
              </a:rPr>
            </a:br>
            <a:r>
              <a:rPr lang="fr-FR" dirty="0">
                <a:ea typeface="Times New Roman" panose="02020603050405020304" pitchFamily="18" charset="0"/>
                <a:cs typeface="Times New Roman" panose="02020603050405020304" pitchFamily="18" charset="0"/>
              </a:rPr>
              <a:t>sur le système scolaire, universitaire et académique</a:t>
            </a:r>
          </a:p>
          <a:p>
            <a:pPr marL="628650" lvl="3" indent="-203200">
              <a:spcBef>
                <a:spcPts val="1200"/>
              </a:spcBef>
              <a:spcAft>
                <a:spcPts val="0"/>
              </a:spcAft>
              <a:buFont typeface="Century Gothic" panose="020B0502020202020204" pitchFamily="34" charset="0"/>
              <a:buChar char="−"/>
            </a:pPr>
            <a:r>
              <a:rPr lang="fr-FR" dirty="0">
                <a:ea typeface="Times New Roman" panose="02020603050405020304" pitchFamily="18" charset="0"/>
                <a:cs typeface="Times New Roman" panose="02020603050405020304" pitchFamily="18" charset="0"/>
              </a:rPr>
              <a:t>La reconnaissance des compétences techniques et technologiques </a:t>
            </a:r>
            <a:endParaRPr lang="fr-FR" dirty="0">
              <a:solidFill>
                <a:schemeClr val="tx1"/>
              </a:solidFill>
            </a:endParaRPr>
          </a:p>
          <a:p>
            <a:pPr marL="628650" lvl="3" indent="-203200">
              <a:spcBef>
                <a:spcPts val="1200"/>
              </a:spcBef>
              <a:spcAft>
                <a:spcPts val="0"/>
              </a:spcAft>
              <a:buFont typeface="Century Gothic" panose="020B0502020202020204" pitchFamily="34" charset="0"/>
              <a:buChar char="−"/>
            </a:pPr>
            <a:r>
              <a:rPr lang="fr-FR" dirty="0">
                <a:solidFill>
                  <a:schemeClr val="tx1"/>
                </a:solidFill>
              </a:rPr>
              <a:t>Un réglage macro-économique stable et neutre sur le plan budgétaire </a:t>
            </a:r>
            <a:br>
              <a:rPr lang="fr-FR" dirty="0">
                <a:solidFill>
                  <a:schemeClr val="tx1"/>
                </a:solidFill>
              </a:rPr>
            </a:br>
            <a:r>
              <a:rPr lang="fr-FR" dirty="0">
                <a:solidFill>
                  <a:schemeClr val="tx1"/>
                </a:solidFill>
              </a:rPr>
              <a:t>ou sur le plan monétaire</a:t>
            </a:r>
          </a:p>
          <a:p>
            <a:pPr marL="628650" lvl="3" indent="-203200">
              <a:spcBef>
                <a:spcPts val="1200"/>
              </a:spcBef>
              <a:spcAft>
                <a:spcPts val="0"/>
              </a:spcAft>
              <a:buFont typeface="Century Gothic" panose="020B0502020202020204" pitchFamily="34" charset="0"/>
              <a:buChar char="−"/>
            </a:pPr>
            <a:r>
              <a:rPr lang="fr-FR" dirty="0">
                <a:solidFill>
                  <a:schemeClr val="tx1"/>
                </a:solidFill>
              </a:rPr>
              <a:t>L'entreprise comme vecteur du progrès économique à travers la technologie </a:t>
            </a:r>
            <a:br>
              <a:rPr lang="fr-FR" dirty="0">
                <a:solidFill>
                  <a:schemeClr val="tx1"/>
                </a:solidFill>
              </a:rPr>
            </a:br>
            <a:r>
              <a:rPr lang="fr-FR" dirty="0">
                <a:solidFill>
                  <a:schemeClr val="tx1"/>
                </a:solidFill>
              </a:rPr>
              <a:t>et l'innovation</a:t>
            </a:r>
          </a:p>
          <a:p>
            <a:pPr marL="628650" lvl="3" indent="-203200">
              <a:spcBef>
                <a:spcPts val="1200"/>
              </a:spcBef>
              <a:spcAft>
                <a:spcPts val="0"/>
              </a:spcAft>
              <a:buFont typeface="Century Gothic" panose="020B0502020202020204" pitchFamily="34" charset="0"/>
              <a:buChar char="−"/>
            </a:pPr>
            <a:r>
              <a:rPr lang="fr-FR" dirty="0">
                <a:solidFill>
                  <a:schemeClr val="tx1"/>
                </a:solidFill>
              </a:rPr>
              <a:t>L'entreprise comme pivot de la répartition sociale (cogestion, accords d'entreprises)</a:t>
            </a:r>
          </a:p>
          <a:p>
            <a:pPr marL="628650" lvl="3" indent="-203200">
              <a:spcBef>
                <a:spcPts val="1200"/>
              </a:spcBef>
              <a:spcAft>
                <a:spcPts val="0"/>
              </a:spcAft>
              <a:buFont typeface="Century Gothic" panose="020B0502020202020204" pitchFamily="34" charset="0"/>
              <a:buChar char="−"/>
            </a:pPr>
            <a:r>
              <a:rPr lang="fr-FR" dirty="0">
                <a:solidFill>
                  <a:schemeClr val="tx1"/>
                </a:solidFill>
              </a:rPr>
              <a:t>Le rôle des clusters régionaux dans la formation, la recherche, les compétences, </a:t>
            </a:r>
            <a:br>
              <a:rPr lang="fr-FR" dirty="0">
                <a:solidFill>
                  <a:schemeClr val="tx1"/>
                </a:solidFill>
              </a:rPr>
            </a:br>
            <a:r>
              <a:rPr lang="fr-FR" dirty="0">
                <a:solidFill>
                  <a:schemeClr val="tx1"/>
                </a:solidFill>
              </a:rPr>
              <a:t>les infrastructures et la génération de filières industrielles synergétiques</a:t>
            </a:r>
          </a:p>
          <a:p>
            <a:pPr marL="628650" lvl="3" indent="-203200">
              <a:spcBef>
                <a:spcPts val="1200"/>
              </a:spcBef>
              <a:spcAft>
                <a:spcPts val="0"/>
              </a:spcAft>
              <a:buFont typeface="Century Gothic" panose="020B0502020202020204" pitchFamily="34" charset="0"/>
              <a:buChar char="−"/>
            </a:pPr>
            <a:endParaRPr lang="fr-FR" dirty="0">
              <a:solidFill>
                <a:schemeClr val="tx1"/>
              </a:solidFill>
            </a:endParaRPr>
          </a:p>
          <a:p>
            <a:pPr lvl="2">
              <a:spcBef>
                <a:spcPts val="1200"/>
              </a:spcBef>
              <a:spcAft>
                <a:spcPts val="0"/>
              </a:spcAft>
              <a:buFont typeface="Century Gothic" panose="020B0502020202020204" pitchFamily="34" charset="0"/>
              <a:buChar char="−"/>
            </a:pPr>
            <a:endParaRPr lang="fr-FR" dirty="0">
              <a:solidFill>
                <a:schemeClr val="tx1"/>
              </a:solidFill>
            </a:endParaRPr>
          </a:p>
          <a:p>
            <a:pPr lvl="1">
              <a:spcBef>
                <a:spcPts val="1200"/>
              </a:spcBef>
              <a:spcAft>
                <a:spcPts val="0"/>
              </a:spcAft>
            </a:pPr>
            <a:endParaRPr lang="fr-FR" dirty="0">
              <a:solidFill>
                <a:schemeClr val="tx1"/>
              </a:solidFill>
            </a:endParaRPr>
          </a:p>
          <a:p>
            <a:pPr lvl="1">
              <a:spcBef>
                <a:spcPts val="1200"/>
              </a:spcBef>
              <a:spcAft>
                <a:spcPts val="0"/>
              </a:spcAft>
            </a:pPr>
            <a:endParaRPr lang="fr-FR" dirty="0">
              <a:solidFill>
                <a:schemeClr val="tx1"/>
              </a:solidFill>
            </a:endParaRP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23</a:t>
            </a:fld>
            <a:endParaRPr lang="en-US" dirty="0"/>
          </a:p>
        </p:txBody>
      </p:sp>
      <p:sp>
        <p:nvSpPr>
          <p:cNvPr id="24" name="Titre 2"/>
          <p:cNvSpPr>
            <a:spLocks noGrp="1"/>
          </p:cNvSpPr>
          <p:nvPr>
            <p:ph type="title"/>
          </p:nvPr>
        </p:nvSpPr>
        <p:spPr>
          <a:xfrm>
            <a:off x="342900" y="5872"/>
            <a:ext cx="8801100" cy="587603"/>
          </a:xfrm>
        </p:spPr>
        <p:txBody>
          <a:bodyPr>
            <a:noAutofit/>
          </a:bodyPr>
          <a:lstStyle/>
          <a:p>
            <a:r>
              <a:rPr lang="fr-FR" dirty="0"/>
              <a:t>Une comparaison industrielle France - Allemagne</a:t>
            </a:r>
            <a:endParaRPr lang="fr-FR" sz="2400" dirty="0"/>
          </a:p>
        </p:txBody>
      </p:sp>
    </p:spTree>
    <p:extLst>
      <p:ext uri="{BB962C8B-B14F-4D97-AF65-F5344CB8AC3E}">
        <p14:creationId xmlns:p14="http://schemas.microsoft.com/office/powerpoint/2010/main" val="42278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24</a:t>
            </a:fld>
            <a:endParaRPr lang="en-US" dirty="0"/>
          </a:p>
        </p:txBody>
      </p:sp>
      <p:sp>
        <p:nvSpPr>
          <p:cNvPr id="10" name="Rectangle 22"/>
          <p:cNvSpPr/>
          <p:nvPr/>
        </p:nvSpPr>
        <p:spPr>
          <a:xfrm>
            <a:off x="431800" y="908050"/>
            <a:ext cx="4852428" cy="5059970"/>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cxnSp>
        <p:nvCxnSpPr>
          <p:cNvPr id="20" name="Straight Arrow Connector 17"/>
          <p:cNvCxnSpPr/>
          <p:nvPr/>
        </p:nvCxnSpPr>
        <p:spPr>
          <a:xfrm flipV="1">
            <a:off x="2277163" y="1560091"/>
            <a:ext cx="0" cy="3619877"/>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17"/>
          <p:cNvCxnSpPr/>
          <p:nvPr/>
        </p:nvCxnSpPr>
        <p:spPr>
          <a:xfrm>
            <a:off x="763060" y="3619144"/>
            <a:ext cx="3580340"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297272" y="1885659"/>
            <a:ext cx="337068" cy="493872"/>
          </a:xfrm>
          <a:prstGeom prst="rect">
            <a:avLst/>
          </a:prstGeom>
        </p:spPr>
        <p:txBody>
          <a:bodyPr wrap="none">
            <a:spAutoFit/>
          </a:bodyPr>
          <a:lstStyle/>
          <a:p>
            <a:pPr marL="0" lvl="1" defTabSz="685800">
              <a:buClr>
                <a:srgbClr val="E48312"/>
              </a:buClr>
              <a:defRPr/>
            </a:pPr>
            <a:r>
              <a:rPr lang="fr-FR" sz="1400" i="1" dirty="0">
                <a:solidFill>
                  <a:srgbClr val="000000">
                    <a:lumMod val="75000"/>
                    <a:lumOff val="25000"/>
                  </a:srgbClr>
                </a:solidFill>
              </a:rPr>
              <a:t>actif</a:t>
            </a:r>
            <a:endParaRPr lang="fr-FR" sz="900" i="1" dirty="0">
              <a:solidFill>
                <a:srgbClr val="000000">
                  <a:lumMod val="75000"/>
                  <a:lumOff val="25000"/>
                </a:srgbClr>
              </a:solidFill>
            </a:endParaRPr>
          </a:p>
        </p:txBody>
      </p:sp>
      <p:sp>
        <p:nvSpPr>
          <p:cNvPr id="25" name="Ellipse 24"/>
          <p:cNvSpPr/>
          <p:nvPr/>
        </p:nvSpPr>
        <p:spPr>
          <a:xfrm>
            <a:off x="1546186" y="2344524"/>
            <a:ext cx="908422" cy="808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err="1"/>
              <a:t>Etats</a:t>
            </a:r>
            <a:r>
              <a:rPr lang="fr-FR" sz="1400" dirty="0"/>
              <a:t> Unis</a:t>
            </a:r>
          </a:p>
        </p:txBody>
      </p:sp>
      <p:sp>
        <p:nvSpPr>
          <p:cNvPr id="27" name="Rectangle 26"/>
          <p:cNvSpPr/>
          <p:nvPr/>
        </p:nvSpPr>
        <p:spPr>
          <a:xfrm>
            <a:off x="2297272" y="4844683"/>
            <a:ext cx="445666" cy="493872"/>
          </a:xfrm>
          <a:prstGeom prst="rect">
            <a:avLst/>
          </a:prstGeom>
        </p:spPr>
        <p:txBody>
          <a:bodyPr wrap="none">
            <a:spAutoFit/>
          </a:bodyPr>
          <a:lstStyle/>
          <a:p>
            <a:pPr marL="0" lvl="1" defTabSz="685800">
              <a:buClr>
                <a:srgbClr val="E48312"/>
              </a:buClr>
              <a:defRPr/>
            </a:pPr>
            <a:r>
              <a:rPr lang="fr-FR" sz="1400" i="1" dirty="0">
                <a:solidFill>
                  <a:srgbClr val="000000">
                    <a:lumMod val="75000"/>
                    <a:lumOff val="25000"/>
                  </a:srgbClr>
                </a:solidFill>
              </a:rPr>
              <a:t>neutre</a:t>
            </a:r>
            <a:endParaRPr lang="fr-FR" sz="900" i="1" dirty="0">
              <a:solidFill>
                <a:srgbClr val="000000">
                  <a:lumMod val="75000"/>
                  <a:lumOff val="25000"/>
                </a:srgbClr>
              </a:solidFill>
            </a:endParaRPr>
          </a:p>
        </p:txBody>
      </p:sp>
      <p:sp>
        <p:nvSpPr>
          <p:cNvPr id="32" name="Ellipse 31"/>
          <p:cNvSpPr/>
          <p:nvPr/>
        </p:nvSpPr>
        <p:spPr>
          <a:xfrm>
            <a:off x="616224" y="4514416"/>
            <a:ext cx="908422" cy="808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1400" dirty="0"/>
          </a:p>
        </p:txBody>
      </p:sp>
      <p:sp>
        <p:nvSpPr>
          <p:cNvPr id="33" name="Rectangle 32"/>
          <p:cNvSpPr/>
          <p:nvPr/>
        </p:nvSpPr>
        <p:spPr>
          <a:xfrm>
            <a:off x="4179552" y="2905140"/>
            <a:ext cx="1104676" cy="1384995"/>
          </a:xfrm>
          <a:prstGeom prst="rect">
            <a:avLst/>
          </a:prstGeom>
        </p:spPr>
        <p:txBody>
          <a:bodyPr wrap="square">
            <a:spAutoFit/>
          </a:bodyPr>
          <a:lstStyle/>
          <a:p>
            <a:pPr marL="0" lvl="1" algn="ctr" defTabSz="685800">
              <a:buClr>
                <a:srgbClr val="E48312"/>
              </a:buClr>
              <a:defRPr/>
            </a:pPr>
            <a:r>
              <a:rPr lang="fr-FR" sz="1400" dirty="0">
                <a:solidFill>
                  <a:schemeClr val="accent2"/>
                </a:solidFill>
              </a:rPr>
              <a:t>Intervention </a:t>
            </a:r>
            <a:br>
              <a:rPr lang="fr-FR" sz="1400" dirty="0">
                <a:solidFill>
                  <a:schemeClr val="accent2"/>
                </a:solidFill>
              </a:rPr>
            </a:br>
            <a:r>
              <a:rPr lang="fr-FR" sz="1400" dirty="0">
                <a:solidFill>
                  <a:schemeClr val="accent2"/>
                </a:solidFill>
              </a:rPr>
              <a:t>de politique industrielle </a:t>
            </a:r>
            <a:br>
              <a:rPr lang="fr-FR" sz="1400" dirty="0">
                <a:solidFill>
                  <a:schemeClr val="accent2"/>
                </a:solidFill>
              </a:rPr>
            </a:br>
            <a:r>
              <a:rPr lang="fr-FR" sz="1400" dirty="0">
                <a:solidFill>
                  <a:schemeClr val="accent2"/>
                </a:solidFill>
              </a:rPr>
              <a:t>et de </a:t>
            </a:r>
            <a:br>
              <a:rPr lang="fr-FR" sz="1400" dirty="0">
                <a:solidFill>
                  <a:schemeClr val="accent2"/>
                </a:solidFill>
              </a:rPr>
            </a:br>
            <a:r>
              <a:rPr lang="fr-FR" sz="1400" dirty="0">
                <a:solidFill>
                  <a:schemeClr val="accent2"/>
                </a:solidFill>
              </a:rPr>
              <a:t>régulation </a:t>
            </a:r>
            <a:br>
              <a:rPr lang="fr-FR" sz="1400" dirty="0">
                <a:solidFill>
                  <a:schemeClr val="accent2"/>
                </a:solidFill>
              </a:rPr>
            </a:br>
            <a:r>
              <a:rPr lang="fr-FR" sz="1400" dirty="0">
                <a:solidFill>
                  <a:schemeClr val="accent2"/>
                </a:solidFill>
              </a:rPr>
              <a:t>sociale</a:t>
            </a:r>
            <a:endParaRPr lang="fr-FR" sz="900" dirty="0">
              <a:solidFill>
                <a:schemeClr val="accent2"/>
              </a:solidFill>
            </a:endParaRPr>
          </a:p>
        </p:txBody>
      </p:sp>
      <p:sp>
        <p:nvSpPr>
          <p:cNvPr id="18" name="Titre 2"/>
          <p:cNvSpPr txBox="1">
            <a:spLocks/>
          </p:cNvSpPr>
          <p:nvPr/>
        </p:nvSpPr>
        <p:spPr>
          <a:xfrm>
            <a:off x="342900" y="5872"/>
            <a:ext cx="8801100" cy="587603"/>
          </a:xfrm>
          <a:prstGeom prst="rect">
            <a:avLst/>
          </a:prstGeom>
        </p:spPr>
        <p:txBody>
          <a:bodyPr vert="horz" lIns="91440" tIns="45720" rIns="91440" bIns="45720" rtlCol="0" anchor="b">
            <a:noAutofit/>
          </a:bodyPr>
          <a:lstStyle>
            <a:lvl1pPr algn="l" defTabSz="685800" rtl="0" eaLnBrk="1" latinLnBrk="0" hangingPunct="1">
              <a:lnSpc>
                <a:spcPct val="85000"/>
              </a:lnSpc>
              <a:spcBef>
                <a:spcPct val="0"/>
              </a:spcBef>
              <a:buNone/>
              <a:defRPr sz="2400" kern="1200" spc="-38" baseline="0">
                <a:solidFill>
                  <a:schemeClr val="tx1">
                    <a:lumMod val="75000"/>
                    <a:lumOff val="25000"/>
                  </a:schemeClr>
                </a:solidFill>
                <a:latin typeface="Calibri" panose="020F0502020204030204" pitchFamily="34" charset="0"/>
                <a:ea typeface="+mj-ea"/>
                <a:cs typeface="+mj-cs"/>
              </a:defRPr>
            </a:lvl1pPr>
          </a:lstStyle>
          <a:p>
            <a:r>
              <a:rPr lang="fr-FR" dirty="0">
                <a:ea typeface="Times New Roman" panose="02020603050405020304" pitchFamily="18" charset="0"/>
                <a:cs typeface="Times New Roman" panose="02020603050405020304" pitchFamily="18" charset="0"/>
              </a:rPr>
              <a:t>Le débat sur les politiques publiques</a:t>
            </a:r>
            <a:endParaRPr lang="fr-FR" dirty="0"/>
          </a:p>
        </p:txBody>
      </p:sp>
      <p:sp>
        <p:nvSpPr>
          <p:cNvPr id="22" name="Espace réservé du contenu 1"/>
          <p:cNvSpPr>
            <a:spLocks noGrp="1"/>
          </p:cNvSpPr>
          <p:nvPr>
            <p:ph idx="1"/>
          </p:nvPr>
        </p:nvSpPr>
        <p:spPr>
          <a:xfrm>
            <a:off x="896259" y="1231371"/>
            <a:ext cx="2761807" cy="307777"/>
          </a:xfrm>
        </p:spPr>
        <p:txBody>
          <a:bodyPr wrap="square">
            <a:spAutoFit/>
          </a:bodyPr>
          <a:lstStyle/>
          <a:p>
            <a:pPr marL="0" algn="ctr" defTabSz="457200"/>
            <a:r>
              <a:rPr lang="en-US" sz="1400" b="0" dirty="0" err="1">
                <a:latin typeface="+mn-lt"/>
              </a:rPr>
              <a:t>Réglage</a:t>
            </a:r>
            <a:r>
              <a:rPr lang="en-US" sz="1400" b="0" dirty="0">
                <a:latin typeface="+mn-lt"/>
              </a:rPr>
              <a:t> macro-</a:t>
            </a:r>
            <a:r>
              <a:rPr lang="en-US" sz="1400" b="0" dirty="0" err="1">
                <a:latin typeface="+mn-lt"/>
              </a:rPr>
              <a:t>économique</a:t>
            </a:r>
            <a:endParaRPr lang="fr-FR" sz="1400" b="0" dirty="0">
              <a:latin typeface="+mn-lt"/>
            </a:endParaRPr>
          </a:p>
        </p:txBody>
      </p:sp>
      <p:sp>
        <p:nvSpPr>
          <p:cNvPr id="23" name="Espace réservé du contenu 1"/>
          <p:cNvSpPr txBox="1">
            <a:spLocks/>
          </p:cNvSpPr>
          <p:nvPr/>
        </p:nvSpPr>
        <p:spPr>
          <a:xfrm>
            <a:off x="5284228" y="2801698"/>
            <a:ext cx="5302410" cy="2937466"/>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288036" lvl="2" indent="0" defTabSz="685800">
              <a:lnSpc>
                <a:spcPct val="100000"/>
              </a:lnSpc>
              <a:spcBef>
                <a:spcPts val="300"/>
              </a:spcBef>
              <a:spcAft>
                <a:spcPts val="0"/>
              </a:spcAft>
              <a:buClr>
                <a:schemeClr val="accent1"/>
              </a:buClr>
              <a:buFont typeface="Century Gothic" panose="020B0502020202020204" pitchFamily="34" charset="0"/>
              <a:buNone/>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sz="1400" dirty="0"/>
              <a:t> Politique industrielle et régulation sociale</a:t>
            </a:r>
          </a:p>
          <a:p>
            <a:pPr lvl="3"/>
            <a:r>
              <a:rPr lang="fr-FR" sz="1400" dirty="0"/>
              <a:t>Contrôle d’entreprises publiques</a:t>
            </a:r>
          </a:p>
          <a:p>
            <a:pPr lvl="3"/>
            <a:r>
              <a:rPr lang="fr-FR" sz="1400" dirty="0"/>
              <a:t>Achats publics</a:t>
            </a:r>
          </a:p>
          <a:p>
            <a:pPr lvl="3"/>
            <a:r>
              <a:rPr lang="fr-FR" sz="1400" dirty="0"/>
              <a:t>Politique de normes</a:t>
            </a:r>
          </a:p>
          <a:p>
            <a:pPr lvl="3"/>
            <a:r>
              <a:rPr lang="fr-FR" sz="1400" dirty="0" err="1"/>
              <a:t>Incentives</a:t>
            </a:r>
            <a:r>
              <a:rPr lang="fr-FR" sz="1400" dirty="0"/>
              <a:t> fiscales</a:t>
            </a:r>
          </a:p>
          <a:p>
            <a:pPr lvl="3"/>
            <a:r>
              <a:rPr lang="fr-FR" sz="1400" dirty="0"/>
              <a:t>Programmes industriels ou technologies </a:t>
            </a:r>
            <a:br>
              <a:rPr lang="fr-FR" sz="1400" dirty="0"/>
            </a:br>
            <a:r>
              <a:rPr lang="fr-FR" sz="1400" dirty="0"/>
              <a:t>publics</a:t>
            </a:r>
          </a:p>
          <a:p>
            <a:pPr lvl="3"/>
            <a:r>
              <a:rPr lang="fr-FR" sz="1400" dirty="0"/>
              <a:t>Réglementations des modalités </a:t>
            </a:r>
            <a:br>
              <a:rPr lang="fr-FR" sz="1400" dirty="0"/>
            </a:br>
            <a:r>
              <a:rPr lang="fr-FR" sz="1400" dirty="0"/>
              <a:t>d’organisation du travail</a:t>
            </a:r>
          </a:p>
          <a:p>
            <a:pPr lvl="3"/>
            <a:r>
              <a:rPr lang="fr-FR" sz="1400" dirty="0"/>
              <a:t>Réglementations des rémunérations</a:t>
            </a:r>
          </a:p>
          <a:p>
            <a:pPr lvl="3"/>
            <a:r>
              <a:rPr lang="fr-FR" sz="1400" dirty="0"/>
              <a:t>Réglementation de la protection sociale </a:t>
            </a:r>
            <a:br>
              <a:rPr lang="fr-FR" sz="1400" dirty="0"/>
            </a:br>
            <a:r>
              <a:rPr lang="fr-FR" sz="1400" dirty="0"/>
              <a:t>(chômage, maladie, retraite)</a:t>
            </a:r>
          </a:p>
          <a:p>
            <a:pPr lvl="3"/>
            <a:endParaRPr lang="fr-FR" sz="1400" dirty="0"/>
          </a:p>
          <a:p>
            <a:pPr lvl="3"/>
            <a:endParaRPr lang="fr-FR" sz="1400" dirty="0"/>
          </a:p>
          <a:p>
            <a:pPr lvl="2"/>
            <a:endParaRPr lang="fr-FR" sz="1400" dirty="0"/>
          </a:p>
          <a:p>
            <a:pPr lvl="1"/>
            <a:endParaRPr lang="fr-FR" sz="1400" dirty="0"/>
          </a:p>
          <a:p>
            <a:pPr lvl="1"/>
            <a:endParaRPr lang="fr-FR" sz="1400" dirty="0"/>
          </a:p>
        </p:txBody>
      </p:sp>
      <p:sp>
        <p:nvSpPr>
          <p:cNvPr id="28" name="Espace réservé du contenu 1"/>
          <p:cNvSpPr txBox="1">
            <a:spLocks/>
          </p:cNvSpPr>
          <p:nvPr/>
        </p:nvSpPr>
        <p:spPr>
          <a:xfrm>
            <a:off x="5284228" y="1233770"/>
            <a:ext cx="5035652"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300" b="1">
                <a:solidFill>
                  <a:schemeClr val="tx1">
                    <a:lumMod val="75000"/>
                    <a:lumOff val="25000"/>
                  </a:schemeClr>
                </a:solidFill>
                <a:latin typeface="Calibri" panose="020F0502020204030204" pitchFamily="34" charset="0"/>
              </a:defRPr>
            </a:lvl2pPr>
            <a:lvl3pPr marL="288036" lvl="2" indent="0" defTabSz="685800">
              <a:lnSpc>
                <a:spcPct val="100000"/>
              </a:lnSpc>
              <a:spcBef>
                <a:spcPts val="300"/>
              </a:spcBef>
              <a:spcAft>
                <a:spcPts val="0"/>
              </a:spcAft>
              <a:buClr>
                <a:schemeClr val="accent1"/>
              </a:buClr>
              <a:buFont typeface="Century Gothic" panose="020B0502020202020204" pitchFamily="34" charset="0"/>
              <a:buNone/>
              <a:defRPr sz="13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3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sz="1400" dirty="0"/>
              <a:t> Réglage macro-économique</a:t>
            </a:r>
          </a:p>
          <a:p>
            <a:pPr lvl="3"/>
            <a:r>
              <a:rPr lang="fr-FR" sz="1400" dirty="0"/>
              <a:t>Politique budgétaire</a:t>
            </a:r>
          </a:p>
          <a:p>
            <a:pPr lvl="3"/>
            <a:r>
              <a:rPr lang="fr-FR" sz="1400" dirty="0"/>
              <a:t>Politique monétaire</a:t>
            </a:r>
          </a:p>
          <a:p>
            <a:pPr lvl="3"/>
            <a:r>
              <a:rPr lang="fr-FR" sz="1400" dirty="0"/>
              <a:t>Commerce International</a:t>
            </a:r>
          </a:p>
          <a:p>
            <a:pPr lvl="3"/>
            <a:r>
              <a:rPr lang="fr-FR" sz="1400" dirty="0"/>
              <a:t>Concurrence</a:t>
            </a:r>
          </a:p>
          <a:p>
            <a:pPr lvl="1"/>
            <a:endParaRPr lang="fr-FR" sz="1400" dirty="0"/>
          </a:p>
          <a:p>
            <a:pPr lvl="1"/>
            <a:endParaRPr lang="fr-FR" sz="1400" dirty="0"/>
          </a:p>
        </p:txBody>
      </p:sp>
      <p:sp>
        <p:nvSpPr>
          <p:cNvPr id="31" name="Ellipse 30"/>
          <p:cNvSpPr/>
          <p:nvPr/>
        </p:nvSpPr>
        <p:spPr>
          <a:xfrm>
            <a:off x="3213167" y="2065598"/>
            <a:ext cx="908422" cy="808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t>Chine</a:t>
            </a:r>
          </a:p>
        </p:txBody>
      </p:sp>
      <p:sp>
        <p:nvSpPr>
          <p:cNvPr id="34" name="Ellipse 33"/>
          <p:cNvSpPr/>
          <p:nvPr/>
        </p:nvSpPr>
        <p:spPr>
          <a:xfrm>
            <a:off x="3046516" y="3119625"/>
            <a:ext cx="908422" cy="808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t>France</a:t>
            </a:r>
          </a:p>
        </p:txBody>
      </p:sp>
      <p:sp>
        <p:nvSpPr>
          <p:cNvPr id="11" name="Rectangle 10"/>
          <p:cNvSpPr/>
          <p:nvPr/>
        </p:nvSpPr>
        <p:spPr>
          <a:xfrm>
            <a:off x="590176" y="4764750"/>
            <a:ext cx="960519" cy="307777"/>
          </a:xfrm>
          <a:prstGeom prst="rect">
            <a:avLst/>
          </a:prstGeom>
        </p:spPr>
        <p:txBody>
          <a:bodyPr wrap="none">
            <a:spAutoFit/>
          </a:bodyPr>
          <a:lstStyle/>
          <a:p>
            <a:pPr algn="ctr"/>
            <a:r>
              <a:rPr lang="fr-FR" sz="1400" dirty="0">
                <a:solidFill>
                  <a:schemeClr val="bg1"/>
                </a:solidFill>
              </a:rPr>
              <a:t>Allemagne</a:t>
            </a:r>
          </a:p>
        </p:txBody>
      </p:sp>
    </p:spTree>
    <p:extLst>
      <p:ext uri="{BB962C8B-B14F-4D97-AF65-F5344CB8AC3E}">
        <p14:creationId xmlns:p14="http://schemas.microsoft.com/office/powerpoint/2010/main" val="176293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ECOLE NORMALE SUPERIEURE – OCTOBRE 2016 / JANVIER 2017</a:t>
            </a:r>
            <a:endParaRPr lang="en-US" dirty="0"/>
          </a:p>
        </p:txBody>
      </p:sp>
      <p:sp>
        <p:nvSpPr>
          <p:cNvPr id="4" name="Espace réservé du pied de page 3"/>
          <p:cNvSpPr>
            <a:spLocks noGrp="1"/>
          </p:cNvSpPr>
          <p:nvPr>
            <p:ph type="ftr" sz="quarter" idx="3"/>
          </p:nvPr>
        </p:nvSpPr>
        <p:spPr/>
        <p:txBody>
          <a:bodyPr/>
          <a:lstStyle/>
          <a:p>
            <a:r>
              <a:rPr lang="en-US"/>
              <a:t>YANN DELABRIERE</a:t>
            </a:r>
            <a:endParaRPr lang="en-US" dirty="0"/>
          </a:p>
        </p:txBody>
      </p:sp>
      <p:sp>
        <p:nvSpPr>
          <p:cNvPr id="5" name="Espace réservé du numéro de diapositive 4"/>
          <p:cNvSpPr>
            <a:spLocks noGrp="1"/>
          </p:cNvSpPr>
          <p:nvPr>
            <p:ph type="sldNum" sz="quarter" idx="4"/>
          </p:nvPr>
        </p:nvSpPr>
        <p:spPr/>
        <p:txBody>
          <a:bodyPr/>
          <a:lstStyle/>
          <a:p>
            <a:fld id="{6113E31D-E2AB-40D1-8B51-AFA5AFEF393A}" type="slidenum">
              <a:rPr lang="en-US" smtClean="0"/>
              <a:pPr/>
              <a:t>25</a:t>
            </a:fld>
            <a:endParaRPr lang="en-US" dirty="0"/>
          </a:p>
        </p:txBody>
      </p:sp>
      <p:sp>
        <p:nvSpPr>
          <p:cNvPr id="6" name="Titre 5"/>
          <p:cNvSpPr>
            <a:spLocks noGrp="1"/>
          </p:cNvSpPr>
          <p:nvPr>
            <p:ph type="title"/>
          </p:nvPr>
        </p:nvSpPr>
        <p:spPr/>
        <p:txBody>
          <a:bodyPr>
            <a:normAutofit/>
          </a:bodyPr>
          <a:lstStyle/>
          <a:p>
            <a:r>
              <a:rPr lang="fr-FR" dirty="0"/>
              <a:t>Le débat sur les politiques publiques</a:t>
            </a:r>
          </a:p>
        </p:txBody>
      </p:sp>
      <p:sp>
        <p:nvSpPr>
          <p:cNvPr id="10" name="Espace réservé du contenu 1"/>
          <p:cNvSpPr>
            <a:spLocks noGrp="1"/>
          </p:cNvSpPr>
          <p:nvPr>
            <p:ph idx="1"/>
          </p:nvPr>
        </p:nvSpPr>
        <p:spPr>
          <a:xfrm>
            <a:off x="342900" y="860452"/>
            <a:ext cx="8405813" cy="402528"/>
          </a:xfrm>
        </p:spPr>
        <p:txBody>
          <a:bodyPr vert="horz" lIns="0" tIns="45720" rIns="0" bIns="45720" rtlCol="0">
            <a:noAutofit/>
          </a:bodyPr>
          <a:lstStyle/>
          <a:p>
            <a:pPr>
              <a:spcBef>
                <a:spcPts val="1200"/>
              </a:spcBef>
              <a:spcAft>
                <a:spcPts val="0"/>
              </a:spcAft>
            </a:pPr>
            <a:r>
              <a:rPr lang="fr-FR" dirty="0"/>
              <a:t>Principales caractéristiques des quatre modèles </a:t>
            </a:r>
          </a:p>
        </p:txBody>
      </p:sp>
      <p:sp>
        <p:nvSpPr>
          <p:cNvPr id="11" name="Rectangle 10"/>
          <p:cNvSpPr/>
          <p:nvPr/>
        </p:nvSpPr>
        <p:spPr>
          <a:xfrm>
            <a:off x="433841" y="1283312"/>
            <a:ext cx="4083730" cy="237530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2" name="TextBox 16"/>
          <p:cNvSpPr txBox="1"/>
          <p:nvPr/>
        </p:nvSpPr>
        <p:spPr>
          <a:xfrm>
            <a:off x="2051552" y="1350211"/>
            <a:ext cx="848309" cy="276999"/>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Allemagne</a:t>
            </a:r>
          </a:p>
        </p:txBody>
      </p:sp>
      <p:sp>
        <p:nvSpPr>
          <p:cNvPr id="20" name="Espace réservé du contenu 1"/>
          <p:cNvSpPr txBox="1">
            <a:spLocks/>
          </p:cNvSpPr>
          <p:nvPr/>
        </p:nvSpPr>
        <p:spPr>
          <a:xfrm>
            <a:off x="431800" y="1641747"/>
            <a:ext cx="4202907"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500" b="1">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spcBef>
                <a:spcPts val="100"/>
              </a:spcBef>
            </a:pPr>
            <a:r>
              <a:rPr lang="fr-FR" sz="1200" b="0" dirty="0"/>
              <a:t>Réglage budgétaire neutre </a:t>
            </a:r>
            <a:br>
              <a:rPr lang="fr-FR" sz="1200" b="0" dirty="0"/>
            </a:br>
            <a:r>
              <a:rPr lang="fr-FR" sz="1200" b="0" dirty="0"/>
              <a:t>(équilibre du budget, dette publique réduite) </a:t>
            </a:r>
          </a:p>
          <a:p>
            <a:pPr lvl="1">
              <a:spcBef>
                <a:spcPts val="100"/>
              </a:spcBef>
            </a:pPr>
            <a:r>
              <a:rPr lang="fr-FR" sz="1200" b="0" dirty="0"/>
              <a:t>Réglage monétaire neutre </a:t>
            </a:r>
            <a:br>
              <a:rPr lang="fr-FR" sz="1200" b="0" dirty="0"/>
            </a:br>
            <a:r>
              <a:rPr lang="fr-FR" sz="1200" b="0" dirty="0"/>
              <a:t>(maîtrise de l'inflation, pas de règle devise)*</a:t>
            </a:r>
          </a:p>
          <a:p>
            <a:pPr lvl="1">
              <a:spcBef>
                <a:spcPts val="100"/>
              </a:spcBef>
            </a:pPr>
            <a:r>
              <a:rPr lang="fr-FR" sz="1200" b="0" dirty="0"/>
              <a:t>Politique commerciale extérieure modérément active*</a:t>
            </a:r>
          </a:p>
          <a:p>
            <a:pPr lvl="1">
              <a:spcBef>
                <a:spcPts val="100"/>
              </a:spcBef>
            </a:pPr>
            <a:r>
              <a:rPr lang="fr-FR" sz="1200" b="0" dirty="0"/>
              <a:t>Politique de concurrence moyennement active*</a:t>
            </a:r>
          </a:p>
          <a:p>
            <a:pPr lvl="1">
              <a:spcBef>
                <a:spcPts val="100"/>
              </a:spcBef>
            </a:pPr>
            <a:r>
              <a:rPr lang="fr-FR" sz="1200" b="0" dirty="0"/>
              <a:t>Normes sur le niveau premium mondial </a:t>
            </a:r>
          </a:p>
          <a:p>
            <a:pPr lvl="1">
              <a:spcBef>
                <a:spcPts val="100"/>
              </a:spcBef>
            </a:pPr>
            <a:r>
              <a:rPr lang="fr-FR" sz="1200" b="0" dirty="0"/>
              <a:t>Peu ou pas d'intervention sectorielle ou </a:t>
            </a:r>
            <a:r>
              <a:rPr lang="fr-FR" sz="1200" b="0" dirty="0" err="1"/>
              <a:t>incentives</a:t>
            </a:r>
            <a:r>
              <a:rPr lang="fr-FR" sz="1200" b="0" dirty="0"/>
              <a:t> fiscales </a:t>
            </a:r>
          </a:p>
          <a:p>
            <a:pPr lvl="1">
              <a:spcBef>
                <a:spcPts val="100"/>
              </a:spcBef>
            </a:pPr>
            <a:r>
              <a:rPr lang="fr-FR" sz="1200" b="0" dirty="0"/>
              <a:t>Régulation sociale dans les branches et les entreprises </a:t>
            </a:r>
          </a:p>
          <a:p>
            <a:pPr lvl="1">
              <a:spcBef>
                <a:spcPts val="100"/>
              </a:spcBef>
            </a:pPr>
            <a:r>
              <a:rPr lang="fr-FR" sz="1200" b="0" dirty="0"/>
              <a:t>Système de formation , compétences , R&amp;D </a:t>
            </a:r>
          </a:p>
        </p:txBody>
      </p:sp>
      <p:sp>
        <p:nvSpPr>
          <p:cNvPr id="23" name="Rectangle 22"/>
          <p:cNvSpPr/>
          <p:nvPr/>
        </p:nvSpPr>
        <p:spPr>
          <a:xfrm>
            <a:off x="4664983" y="1283312"/>
            <a:ext cx="4083730" cy="237530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33" name="Rectangle 32"/>
          <p:cNvSpPr/>
          <p:nvPr/>
        </p:nvSpPr>
        <p:spPr>
          <a:xfrm>
            <a:off x="433841" y="3754370"/>
            <a:ext cx="4083730" cy="237530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34" name="TextBox 16"/>
          <p:cNvSpPr txBox="1"/>
          <p:nvPr/>
        </p:nvSpPr>
        <p:spPr>
          <a:xfrm>
            <a:off x="2068511" y="3821269"/>
            <a:ext cx="814390" cy="276999"/>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Etats-Unis</a:t>
            </a:r>
          </a:p>
        </p:txBody>
      </p:sp>
      <p:sp>
        <p:nvSpPr>
          <p:cNvPr id="35" name="Rectangle 34"/>
          <p:cNvSpPr/>
          <p:nvPr/>
        </p:nvSpPr>
        <p:spPr>
          <a:xfrm>
            <a:off x="4664983" y="3754370"/>
            <a:ext cx="4083730" cy="2375302"/>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36" name="TextBox 16"/>
          <p:cNvSpPr txBox="1"/>
          <p:nvPr/>
        </p:nvSpPr>
        <p:spPr>
          <a:xfrm>
            <a:off x="6437383" y="3821269"/>
            <a:ext cx="538930" cy="276999"/>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Chine</a:t>
            </a:r>
          </a:p>
        </p:txBody>
      </p:sp>
      <p:sp>
        <p:nvSpPr>
          <p:cNvPr id="38" name="Espace réservé du contenu 1"/>
          <p:cNvSpPr txBox="1">
            <a:spLocks/>
          </p:cNvSpPr>
          <p:nvPr/>
        </p:nvSpPr>
        <p:spPr>
          <a:xfrm>
            <a:off x="4664983" y="1641747"/>
            <a:ext cx="4202907"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0"/>
              </a:spcBef>
              <a:spcAft>
                <a:spcPts val="0"/>
              </a:spcAft>
              <a:buClr>
                <a:schemeClr val="accent1"/>
              </a:buClr>
              <a:buFont typeface="Arial" panose="020B0604020202020204" pitchFamily="34" charset="0"/>
              <a:buChar char="•"/>
              <a:defRPr sz="1200" b="0">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spcBef>
                <a:spcPts val="300"/>
              </a:spcBef>
            </a:pPr>
            <a:r>
              <a:rPr lang="fr-FR" dirty="0"/>
              <a:t>Déficit budgétaire, dette publique </a:t>
            </a:r>
          </a:p>
          <a:p>
            <a:pPr lvl="1">
              <a:spcBef>
                <a:spcPts val="300"/>
              </a:spcBef>
            </a:pPr>
            <a:r>
              <a:rPr lang="fr-FR" dirty="0"/>
              <a:t>Réglage monétaire européen*</a:t>
            </a:r>
          </a:p>
          <a:p>
            <a:pPr lvl="1">
              <a:spcBef>
                <a:spcPts val="300"/>
              </a:spcBef>
            </a:pPr>
            <a:r>
              <a:rPr lang="fr-FR" dirty="0"/>
              <a:t>Politique commerciale extérieure moyennement active*</a:t>
            </a:r>
          </a:p>
          <a:p>
            <a:pPr lvl="1">
              <a:spcBef>
                <a:spcPts val="300"/>
              </a:spcBef>
            </a:pPr>
            <a:r>
              <a:rPr lang="fr-FR" dirty="0"/>
              <a:t>Politique de concurrence moyennement active*</a:t>
            </a:r>
          </a:p>
          <a:p>
            <a:pPr lvl="1">
              <a:spcBef>
                <a:spcPts val="300"/>
              </a:spcBef>
            </a:pPr>
            <a:r>
              <a:rPr lang="fr-FR" dirty="0"/>
              <a:t>Pas de politique de normes </a:t>
            </a:r>
          </a:p>
          <a:p>
            <a:pPr lvl="1">
              <a:spcBef>
                <a:spcPts val="300"/>
              </a:spcBef>
            </a:pPr>
            <a:r>
              <a:rPr lang="fr-FR" dirty="0"/>
              <a:t>Fortes interventions sectorielles </a:t>
            </a:r>
          </a:p>
          <a:p>
            <a:pPr lvl="1">
              <a:spcBef>
                <a:spcPts val="300"/>
              </a:spcBef>
            </a:pPr>
            <a:r>
              <a:rPr lang="fr-FR" dirty="0"/>
              <a:t>Régulation sociale étatique </a:t>
            </a:r>
          </a:p>
          <a:p>
            <a:pPr lvl="1">
              <a:spcBef>
                <a:spcPts val="300"/>
              </a:spcBef>
            </a:pPr>
            <a:r>
              <a:rPr lang="fr-FR" dirty="0"/>
              <a:t>Système de formation, compétences, R&amp;D</a:t>
            </a:r>
          </a:p>
        </p:txBody>
      </p:sp>
      <p:sp>
        <p:nvSpPr>
          <p:cNvPr id="39" name="Espace réservé du contenu 1"/>
          <p:cNvSpPr txBox="1">
            <a:spLocks/>
          </p:cNvSpPr>
          <p:nvPr/>
        </p:nvSpPr>
        <p:spPr>
          <a:xfrm>
            <a:off x="431800" y="4098268"/>
            <a:ext cx="4202907"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200" b="0">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dirty="0"/>
              <a:t>Réglage macroéconomique proactif</a:t>
            </a:r>
          </a:p>
          <a:p>
            <a:pPr lvl="1"/>
            <a:r>
              <a:rPr lang="fr-FR" dirty="0"/>
              <a:t>Politique commerciale extérieure proactive </a:t>
            </a:r>
          </a:p>
          <a:p>
            <a:pPr lvl="1"/>
            <a:r>
              <a:rPr lang="fr-FR" dirty="0"/>
              <a:t>Politique de concurrence moyennement active</a:t>
            </a:r>
          </a:p>
          <a:p>
            <a:pPr lvl="1"/>
            <a:r>
              <a:rPr lang="fr-FR" dirty="0"/>
              <a:t>Normalisation proactive</a:t>
            </a:r>
          </a:p>
          <a:p>
            <a:pPr lvl="1"/>
            <a:r>
              <a:rPr lang="fr-FR" dirty="0"/>
              <a:t>Interventions sectorielles spécifiques (défense, espace)</a:t>
            </a:r>
          </a:p>
          <a:p>
            <a:pPr lvl="1"/>
            <a:r>
              <a:rPr lang="fr-FR" dirty="0"/>
              <a:t>Pas ou peu de régulation sociale </a:t>
            </a:r>
          </a:p>
          <a:p>
            <a:pPr lvl="1"/>
            <a:r>
              <a:rPr lang="fr-FR" dirty="0"/>
              <a:t>Système de formation, compétences, R&amp;D</a:t>
            </a:r>
          </a:p>
        </p:txBody>
      </p:sp>
      <p:sp>
        <p:nvSpPr>
          <p:cNvPr id="40" name="Espace réservé du contenu 1"/>
          <p:cNvSpPr txBox="1">
            <a:spLocks/>
          </p:cNvSpPr>
          <p:nvPr/>
        </p:nvSpPr>
        <p:spPr>
          <a:xfrm>
            <a:off x="4664983" y="4098268"/>
            <a:ext cx="4202907" cy="1442990"/>
          </a:xfrm>
          <a:prstGeom prst="rect">
            <a:avLst/>
          </a:prstGeom>
        </p:spPr>
        <p:txBody>
          <a:bodyPr vert="horz" lIns="0" tIns="45720" rIns="0" bIns="45720" rtlCol="0">
            <a:noAutofit/>
          </a:bodyPr>
          <a:lstStyle>
            <a:defPPr>
              <a:defRPr lang="en-US"/>
            </a:defPPr>
            <a:lvl1pPr marL="68580" indent="-68580" defTabSz="685800">
              <a:lnSpc>
                <a:spcPct val="100000"/>
              </a:lnSpc>
              <a:spcBef>
                <a:spcPts val="900"/>
              </a:spcBef>
              <a:spcAft>
                <a:spcPts val="150"/>
              </a:spcAft>
              <a:buClr>
                <a:schemeClr val="accent1"/>
              </a:buClr>
              <a:buSzPct val="100000"/>
              <a:buFont typeface="Calibri" panose="020F0502020204030204" pitchFamily="34" charset="0"/>
              <a:buChar char=" "/>
              <a:defRPr b="1">
                <a:solidFill>
                  <a:schemeClr val="accent2"/>
                </a:solidFill>
                <a:latin typeface="Calibri" panose="020F0502020204030204" pitchFamily="34" charset="0"/>
              </a:defRPr>
            </a:lvl1pPr>
            <a:lvl2pPr marL="288036" lvl="1" indent="-137160" defTabSz="685800">
              <a:lnSpc>
                <a:spcPct val="100000"/>
              </a:lnSpc>
              <a:spcBef>
                <a:spcPts val="300"/>
              </a:spcBef>
              <a:spcAft>
                <a:spcPts val="0"/>
              </a:spcAft>
              <a:buClr>
                <a:schemeClr val="accent1"/>
              </a:buClr>
              <a:buFont typeface="Arial" panose="020B0604020202020204" pitchFamily="34" charset="0"/>
              <a:buChar char="•"/>
              <a:defRPr sz="1200" b="0">
                <a:solidFill>
                  <a:schemeClr val="tx1">
                    <a:lumMod val="75000"/>
                    <a:lumOff val="25000"/>
                  </a:schemeClr>
                </a:solidFill>
                <a:latin typeface="Calibri" panose="020F0502020204030204" pitchFamily="34" charset="0"/>
              </a:defRPr>
            </a:lvl2pPr>
            <a:lvl3pPr marL="425196" lvl="2" indent="-13716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3pPr>
            <a:lvl4pPr marL="628650" lvl="3" indent="-203200" defTabSz="685800">
              <a:lnSpc>
                <a:spcPct val="100000"/>
              </a:lnSpc>
              <a:spcBef>
                <a:spcPts val="300"/>
              </a:spcBef>
              <a:spcAft>
                <a:spcPts val="0"/>
              </a:spcAft>
              <a:buClr>
                <a:schemeClr val="accent1"/>
              </a:buClr>
              <a:buFont typeface="Century Gothic" panose="020B0502020202020204" pitchFamily="34" charset="0"/>
              <a:buChar char="−"/>
              <a:defRPr sz="1500">
                <a:latin typeface="Calibri" panose="020F0502020204030204" pitchFamily="34" charset="0"/>
              </a:defRPr>
            </a:lvl4pPr>
            <a:lvl5pPr marL="699516" indent="-137160" defTabSz="685800">
              <a:lnSpc>
                <a:spcPct val="100000"/>
              </a:lnSpc>
              <a:spcBef>
                <a:spcPts val="150"/>
              </a:spcBef>
              <a:spcAft>
                <a:spcPts val="300"/>
              </a:spcAft>
              <a:buClr>
                <a:schemeClr val="accent1"/>
              </a:buClr>
              <a:buFont typeface="Arial" panose="020B0604020202020204" pitchFamily="34" charset="0"/>
              <a:buChar char="•"/>
              <a:defRPr sz="1600">
                <a:solidFill>
                  <a:schemeClr val="tx1">
                    <a:lumMod val="75000"/>
                    <a:lumOff val="25000"/>
                  </a:schemeClr>
                </a:solidFill>
                <a:latin typeface="Calibri" panose="020F0502020204030204" pitchFamily="34" charset="0"/>
              </a:defRPr>
            </a:lvl5pPr>
            <a:lvl6pPr marL="8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6pPr>
            <a:lvl7pPr marL="9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7pPr>
            <a:lvl8pPr marL="112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8pPr>
            <a:lvl9pPr marL="1275000" indent="-171450" defTabSz="685800">
              <a:lnSpc>
                <a:spcPct val="90000"/>
              </a:lnSpc>
              <a:spcBef>
                <a:spcPts val="150"/>
              </a:spcBef>
              <a:spcAft>
                <a:spcPts val="300"/>
              </a:spcAft>
              <a:buClr>
                <a:schemeClr val="accent1"/>
              </a:buClr>
              <a:buFont typeface="Calibri" pitchFamily="34" charset="0"/>
              <a:buChar char="◦"/>
              <a:defRPr sz="1050">
                <a:solidFill>
                  <a:schemeClr val="tx1">
                    <a:lumMod val="75000"/>
                    <a:lumOff val="25000"/>
                  </a:schemeClr>
                </a:solidFill>
              </a:defRPr>
            </a:lvl9pPr>
          </a:lstStyle>
          <a:p>
            <a:pPr lvl="1"/>
            <a:r>
              <a:rPr lang="fr-FR" dirty="0"/>
              <a:t>Réglage macroéconomique proactif, structurellement excédentaire (sauf dette non gouvernementale </a:t>
            </a:r>
            <a:br>
              <a:rPr lang="fr-FR" dirty="0"/>
            </a:br>
            <a:r>
              <a:rPr lang="fr-FR" dirty="0"/>
              <a:t>et secteur financier) </a:t>
            </a:r>
          </a:p>
          <a:p>
            <a:pPr lvl="1"/>
            <a:r>
              <a:rPr lang="fr-FR" dirty="0"/>
              <a:t>Politique commerciale extérieure proactive</a:t>
            </a:r>
          </a:p>
          <a:p>
            <a:pPr lvl="1"/>
            <a:r>
              <a:rPr lang="fr-FR" dirty="0"/>
              <a:t>Pas de politique concurrence </a:t>
            </a:r>
          </a:p>
          <a:p>
            <a:pPr lvl="1"/>
            <a:r>
              <a:rPr lang="fr-FR" dirty="0"/>
              <a:t>Normalisation proactive</a:t>
            </a:r>
          </a:p>
          <a:p>
            <a:pPr lvl="1"/>
            <a:r>
              <a:rPr lang="fr-FR" dirty="0"/>
              <a:t>Interventions sectorielles fortement  proactives</a:t>
            </a:r>
          </a:p>
          <a:p>
            <a:pPr lvl="1"/>
            <a:r>
              <a:rPr lang="fr-FR" dirty="0"/>
              <a:t>Peu de régulation sociale </a:t>
            </a:r>
          </a:p>
          <a:p>
            <a:pPr lvl="1"/>
            <a:r>
              <a:rPr lang="fr-FR" dirty="0"/>
              <a:t>Système de formation, compétences, R&amp;D </a:t>
            </a:r>
          </a:p>
        </p:txBody>
      </p:sp>
      <p:sp>
        <p:nvSpPr>
          <p:cNvPr id="41" name="TextBox 16"/>
          <p:cNvSpPr txBox="1"/>
          <p:nvPr/>
        </p:nvSpPr>
        <p:spPr>
          <a:xfrm>
            <a:off x="6465681" y="1350211"/>
            <a:ext cx="601511" cy="276999"/>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France</a:t>
            </a:r>
          </a:p>
        </p:txBody>
      </p:sp>
      <p:sp>
        <p:nvSpPr>
          <p:cNvPr id="42" name="ZoneTexte 41"/>
          <p:cNvSpPr txBox="1"/>
          <p:nvPr/>
        </p:nvSpPr>
        <p:spPr>
          <a:xfrm>
            <a:off x="342900" y="6146880"/>
            <a:ext cx="1013419" cy="184666"/>
          </a:xfrm>
          <a:prstGeom prst="rect">
            <a:avLst/>
          </a:prstGeom>
          <a:noFill/>
        </p:spPr>
        <p:txBody>
          <a:bodyPr wrap="none" rtlCol="0">
            <a:spAutoFit/>
          </a:bodyPr>
          <a:lstStyle>
            <a:defPPr>
              <a:defRPr lang="en-US"/>
            </a:defPPr>
            <a:lvl1pPr algn="ctr">
              <a:defRPr sz="600" i="1">
                <a:latin typeface="Calibri" panose="020F0502020204030204" pitchFamily="34" charset="0"/>
              </a:defRPr>
            </a:lvl1pPr>
          </a:lstStyle>
          <a:p>
            <a:r>
              <a:rPr lang="fr-FR" dirty="0"/>
              <a:t>* compétence européenne</a:t>
            </a:r>
          </a:p>
        </p:txBody>
      </p:sp>
    </p:spTree>
    <p:extLst>
      <p:ext uri="{BB962C8B-B14F-4D97-AF65-F5344CB8AC3E}">
        <p14:creationId xmlns:p14="http://schemas.microsoft.com/office/powerpoint/2010/main" val="108534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1151648"/>
            <a:ext cx="8561867" cy="5371425"/>
          </a:xfrm>
        </p:spPr>
        <p:txBody>
          <a:bodyPr vert="horz" lIns="0" tIns="45720" rIns="0" bIns="45720" rtlCol="0">
            <a:noAutofit/>
          </a:bodyPr>
          <a:lstStyle/>
          <a:p>
            <a:r>
              <a:rPr lang="fr-FR" dirty="0"/>
              <a:t>Quatre objectifs pour le cours du 14 octobre</a:t>
            </a:r>
          </a:p>
          <a:p>
            <a:pPr lvl="1">
              <a:spcBef>
                <a:spcPts val="600"/>
              </a:spcBef>
            </a:pPr>
            <a:r>
              <a:rPr lang="fr-FR" dirty="0"/>
              <a:t>Au-delà de l'apport quantitatif, quel apport qualitatif et quel poids réel pour l'industrie </a:t>
            </a:r>
            <a:br>
              <a:rPr lang="fr-FR" dirty="0"/>
            </a:br>
            <a:r>
              <a:rPr lang="fr-FR" dirty="0"/>
              <a:t>dans l'économie </a:t>
            </a:r>
          </a:p>
          <a:p>
            <a:pPr lvl="1">
              <a:spcBef>
                <a:spcPts val="600"/>
              </a:spcBef>
            </a:pPr>
            <a:r>
              <a:rPr lang="fr-FR" dirty="0"/>
              <a:t>Quels sont les leviers essentiels pour le développement de l'industrie</a:t>
            </a:r>
          </a:p>
          <a:p>
            <a:pPr lvl="1">
              <a:spcBef>
                <a:spcPts val="600"/>
              </a:spcBef>
            </a:pPr>
            <a:r>
              <a:rPr lang="fr-FR" dirty="0"/>
              <a:t>Une comparaison des modèles allemand et français</a:t>
            </a:r>
          </a:p>
          <a:p>
            <a:pPr lvl="1">
              <a:spcBef>
                <a:spcPts val="600"/>
              </a:spcBef>
            </a:pPr>
            <a:r>
              <a:rPr lang="fr-FR" dirty="0"/>
              <a:t>Politiques publiques et système financier</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3</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Résumé et conclusion de la séance du 7 octobre</a:t>
            </a:r>
          </a:p>
        </p:txBody>
      </p:sp>
    </p:spTree>
    <p:extLst>
      <p:ext uri="{BB962C8B-B14F-4D97-AF65-F5344CB8AC3E}">
        <p14:creationId xmlns:p14="http://schemas.microsoft.com/office/powerpoint/2010/main" val="133604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808074"/>
            <a:ext cx="8716040" cy="5371425"/>
          </a:xfrm>
        </p:spPr>
        <p:txBody>
          <a:bodyPr vert="horz" lIns="0" tIns="45720" rIns="0" bIns="45720" rtlCol="0">
            <a:noAutofit/>
          </a:bodyPr>
          <a:lstStyle/>
          <a:p>
            <a:pPr>
              <a:spcBef>
                <a:spcPts val="1800"/>
              </a:spcBef>
              <a:spcAft>
                <a:spcPts val="0"/>
              </a:spcAft>
            </a:pPr>
            <a:r>
              <a:rPr lang="fr-FR" dirty="0"/>
              <a:t>La mesure du poids de l'industrie</a:t>
            </a:r>
            <a:endParaRPr lang="fr-FR" sz="1400" dirty="0"/>
          </a:p>
          <a:p>
            <a:pPr lvl="1">
              <a:spcBef>
                <a:spcPts val="1800"/>
              </a:spcBef>
              <a:spcAft>
                <a:spcPts val="0"/>
              </a:spcAft>
            </a:pPr>
            <a:r>
              <a:rPr lang="fr-FR" sz="1400" dirty="0"/>
              <a:t>L'écart de productivité industrie / reste de l'économie </a:t>
            </a:r>
            <a:br>
              <a:rPr lang="fr-FR" sz="1400" dirty="0"/>
            </a:br>
            <a:r>
              <a:rPr lang="fr-FR" sz="1400" dirty="0"/>
              <a:t>engendre des baisses relatives des prix industriels </a:t>
            </a:r>
            <a:br>
              <a:rPr lang="fr-FR" sz="1400" dirty="0"/>
            </a:br>
            <a:r>
              <a:rPr lang="fr-FR" sz="1400" dirty="0"/>
              <a:t>réduisant sa part en monnaie courante</a:t>
            </a:r>
          </a:p>
          <a:p>
            <a:pPr lvl="1">
              <a:spcBef>
                <a:spcPts val="1800"/>
              </a:spcBef>
              <a:spcAft>
                <a:spcPts val="0"/>
              </a:spcAft>
            </a:pPr>
            <a:r>
              <a:rPr lang="fr-FR" sz="1400" dirty="0"/>
              <a:t>Le secteur industriel s'est spécialisé sur ses technologies </a:t>
            </a:r>
            <a:br>
              <a:rPr lang="fr-FR" sz="1400" dirty="0"/>
            </a:br>
            <a:r>
              <a:rPr lang="fr-FR" sz="1400" dirty="0"/>
              <a:t>et ses investissements propres et a "externalisé" </a:t>
            </a:r>
            <a:br>
              <a:rPr lang="fr-FR" sz="1400" dirty="0"/>
            </a:br>
            <a:r>
              <a:rPr lang="fr-FR" sz="1400" dirty="0"/>
              <a:t>des activités non essentielles (entretien, logistique, </a:t>
            </a:r>
            <a:br>
              <a:rPr lang="fr-FR" sz="1400" dirty="0"/>
            </a:br>
            <a:r>
              <a:rPr lang="fr-FR" sz="1400" dirty="0"/>
              <a:t>administration, paye, facturation…) qui apparaissent </a:t>
            </a:r>
            <a:br>
              <a:rPr lang="fr-FR" sz="1400" dirty="0"/>
            </a:br>
            <a:r>
              <a:rPr lang="fr-FR" sz="1400" dirty="0"/>
              <a:t>comme des activités de services. Une étude en France </a:t>
            </a:r>
            <a:br>
              <a:rPr lang="fr-FR" sz="1400" dirty="0"/>
            </a:br>
            <a:r>
              <a:rPr lang="fr-FR" sz="1400" dirty="0"/>
              <a:t>estime que ceci explique environ 20% de la réduction </a:t>
            </a:r>
            <a:br>
              <a:rPr lang="fr-FR" sz="1400" dirty="0"/>
            </a:br>
            <a:r>
              <a:rPr lang="fr-FR" sz="1400" dirty="0"/>
              <a:t>du poids de l'industrie (environ 2 points de PIB)</a:t>
            </a:r>
          </a:p>
          <a:p>
            <a:pPr lvl="1">
              <a:spcBef>
                <a:spcPts val="1800"/>
              </a:spcBef>
              <a:spcAft>
                <a:spcPts val="0"/>
              </a:spcAft>
            </a:pPr>
            <a:r>
              <a:rPr lang="fr-FR" sz="1400" dirty="0"/>
              <a:t>La spécialisation du secteur industriel à amené </a:t>
            </a:r>
            <a:br>
              <a:rPr lang="fr-FR" sz="1400" dirty="0"/>
            </a:br>
            <a:r>
              <a:rPr lang="fr-FR" sz="1400" dirty="0"/>
              <a:t>à externaliser certaines activités industrielles vers </a:t>
            </a:r>
            <a:br>
              <a:rPr lang="fr-FR" sz="1400" dirty="0"/>
            </a:br>
            <a:r>
              <a:rPr lang="fr-FR" sz="1400" dirty="0"/>
              <a:t>d'autres spécialistes (montée des équipementiers </a:t>
            </a:r>
            <a:br>
              <a:rPr lang="fr-FR" sz="1400" dirty="0"/>
            </a:br>
            <a:r>
              <a:rPr lang="fr-FR" sz="1400" dirty="0"/>
              <a:t>dans les industries automobile et aéronautique ) </a:t>
            </a:r>
            <a:br>
              <a:rPr lang="fr-FR" sz="1400" dirty="0"/>
            </a:br>
            <a:r>
              <a:rPr lang="fr-FR" sz="1400" dirty="0"/>
              <a:t>pouvant aller jusqu'au concept de " </a:t>
            </a:r>
            <a:r>
              <a:rPr lang="fr-FR" sz="1400" dirty="0" err="1"/>
              <a:t>fabless</a:t>
            </a:r>
            <a:r>
              <a:rPr lang="fr-FR" sz="1400" dirty="0"/>
              <a:t> </a:t>
            </a:r>
            <a:r>
              <a:rPr lang="fr-FR" sz="1400" dirty="0" err="1"/>
              <a:t>industry</a:t>
            </a:r>
            <a:r>
              <a:rPr lang="fr-FR" sz="1400" dirty="0"/>
              <a:t> " (Apple)</a:t>
            </a:r>
          </a:p>
          <a:p>
            <a:pPr lvl="1">
              <a:spcBef>
                <a:spcPts val="1800"/>
              </a:spcBef>
              <a:spcAft>
                <a:spcPts val="0"/>
              </a:spcAft>
            </a:pPr>
            <a:r>
              <a:rPr lang="fr-FR" sz="1400" dirty="0"/>
              <a:t>Le secteur industriel s'est largement globalisé / délocalisé. </a:t>
            </a:r>
            <a:br>
              <a:rPr lang="fr-FR" sz="1400" dirty="0"/>
            </a:br>
            <a:r>
              <a:rPr lang="fr-FR" sz="1400" dirty="0"/>
              <a:t>De ce fait, il représente l'essentiel des investissements directs à l'étranger, non pris en compte dans le PIB </a:t>
            </a:r>
            <a:br>
              <a:rPr lang="fr-FR" sz="1400" dirty="0"/>
            </a:br>
            <a:r>
              <a:rPr lang="fr-FR" sz="1400" dirty="0"/>
              <a:t>mais qui représente un flux de revenus en balance des paiements et surtout un périmètre de "contrôle" </a:t>
            </a:r>
            <a:br>
              <a:rPr lang="fr-FR" sz="1400" dirty="0"/>
            </a:br>
            <a:r>
              <a:rPr lang="fr-FR" sz="1400" dirty="0"/>
              <a:t>et une masse critique fondamentale, notamment pour financer la R&amp; D et la développer</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4</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Analyse qualitative de l'industrie</a:t>
            </a:r>
          </a:p>
        </p:txBody>
      </p:sp>
      <p:grpSp>
        <p:nvGrpSpPr>
          <p:cNvPr id="8" name="Groupe 7"/>
          <p:cNvGrpSpPr/>
          <p:nvPr/>
        </p:nvGrpSpPr>
        <p:grpSpPr>
          <a:xfrm>
            <a:off x="5225142" y="919716"/>
            <a:ext cx="3528033" cy="4274289"/>
            <a:chOff x="5225142" y="808074"/>
            <a:chExt cx="3528033" cy="3521039"/>
          </a:xfrm>
        </p:grpSpPr>
        <p:sp>
          <p:nvSpPr>
            <p:cNvPr id="9" name="Rectangle 8"/>
            <p:cNvSpPr/>
            <p:nvPr/>
          </p:nvSpPr>
          <p:spPr>
            <a:xfrm>
              <a:off x="5225142" y="808074"/>
              <a:ext cx="3528033" cy="3521039"/>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0" name="TextBox 16"/>
            <p:cNvSpPr txBox="1"/>
            <p:nvPr/>
          </p:nvSpPr>
          <p:spPr>
            <a:xfrm>
              <a:off x="5376576" y="906190"/>
              <a:ext cx="3225164" cy="532429"/>
            </a:xfrm>
            <a:prstGeom prst="rect">
              <a:avLst/>
            </a:prstGeom>
            <a:noFill/>
          </p:spPr>
          <p:txBody>
            <a:bodyPr wrap="square" rtlCol="0">
              <a:spAutoFit/>
            </a:bodyPr>
            <a:lstStyle/>
            <a:p>
              <a:pPr algn="ctr"/>
              <a:r>
                <a:rPr lang="fr-FR" sz="1200" dirty="0">
                  <a:solidFill>
                    <a:schemeClr val="accent2"/>
                  </a:solidFill>
                  <a:latin typeface="Calibri" panose="020F0502020204030204" pitchFamily="34" charset="0"/>
                </a:rPr>
                <a:t>Poids du secteur manufacturier en % </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du total de l'économie </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(base 100 en 1960)</a:t>
              </a:r>
            </a:p>
          </p:txBody>
        </p:sp>
        <p:graphicFrame>
          <p:nvGraphicFramePr>
            <p:cNvPr id="15" name="Graphique 14"/>
            <p:cNvGraphicFramePr/>
            <p:nvPr>
              <p:extLst>
                <p:ext uri="{D42A27DB-BD31-4B8C-83A1-F6EECF244321}">
                  <p14:modId xmlns:p14="http://schemas.microsoft.com/office/powerpoint/2010/main" val="2911067956"/>
                </p:ext>
              </p:extLst>
            </p:nvPr>
          </p:nvGraphicFramePr>
          <p:xfrm>
            <a:off x="5310345" y="1410652"/>
            <a:ext cx="3357627" cy="2791598"/>
          </p:xfrm>
          <a:graphic>
            <a:graphicData uri="http://schemas.openxmlformats.org/drawingml/2006/chart">
              <c:chart xmlns:c="http://schemas.openxmlformats.org/drawingml/2006/chart" xmlns:r="http://schemas.openxmlformats.org/officeDocument/2006/relationships" r:id="rId2"/>
            </a:graphicData>
          </a:graphic>
        </p:graphicFrame>
        <p:sp>
          <p:nvSpPr>
            <p:cNvPr id="17" name="ZoneTexte 16"/>
            <p:cNvSpPr txBox="1"/>
            <p:nvPr/>
          </p:nvSpPr>
          <p:spPr>
            <a:xfrm>
              <a:off x="6675743" y="4161918"/>
              <a:ext cx="628698" cy="124398"/>
            </a:xfrm>
            <a:prstGeom prst="rect">
              <a:avLst/>
            </a:prstGeom>
            <a:noFill/>
          </p:spPr>
          <p:txBody>
            <a:bodyPr wrap="none" rtlCol="0">
              <a:spAutoFit/>
            </a:bodyPr>
            <a:lstStyle/>
            <a:p>
              <a:pPr algn="ctr"/>
              <a:r>
                <a:rPr lang="fr-FR" sz="600" i="1" dirty="0">
                  <a:latin typeface="Calibri" panose="020F0502020204030204" pitchFamily="34" charset="0"/>
                </a:rPr>
                <a:t>Source : INSEE</a:t>
              </a:r>
            </a:p>
          </p:txBody>
        </p:sp>
        <p:cxnSp>
          <p:nvCxnSpPr>
            <p:cNvPr id="18" name="Connecteur droit 17"/>
            <p:cNvCxnSpPr/>
            <p:nvPr/>
          </p:nvCxnSpPr>
          <p:spPr>
            <a:xfrm>
              <a:off x="5316829" y="3618692"/>
              <a:ext cx="33173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733770" y="3549229"/>
              <a:ext cx="2041338" cy="153888"/>
            </a:xfrm>
            <a:prstGeom prst="rect">
              <a:avLst/>
            </a:prstGeom>
          </p:spPr>
          <p:txBody>
            <a:bodyPr wrap="square" lIns="0" tIns="0" rIns="0" bIns="0">
              <a:spAutoFit/>
            </a:bodyPr>
            <a:lstStyle/>
            <a:p>
              <a:r>
                <a:rPr lang="fr-FR" sz="1000" dirty="0">
                  <a:solidFill>
                    <a:srgbClr val="000000">
                      <a:lumMod val="75000"/>
                      <a:lumOff val="25000"/>
                    </a:srgbClr>
                  </a:solidFill>
                </a:rPr>
                <a:t>Valeur ajoutée en valeur</a:t>
              </a:r>
            </a:p>
          </p:txBody>
        </p:sp>
        <p:cxnSp>
          <p:nvCxnSpPr>
            <p:cNvPr id="23" name="Connecteur droit 22"/>
            <p:cNvCxnSpPr/>
            <p:nvPr/>
          </p:nvCxnSpPr>
          <p:spPr>
            <a:xfrm>
              <a:off x="5316829" y="3457556"/>
              <a:ext cx="3317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33770" y="3388093"/>
              <a:ext cx="2041338" cy="153888"/>
            </a:xfrm>
            <a:prstGeom prst="rect">
              <a:avLst/>
            </a:prstGeom>
          </p:spPr>
          <p:txBody>
            <a:bodyPr wrap="square" lIns="0" tIns="0" rIns="0" bIns="0">
              <a:spAutoFit/>
            </a:bodyPr>
            <a:lstStyle/>
            <a:p>
              <a:r>
                <a:rPr lang="fr-FR" sz="1000" dirty="0">
                  <a:solidFill>
                    <a:srgbClr val="000000">
                      <a:lumMod val="75000"/>
                      <a:lumOff val="25000"/>
                    </a:srgbClr>
                  </a:solidFill>
                </a:rPr>
                <a:t>Valeur ajoutée en volume</a:t>
              </a:r>
            </a:p>
          </p:txBody>
        </p:sp>
      </p:grpSp>
    </p:spTree>
    <p:extLst>
      <p:ext uri="{BB962C8B-B14F-4D97-AF65-F5344CB8AC3E}">
        <p14:creationId xmlns:p14="http://schemas.microsoft.com/office/powerpoint/2010/main" val="13892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85235" y="854772"/>
            <a:ext cx="4864945" cy="5371425"/>
          </a:xfrm>
        </p:spPr>
        <p:txBody>
          <a:bodyPr vert="horz" lIns="0" tIns="45720" rIns="0" bIns="45720" rtlCol="0">
            <a:noAutofit/>
          </a:bodyPr>
          <a:lstStyle/>
          <a:p>
            <a:pPr lvl="1">
              <a:spcBef>
                <a:spcPts val="300"/>
              </a:spcBef>
              <a:spcAft>
                <a:spcPts val="0"/>
              </a:spcAft>
            </a:pPr>
            <a:r>
              <a:rPr lang="fr-FR" sz="1400" dirty="0"/>
              <a:t>La frontière industrie / services est de plus en plus floue</a:t>
            </a:r>
          </a:p>
          <a:p>
            <a:pPr marL="628650" lvl="3" indent="-203200">
              <a:spcBef>
                <a:spcPts val="300"/>
              </a:spcBef>
              <a:spcAft>
                <a:spcPts val="0"/>
              </a:spcAft>
              <a:buFont typeface="Century Gothic" panose="020B0502020202020204" pitchFamily="34" charset="0"/>
              <a:buChar char="−"/>
            </a:pPr>
            <a:r>
              <a:rPr lang="fr-FR" sz="1400" dirty="0"/>
              <a:t>Ventes de services par les industriels </a:t>
            </a:r>
            <a:br>
              <a:rPr lang="fr-FR" sz="1400" dirty="0"/>
            </a:br>
            <a:r>
              <a:rPr lang="fr-FR" sz="1400" dirty="0"/>
              <a:t>(ex auto : maintenance, crédit, assurances…)</a:t>
            </a:r>
          </a:p>
          <a:p>
            <a:pPr marL="628650" lvl="3" indent="-203200">
              <a:spcBef>
                <a:spcPts val="300"/>
              </a:spcBef>
              <a:spcAft>
                <a:spcPts val="0"/>
              </a:spcAft>
              <a:buFont typeface="Century Gothic" panose="020B0502020202020204" pitchFamily="34" charset="0"/>
              <a:buChar char="−"/>
            </a:pPr>
            <a:r>
              <a:rPr lang="fr-FR" sz="1400" dirty="0"/>
              <a:t>Développement d'activités de services </a:t>
            </a:r>
            <a:br>
              <a:rPr lang="fr-FR" sz="1400" dirty="0"/>
            </a:br>
            <a:r>
              <a:rPr lang="fr-FR" sz="1400" dirty="0"/>
              <a:t>par des groupes industriels (IBM Business Services)</a:t>
            </a:r>
          </a:p>
          <a:p>
            <a:pPr marL="628650" lvl="3" indent="-203200">
              <a:spcBef>
                <a:spcPts val="300"/>
              </a:spcBef>
              <a:spcAft>
                <a:spcPts val="0"/>
              </a:spcAft>
              <a:buFont typeface="Century Gothic" panose="020B0502020202020204" pitchFamily="34" charset="0"/>
              <a:buChar char="−"/>
            </a:pPr>
            <a:r>
              <a:rPr lang="fr-FR" sz="1400" dirty="0"/>
              <a:t>Industrialisation des industries de service </a:t>
            </a:r>
            <a:br>
              <a:rPr lang="fr-FR" sz="1400" dirty="0"/>
            </a:br>
            <a:r>
              <a:rPr lang="fr-FR" sz="1400" dirty="0"/>
              <a:t>(Google, "smart" utilities)</a:t>
            </a:r>
            <a:br>
              <a:rPr lang="fr-FR" sz="1400" dirty="0"/>
            </a:br>
            <a:endParaRPr lang="fr-FR" sz="1400" dirty="0"/>
          </a:p>
          <a:p>
            <a:pPr lvl="1">
              <a:spcBef>
                <a:spcPts val="300"/>
              </a:spcBef>
              <a:spcAft>
                <a:spcPts val="0"/>
              </a:spcAft>
            </a:pPr>
            <a:r>
              <a:rPr lang="fr-FR" sz="1400" dirty="0"/>
              <a:t>Qui a amené à définir la notion d'industrie "</a:t>
            </a:r>
            <a:r>
              <a:rPr lang="fr-FR" sz="1400" dirty="0" err="1"/>
              <a:t>servicielle</a:t>
            </a:r>
            <a:r>
              <a:rPr lang="fr-FR" sz="1400" dirty="0"/>
              <a:t>"</a:t>
            </a:r>
            <a:br>
              <a:rPr lang="fr-FR" sz="1400" dirty="0"/>
            </a:br>
            <a:r>
              <a:rPr lang="fr-FR" sz="1400" dirty="0"/>
              <a:t>comprenant :</a:t>
            </a:r>
          </a:p>
          <a:p>
            <a:pPr marL="628650" lvl="3" indent="-203200">
              <a:spcBef>
                <a:spcPts val="300"/>
              </a:spcBef>
              <a:spcAft>
                <a:spcPts val="0"/>
              </a:spcAft>
              <a:buFont typeface="Century Gothic" panose="020B0502020202020204" pitchFamily="34" charset="0"/>
              <a:buChar char="−"/>
            </a:pPr>
            <a:r>
              <a:rPr lang="fr-FR" sz="1400" dirty="0"/>
              <a:t>Les service industriels</a:t>
            </a:r>
          </a:p>
          <a:p>
            <a:pPr marL="628650" lvl="3" indent="-203200">
              <a:spcBef>
                <a:spcPts val="300"/>
              </a:spcBef>
              <a:spcAft>
                <a:spcPts val="0"/>
              </a:spcAft>
              <a:buFont typeface="Century Gothic" panose="020B0502020202020204" pitchFamily="34" charset="0"/>
              <a:buChar char="−"/>
            </a:pPr>
            <a:r>
              <a:rPr lang="fr-FR" sz="1400" dirty="0"/>
              <a:t>Les utilities (énergie, environnement)</a:t>
            </a:r>
          </a:p>
          <a:p>
            <a:pPr marL="628650" lvl="3" indent="-203200">
              <a:spcBef>
                <a:spcPts val="300"/>
              </a:spcBef>
              <a:spcAft>
                <a:spcPts val="0"/>
              </a:spcAft>
              <a:buFont typeface="Century Gothic" panose="020B0502020202020204" pitchFamily="34" charset="0"/>
              <a:buChar char="−"/>
            </a:pPr>
            <a:r>
              <a:rPr lang="fr-FR" sz="1400" dirty="0"/>
              <a:t>Télécoms, IT et high </a:t>
            </a:r>
            <a:r>
              <a:rPr lang="fr-FR" sz="1400" dirty="0" err="1"/>
              <a:t>tech</a:t>
            </a:r>
            <a:r>
              <a:rPr lang="fr-FR" sz="1400" dirty="0"/>
              <a:t/>
            </a:r>
            <a:br>
              <a:rPr lang="fr-FR" sz="1400" dirty="0"/>
            </a:br>
            <a:endParaRPr lang="fr-FR" sz="1400" dirty="0"/>
          </a:p>
          <a:p>
            <a:pPr lvl="1">
              <a:spcBef>
                <a:spcPts val="300"/>
              </a:spcBef>
              <a:spcAft>
                <a:spcPts val="0"/>
              </a:spcAft>
            </a:pPr>
            <a:r>
              <a:rPr lang="fr-FR" sz="1400" dirty="0"/>
              <a:t>L'émergence de cette " industrie </a:t>
            </a:r>
            <a:r>
              <a:rPr lang="fr-FR" sz="1400" dirty="0" err="1"/>
              <a:t>servicielle</a:t>
            </a:r>
            <a:r>
              <a:rPr lang="fr-FR" sz="1400" dirty="0"/>
              <a:t> ", qui suit </a:t>
            </a:r>
            <a:br>
              <a:rPr lang="fr-FR" sz="1400" dirty="0"/>
            </a:br>
            <a:r>
              <a:rPr lang="fr-FR" sz="1400" dirty="0"/>
              <a:t>les mêmes logiques que l'industrie manufacturière, </a:t>
            </a:r>
            <a:br>
              <a:rPr lang="fr-FR" sz="1400" dirty="0"/>
            </a:br>
            <a:r>
              <a:rPr lang="fr-FR" sz="1400" dirty="0"/>
              <a:t>change la vision de l'évolution récente de cette industrie globale. C'est le cas de la France (graphique) mais aussi </a:t>
            </a:r>
            <a:br>
              <a:rPr lang="fr-FR" sz="1400" dirty="0"/>
            </a:br>
            <a:r>
              <a:rPr lang="fr-FR" sz="1400" dirty="0"/>
              <a:t>des Etats-Unis</a:t>
            </a:r>
            <a:br>
              <a:rPr lang="fr-FR" sz="1400" dirty="0"/>
            </a:br>
            <a:endParaRPr lang="fr-FR" sz="1400" dirty="0"/>
          </a:p>
          <a:p>
            <a:pPr lvl="1">
              <a:spcBef>
                <a:spcPts val="300"/>
              </a:spcBef>
              <a:spcAft>
                <a:spcPts val="0"/>
              </a:spcAft>
            </a:pPr>
            <a:r>
              <a:rPr lang="fr-FR" sz="1400" dirty="0"/>
              <a:t>Au total, un effet d'entraînement de l'industrie </a:t>
            </a:r>
            <a:br>
              <a:rPr lang="fr-FR" sz="1400" dirty="0"/>
            </a:br>
            <a:r>
              <a:rPr lang="fr-FR" sz="1400" dirty="0"/>
              <a:t>sur le reste de l'économie estimé généralement</a:t>
            </a:r>
            <a:br>
              <a:rPr lang="fr-FR" sz="1400" dirty="0"/>
            </a:br>
            <a:r>
              <a:rPr lang="fr-FR" sz="1400" dirty="0"/>
              <a:t>de l'ordre de 3x</a:t>
            </a:r>
          </a:p>
        </p:txBody>
      </p:sp>
      <p:sp>
        <p:nvSpPr>
          <p:cNvPr id="4" name="Espace réservé de la date 3"/>
          <p:cNvSpPr>
            <a:spLocks noGrp="1"/>
          </p:cNvSpPr>
          <p:nvPr>
            <p:ph type="dt" sz="half" idx="10"/>
          </p:nvPr>
        </p:nvSpPr>
        <p:spPr/>
        <p:txBody>
          <a:bodyPr/>
          <a:lstStyle/>
          <a:p>
            <a:r>
              <a:rPr lang="fr-FR" dirty="0"/>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5</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Analyse qualitative de l'industrie</a:t>
            </a:r>
          </a:p>
        </p:txBody>
      </p:sp>
      <p:sp>
        <p:nvSpPr>
          <p:cNvPr id="9" name="Rectangle 8"/>
          <p:cNvSpPr/>
          <p:nvPr/>
        </p:nvSpPr>
        <p:spPr>
          <a:xfrm>
            <a:off x="5225142" y="1000002"/>
            <a:ext cx="3528033" cy="4941989"/>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endParaRPr>
          </a:p>
        </p:txBody>
      </p:sp>
      <p:sp>
        <p:nvSpPr>
          <p:cNvPr id="10" name="TextBox 16"/>
          <p:cNvSpPr txBox="1"/>
          <p:nvPr/>
        </p:nvSpPr>
        <p:spPr>
          <a:xfrm>
            <a:off x="5915886" y="1098110"/>
            <a:ext cx="2146549" cy="461665"/>
          </a:xfrm>
          <a:prstGeom prst="rect">
            <a:avLst/>
          </a:prstGeom>
          <a:noFill/>
        </p:spPr>
        <p:txBody>
          <a:bodyPr wrap="none" rtlCol="0">
            <a:spAutoFit/>
          </a:bodyPr>
          <a:lstStyle/>
          <a:p>
            <a:pPr algn="ctr"/>
            <a:r>
              <a:rPr lang="fr-FR" sz="1200" dirty="0">
                <a:solidFill>
                  <a:schemeClr val="accent2"/>
                </a:solidFill>
                <a:latin typeface="Calibri" panose="020F0502020204030204" pitchFamily="34" charset="0"/>
              </a:rPr>
              <a:t>Poids de l'industrie "</a:t>
            </a:r>
            <a:r>
              <a:rPr lang="fr-FR" sz="1200" dirty="0" err="1">
                <a:solidFill>
                  <a:schemeClr val="accent2"/>
                </a:solidFill>
                <a:latin typeface="Calibri" panose="020F0502020204030204" pitchFamily="34" charset="0"/>
              </a:rPr>
              <a:t>servicielle</a:t>
            </a:r>
            <a:r>
              <a:rPr lang="fr-FR" sz="1200" dirty="0">
                <a:solidFill>
                  <a:schemeClr val="accent2"/>
                </a:solidFill>
                <a:latin typeface="Calibri" panose="020F0502020204030204" pitchFamily="34" charset="0"/>
              </a:rPr>
              <a:t>"</a:t>
            </a:r>
            <a:br>
              <a:rPr lang="fr-FR" sz="1200" dirty="0">
                <a:solidFill>
                  <a:schemeClr val="accent2"/>
                </a:solidFill>
                <a:latin typeface="Calibri" panose="020F0502020204030204" pitchFamily="34" charset="0"/>
              </a:rPr>
            </a:br>
            <a:r>
              <a:rPr lang="fr-FR" sz="1200" dirty="0">
                <a:solidFill>
                  <a:schemeClr val="accent2"/>
                </a:solidFill>
                <a:latin typeface="Calibri" panose="020F0502020204030204" pitchFamily="34" charset="0"/>
              </a:rPr>
              <a:t>en France </a:t>
            </a:r>
          </a:p>
        </p:txBody>
      </p:sp>
      <p:sp>
        <p:nvSpPr>
          <p:cNvPr id="17" name="ZoneTexte 16"/>
          <p:cNvSpPr txBox="1"/>
          <p:nvPr/>
        </p:nvSpPr>
        <p:spPr>
          <a:xfrm>
            <a:off x="6623646" y="5693794"/>
            <a:ext cx="732893" cy="184666"/>
          </a:xfrm>
          <a:prstGeom prst="rect">
            <a:avLst/>
          </a:prstGeom>
          <a:noFill/>
        </p:spPr>
        <p:txBody>
          <a:bodyPr wrap="none" rtlCol="0">
            <a:spAutoFit/>
          </a:bodyPr>
          <a:lstStyle/>
          <a:p>
            <a:pPr algn="ctr"/>
            <a:r>
              <a:rPr lang="fr-FR" sz="600" i="1" dirty="0">
                <a:latin typeface="Calibri" panose="020F0502020204030204" pitchFamily="34" charset="0"/>
              </a:rPr>
              <a:t>Source : Eurostat </a:t>
            </a:r>
          </a:p>
        </p:txBody>
      </p:sp>
      <p:pic>
        <p:nvPicPr>
          <p:cNvPr id="20" name="Image 19"/>
          <p:cNvPicPr>
            <a:picLocks noChangeAspect="1"/>
          </p:cNvPicPr>
          <p:nvPr/>
        </p:nvPicPr>
        <p:blipFill rotWithShape="1">
          <a:blip r:embed="rId2"/>
          <a:srcRect l="37148" t="46932" r="44684" b="23748"/>
          <a:stretch/>
        </p:blipFill>
        <p:spPr>
          <a:xfrm>
            <a:off x="5291847" y="1694155"/>
            <a:ext cx="3419661" cy="3104138"/>
          </a:xfrm>
          <a:prstGeom prst="rect">
            <a:avLst/>
          </a:prstGeom>
        </p:spPr>
      </p:pic>
      <p:sp>
        <p:nvSpPr>
          <p:cNvPr id="22" name="Rectangle 21"/>
          <p:cNvSpPr/>
          <p:nvPr/>
        </p:nvSpPr>
        <p:spPr>
          <a:xfrm>
            <a:off x="5884737" y="5262010"/>
            <a:ext cx="2041338" cy="153888"/>
          </a:xfrm>
          <a:prstGeom prst="rect">
            <a:avLst/>
          </a:prstGeom>
        </p:spPr>
        <p:txBody>
          <a:bodyPr wrap="square" lIns="0" tIns="0" rIns="0" bIns="0">
            <a:spAutoFit/>
          </a:bodyPr>
          <a:lstStyle/>
          <a:p>
            <a:r>
              <a:rPr lang="fr-FR" sz="1000" dirty="0">
                <a:solidFill>
                  <a:srgbClr val="000000">
                    <a:lumMod val="75000"/>
                    <a:lumOff val="25000"/>
                  </a:srgbClr>
                </a:solidFill>
              </a:rPr>
              <a:t>Industrie manufacturière</a:t>
            </a:r>
            <a:endParaRPr lang="fr-FR" sz="1000" dirty="0"/>
          </a:p>
        </p:txBody>
      </p:sp>
      <p:sp>
        <p:nvSpPr>
          <p:cNvPr id="3" name="Rectangle 2"/>
          <p:cNvSpPr/>
          <p:nvPr/>
        </p:nvSpPr>
        <p:spPr>
          <a:xfrm>
            <a:off x="5420012" y="5002017"/>
            <a:ext cx="354614" cy="1784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420012" y="5245750"/>
            <a:ext cx="354614" cy="1784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5884737" y="5002017"/>
            <a:ext cx="2041338" cy="153888"/>
          </a:xfrm>
          <a:prstGeom prst="rect">
            <a:avLst/>
          </a:prstGeom>
        </p:spPr>
        <p:txBody>
          <a:bodyPr wrap="square" lIns="0" tIns="0" rIns="0" bIns="0">
            <a:spAutoFit/>
          </a:bodyPr>
          <a:lstStyle/>
          <a:p>
            <a:r>
              <a:rPr lang="fr-FR" sz="1000" dirty="0">
                <a:solidFill>
                  <a:srgbClr val="000000">
                    <a:lumMod val="75000"/>
                    <a:lumOff val="25000"/>
                  </a:srgbClr>
                </a:solidFill>
              </a:rPr>
              <a:t>Services industrialisés</a:t>
            </a:r>
          </a:p>
        </p:txBody>
      </p:sp>
    </p:spTree>
    <p:extLst>
      <p:ext uri="{BB962C8B-B14F-4D97-AF65-F5344CB8AC3E}">
        <p14:creationId xmlns:p14="http://schemas.microsoft.com/office/powerpoint/2010/main" val="158398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760179"/>
            <a:ext cx="8555158" cy="5371425"/>
          </a:xfrm>
        </p:spPr>
        <p:txBody>
          <a:bodyPr vert="horz" lIns="0" tIns="45720" rIns="0" bIns="45720" rtlCol="0">
            <a:noAutofit/>
          </a:bodyPr>
          <a:lstStyle/>
          <a:p>
            <a:pPr>
              <a:spcBef>
                <a:spcPts val="1200"/>
              </a:spcBef>
              <a:spcAft>
                <a:spcPts val="0"/>
              </a:spcAft>
            </a:pPr>
            <a:r>
              <a:rPr lang="fr-FR" dirty="0"/>
              <a:t>L'industrie, facteur clé des déterminants économiques</a:t>
            </a:r>
          </a:p>
          <a:p>
            <a:pPr lvl="1">
              <a:spcBef>
                <a:spcPts val="1200"/>
              </a:spcBef>
              <a:spcAft>
                <a:spcPts val="0"/>
              </a:spcAft>
            </a:pPr>
            <a:r>
              <a:rPr lang="fr-FR" sz="1500" dirty="0"/>
              <a:t>La productivité. Sur longue période, l'industrie dégage entre 2 et 3 fois plus de productivité </a:t>
            </a:r>
            <a:br>
              <a:rPr lang="fr-FR" sz="1500" dirty="0"/>
            </a:br>
            <a:r>
              <a:rPr lang="fr-FR" sz="1500" dirty="0"/>
              <a:t>que l'ensemble de l'économie et 40 à 50% de la productivité totale.</a:t>
            </a:r>
            <a:br>
              <a:rPr lang="fr-FR" sz="1500" dirty="0"/>
            </a:br>
            <a:r>
              <a:rPr lang="fr-FR" sz="1500" dirty="0"/>
              <a:t>Phénomène encore amplifié si on prend en compte l'industrie "</a:t>
            </a:r>
            <a:r>
              <a:rPr lang="fr-FR" sz="1500" dirty="0" err="1"/>
              <a:t>servicielle</a:t>
            </a:r>
            <a:r>
              <a:rPr lang="fr-FR" sz="1500" dirty="0"/>
              <a:t>"</a:t>
            </a:r>
          </a:p>
          <a:p>
            <a:pPr lvl="1">
              <a:spcBef>
                <a:spcPts val="1200"/>
              </a:spcBef>
              <a:spcAft>
                <a:spcPts val="0"/>
              </a:spcAft>
            </a:pPr>
            <a:r>
              <a:rPr lang="fr-FR" sz="1500" dirty="0"/>
              <a:t>En conséquence, l'industrie génère une part essentielle des gains de pouvoir d'achat potentiels,</a:t>
            </a:r>
            <a:br>
              <a:rPr lang="fr-FR" sz="1500" dirty="0"/>
            </a:br>
            <a:r>
              <a:rPr lang="fr-FR" sz="1500" dirty="0"/>
              <a:t>qui sont, sur le long terme, totalement liés à la </a:t>
            </a:r>
            <a:r>
              <a:rPr lang="fr-FR" sz="1500" dirty="0">
                <a:ea typeface="Times New Roman" panose="02020603050405020304" pitchFamily="18" charset="0"/>
                <a:cs typeface="Times New Roman" panose="02020603050405020304" pitchFamily="18" charset="0"/>
              </a:rPr>
              <a:t>productivité du travail et à la productivité </a:t>
            </a:r>
            <a:br>
              <a:rPr lang="fr-FR" sz="1500" dirty="0">
                <a:ea typeface="Times New Roman" panose="02020603050405020304" pitchFamily="18" charset="0"/>
                <a:cs typeface="Times New Roman" panose="02020603050405020304" pitchFamily="18" charset="0"/>
              </a:rPr>
            </a:br>
            <a:r>
              <a:rPr lang="fr-FR" sz="1500" dirty="0">
                <a:ea typeface="Times New Roman" panose="02020603050405020304" pitchFamily="18" charset="0"/>
                <a:cs typeface="Times New Roman" panose="02020603050405020304" pitchFamily="18" charset="0"/>
              </a:rPr>
              <a:t>globale des facteurs </a:t>
            </a:r>
            <a:endParaRPr lang="fr-FR" sz="1500" dirty="0"/>
          </a:p>
          <a:p>
            <a:pPr lvl="1">
              <a:spcBef>
                <a:spcPts val="1200"/>
              </a:spcBef>
              <a:spcAft>
                <a:spcPts val="0"/>
              </a:spcAft>
            </a:pPr>
            <a:r>
              <a:rPr lang="fr-FR" sz="1500" dirty="0"/>
              <a:t>L'industrie représente, suivant les pays, de l'ordre de 80% de la R&amp;D du secteur marchand</a:t>
            </a:r>
          </a:p>
          <a:p>
            <a:pPr lvl="1">
              <a:spcBef>
                <a:spcPts val="1200"/>
              </a:spcBef>
              <a:spcAft>
                <a:spcPts val="0"/>
              </a:spcAft>
            </a:pPr>
            <a:r>
              <a:rPr lang="fr-FR" sz="1500" dirty="0"/>
              <a:t>De ce fait, l'industrie génère de nombreuses externalités positives, externalités de connaissance, </a:t>
            </a:r>
            <a:br>
              <a:rPr lang="fr-FR" sz="1500" dirty="0"/>
            </a:br>
            <a:r>
              <a:rPr lang="fr-FR" sz="1500" dirty="0"/>
              <a:t>de compétences, de formation, particulièrement illustrées dans les clusters géographiques </a:t>
            </a:r>
            <a:br>
              <a:rPr lang="fr-FR" sz="1500" dirty="0"/>
            </a:br>
            <a:r>
              <a:rPr lang="fr-FR" sz="1500" dirty="0"/>
              <a:t>ou technologiques</a:t>
            </a:r>
          </a:p>
          <a:p>
            <a:pPr lvl="1">
              <a:spcBef>
                <a:spcPts val="1200"/>
              </a:spcBef>
              <a:spcAft>
                <a:spcPts val="0"/>
              </a:spcAft>
            </a:pPr>
            <a:r>
              <a:rPr lang="fr-FR" sz="1500" dirty="0"/>
              <a:t>L'industrie représente 80% des exportations de biens et services (un impact encore plus élevé </a:t>
            </a:r>
            <a:br>
              <a:rPr lang="fr-FR" sz="1500" dirty="0"/>
            </a:br>
            <a:r>
              <a:rPr lang="fr-FR" sz="1500" dirty="0"/>
              <a:t>sur la balance des paiements si on prend en compte les flux de revenus d'investissements </a:t>
            </a:r>
            <a:br>
              <a:rPr lang="fr-FR" sz="1500" dirty="0"/>
            </a:br>
            <a:r>
              <a:rPr lang="fr-FR" sz="1500" dirty="0"/>
              <a:t>à l'étranger, les redevances et licences, et les services associés à l'industrie)</a:t>
            </a:r>
          </a:p>
          <a:p>
            <a:pPr lvl="1">
              <a:spcBef>
                <a:spcPts val="1200"/>
              </a:spcBef>
              <a:spcAft>
                <a:spcPts val="0"/>
              </a:spcAft>
            </a:pPr>
            <a:r>
              <a:rPr lang="fr-FR" sz="1500" dirty="0"/>
              <a:t>Elle est donc un élément majeur de l'équilibre de la balance des paiements</a:t>
            </a:r>
          </a:p>
          <a:p>
            <a:pPr lvl="1">
              <a:spcBef>
                <a:spcPts val="1200"/>
              </a:spcBef>
              <a:spcAft>
                <a:spcPts val="0"/>
              </a:spcAft>
            </a:pPr>
            <a:r>
              <a:rPr lang="fr-FR" sz="1500" dirty="0"/>
              <a:t>Enfin, même si la productivité impacte l'emploi, l'industrie génère une part importante </a:t>
            </a:r>
            <a:br>
              <a:rPr lang="fr-FR" sz="1500" dirty="0"/>
            </a:br>
            <a:r>
              <a:rPr lang="fr-FR" sz="1500" dirty="0"/>
              <a:t>des emplois qualifiés et qualifiants, générateurs de la classe moyenne et de son impact</a:t>
            </a:r>
            <a:br>
              <a:rPr lang="fr-FR" sz="1500" dirty="0"/>
            </a:br>
            <a:r>
              <a:rPr lang="fr-FR" sz="1500" dirty="0"/>
              <a:t>sur la consommation. C'est la stratégie de développement de la Chine</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6</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Analyse qualitative de l'industrie</a:t>
            </a:r>
          </a:p>
        </p:txBody>
      </p:sp>
    </p:spTree>
    <p:extLst>
      <p:ext uri="{BB962C8B-B14F-4D97-AF65-F5344CB8AC3E}">
        <p14:creationId xmlns:p14="http://schemas.microsoft.com/office/powerpoint/2010/main" val="104237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863468"/>
            <a:ext cx="8684260" cy="5596318"/>
          </a:xfrm>
        </p:spPr>
        <p:txBody>
          <a:bodyPr vert="horz" lIns="0" tIns="45720" rIns="0" bIns="45720" rtlCol="0">
            <a:noAutofit/>
          </a:bodyPr>
          <a:lstStyle/>
          <a:p>
            <a:pPr lvl="1">
              <a:spcBef>
                <a:spcPts val="300"/>
              </a:spcBef>
              <a:spcAft>
                <a:spcPts val="0"/>
              </a:spcAft>
            </a:pPr>
            <a:r>
              <a:rPr lang="fr-FR" sz="1400" b="1" dirty="0"/>
              <a:t>Les théories classiques du XVIII et </a:t>
            </a:r>
            <a:r>
              <a:rPr lang="fr-FR" sz="1400" b="1" dirty="0" err="1"/>
              <a:t>XIX</a:t>
            </a:r>
            <a:r>
              <a:rPr lang="fr-FR" sz="1400" b="1" baseline="30000" dirty="0" err="1"/>
              <a:t>èmes</a:t>
            </a:r>
            <a:r>
              <a:rPr lang="fr-FR" sz="1400" b="1" dirty="0"/>
              <a:t> siècles </a:t>
            </a:r>
            <a:r>
              <a:rPr lang="fr-FR" sz="1400" dirty="0"/>
              <a:t>(Adam Smith, David Ricardo) : avantages comparatifs </a:t>
            </a:r>
            <a:br>
              <a:rPr lang="fr-FR" sz="1400" dirty="0"/>
            </a:br>
            <a:r>
              <a:rPr lang="fr-FR" sz="1400" dirty="0"/>
              <a:t>et allocation des facteurs de production peuvent expliquer le démarrage industriel au XIX</a:t>
            </a:r>
            <a:r>
              <a:rPr lang="fr-FR" sz="1400" baseline="30000" dirty="0"/>
              <a:t>ème</a:t>
            </a:r>
            <a:r>
              <a:rPr lang="fr-FR" sz="1400" dirty="0"/>
              <a:t> siècle </a:t>
            </a:r>
            <a:br>
              <a:rPr lang="fr-FR" sz="1400" dirty="0"/>
            </a:br>
            <a:r>
              <a:rPr lang="fr-FR" sz="1400" dirty="0"/>
              <a:t>(ressources naturelles) ou le développement industriel de certains pays émergents au XX</a:t>
            </a:r>
            <a:r>
              <a:rPr lang="fr-FR" sz="1400" baseline="30000" dirty="0"/>
              <a:t>ème</a:t>
            </a:r>
            <a:r>
              <a:rPr lang="fr-FR" sz="1400" dirty="0"/>
              <a:t> siècle</a:t>
            </a:r>
          </a:p>
          <a:p>
            <a:pPr lvl="1">
              <a:spcBef>
                <a:spcPts val="300"/>
              </a:spcBef>
              <a:spcAft>
                <a:spcPts val="0"/>
              </a:spcAft>
            </a:pPr>
            <a:r>
              <a:rPr lang="fr-FR" sz="1400" dirty="0"/>
              <a:t>Mais la simple allocation des facteurs de production (travail, capital, espace, ressources naturelles, </a:t>
            </a:r>
            <a:br>
              <a:rPr lang="fr-FR" sz="1400" dirty="0"/>
            </a:br>
            <a:r>
              <a:rPr lang="fr-FR" sz="1400" dirty="0"/>
              <a:t>infrastructures) est globalement étrangère au succès industriel de l'Allemagne, de la Suisse, du Japon </a:t>
            </a:r>
            <a:br>
              <a:rPr lang="fr-FR" sz="1400" dirty="0"/>
            </a:br>
            <a:r>
              <a:rPr lang="fr-FR" sz="1400" dirty="0"/>
              <a:t>ou de la Corée et dans certains cas de l'Italie, du Danemark ou des Pays Bas</a:t>
            </a:r>
          </a:p>
          <a:p>
            <a:pPr lvl="1">
              <a:spcBef>
                <a:spcPts val="300"/>
              </a:spcBef>
              <a:spcAft>
                <a:spcPts val="0"/>
              </a:spcAft>
            </a:pPr>
            <a:r>
              <a:rPr lang="fr-FR" sz="1400" dirty="0"/>
              <a:t>Les théories classiques peuvent expliquer des obstacles au développement industriel</a:t>
            </a:r>
            <a:br>
              <a:rPr lang="fr-FR" sz="1400" dirty="0"/>
            </a:br>
            <a:endParaRPr lang="fr-FR" sz="1400" dirty="0"/>
          </a:p>
          <a:p>
            <a:pPr lvl="1">
              <a:spcBef>
                <a:spcPts val="300"/>
              </a:spcBef>
              <a:spcAft>
                <a:spcPts val="0"/>
              </a:spcAft>
            </a:pPr>
            <a:r>
              <a:rPr lang="fr-FR" sz="1400" b="1" dirty="0"/>
              <a:t>Le XX</a:t>
            </a:r>
            <a:r>
              <a:rPr lang="fr-FR" sz="1400" b="1" baseline="30000" dirty="0"/>
              <a:t>ème</a:t>
            </a:r>
            <a:r>
              <a:rPr lang="fr-FR" sz="1400" b="1" dirty="0"/>
              <a:t> siècle a mis en avant l</a:t>
            </a:r>
            <a:r>
              <a:rPr lang="fr-FR" sz="1400" b="1" dirty="0">
                <a:ea typeface="Times New Roman" panose="02020603050405020304" pitchFamily="18" charset="0"/>
                <a:cs typeface="Times New Roman" panose="02020603050405020304" pitchFamily="18" charset="0"/>
              </a:rPr>
              <a:t>es politiques macroéconomiques comme régulateurs du développement industriel </a:t>
            </a:r>
            <a:endParaRPr lang="fr-FR" sz="1400" b="1" dirty="0"/>
          </a:p>
          <a:p>
            <a:pPr marL="715963" lvl="4" indent="-250825">
              <a:spcBef>
                <a:spcPts val="300"/>
              </a:spcBef>
              <a:spcAft>
                <a:spcPts val="0"/>
              </a:spcAft>
              <a:buFont typeface="Century Gothic" panose="020B0502020202020204" pitchFamily="34" charset="0"/>
              <a:buChar char="−"/>
            </a:pPr>
            <a:r>
              <a:rPr lang="fr-FR" sz="1400" b="1" dirty="0"/>
              <a:t>Horizontales </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réglage conjoncturel keynésien et néo-keynésien ou monétariste et néo monétariste,</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maniement de la monnaie, dévaluations stabilité et zones monétaires</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négociations commerciales internationales, </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subventions à l'export (les "grands contrats" dans les infrastructures, l'énergie, les transports, la défense)</a:t>
            </a:r>
          </a:p>
          <a:p>
            <a:pPr marL="715963" lvl="4" indent="-250825">
              <a:spcBef>
                <a:spcPts val="300"/>
              </a:spcBef>
              <a:spcAft>
                <a:spcPts val="0"/>
              </a:spcAft>
              <a:buFont typeface="Century Gothic" panose="020B0502020202020204" pitchFamily="34" charset="0"/>
              <a:buChar char="−"/>
            </a:pPr>
            <a:r>
              <a:rPr lang="fr-FR" sz="1400" b="1" dirty="0"/>
              <a:t>Verticales </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achats publics, </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programmes et investissements publics, </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subventions publiques,</a:t>
            </a:r>
          </a:p>
          <a:p>
            <a:pPr marL="1076325" lvl="5" indent="-285750">
              <a:lnSpc>
                <a:spcPct val="100000"/>
              </a:lnSpc>
              <a:spcBef>
                <a:spcPts val="300"/>
              </a:spcBef>
              <a:spcAft>
                <a:spcPts val="0"/>
              </a:spcAft>
              <a:buSzPct val="70000"/>
              <a:buFont typeface="Wingdings" panose="05000000000000000000" pitchFamily="2" charset="2"/>
              <a:buChar char="à"/>
            </a:pPr>
            <a:r>
              <a:rPr lang="fr-FR" sz="1400" dirty="0"/>
              <a:t>politiques de normes</a:t>
            </a:r>
          </a:p>
          <a:p>
            <a:pPr marL="265113" indent="0">
              <a:spcBef>
                <a:spcPts val="300"/>
              </a:spcBef>
              <a:spcAft>
                <a:spcPts val="0"/>
              </a:spcAft>
              <a:buNone/>
            </a:pPr>
            <a:r>
              <a:rPr lang="fr-FR" sz="1400" b="0" dirty="0">
                <a:solidFill>
                  <a:schemeClr val="tx1"/>
                </a:solidFill>
              </a:rPr>
              <a:t>Certaines de ces politiques ont apporté des succès (France, Etats-Unis) notamment dans l'aéronautique, </a:t>
            </a:r>
            <a:br>
              <a:rPr lang="fr-FR" sz="1400" b="0" dirty="0">
                <a:solidFill>
                  <a:schemeClr val="tx1"/>
                </a:solidFill>
              </a:rPr>
            </a:br>
            <a:r>
              <a:rPr lang="fr-FR" sz="1400" b="0" dirty="0">
                <a:solidFill>
                  <a:schemeClr val="tx1"/>
                </a:solidFill>
              </a:rPr>
              <a:t>l'espace, l'énergie, (nucléaire, énergies renouvelables). Certains succès initiaux n'ont pas été durables </a:t>
            </a:r>
            <a:br>
              <a:rPr lang="fr-FR" sz="1400" b="0" dirty="0">
                <a:solidFill>
                  <a:schemeClr val="tx1"/>
                </a:solidFill>
              </a:rPr>
            </a:br>
            <a:r>
              <a:rPr lang="fr-FR" sz="1400" b="0" dirty="0">
                <a:solidFill>
                  <a:schemeClr val="tx1"/>
                </a:solidFill>
              </a:rPr>
              <a:t>(plan calcul, télécoms, transports en France)</a:t>
            </a: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7</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Tree>
    <p:extLst>
      <p:ext uri="{BB962C8B-B14F-4D97-AF65-F5344CB8AC3E}">
        <p14:creationId xmlns:p14="http://schemas.microsoft.com/office/powerpoint/2010/main" val="142178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931206"/>
            <a:ext cx="8405813" cy="5371425"/>
          </a:xfrm>
        </p:spPr>
        <p:txBody>
          <a:bodyPr vert="horz" lIns="0" tIns="45720" rIns="0" bIns="45720" rtlCol="0">
            <a:noAutofit/>
          </a:bodyPr>
          <a:lstStyle/>
          <a:p>
            <a:pPr lvl="1">
              <a:spcBef>
                <a:spcPts val="300"/>
              </a:spcBef>
              <a:spcAft>
                <a:spcPts val="0"/>
              </a:spcAft>
            </a:pPr>
            <a:r>
              <a:rPr lang="fr-FR" sz="1400" dirty="0">
                <a:ea typeface="Times New Roman" panose="02020603050405020304" pitchFamily="18" charset="0"/>
                <a:cs typeface="Times New Roman" panose="02020603050405020304" pitchFamily="18" charset="0"/>
              </a:rPr>
              <a:t>La référence la plus aboutie an matière de politique industrielle est celle </a:t>
            </a:r>
            <a:r>
              <a:rPr lang="fr-FR" sz="1400" dirty="0"/>
              <a:t>du Japon des années 70 à 90 </a:t>
            </a:r>
            <a:br>
              <a:rPr lang="fr-FR" sz="1400" dirty="0"/>
            </a:br>
            <a:r>
              <a:rPr lang="fr-FR" sz="1400" dirty="0"/>
              <a:t>et l'action du MITI (</a:t>
            </a:r>
            <a:r>
              <a:rPr lang="fr-FR" sz="1400" dirty="0" err="1"/>
              <a:t>Minister</a:t>
            </a:r>
            <a:r>
              <a:rPr lang="fr-FR" sz="1400" dirty="0"/>
              <a:t> of </a:t>
            </a:r>
            <a:r>
              <a:rPr lang="fr-FR" sz="1400" dirty="0" err="1"/>
              <a:t>Industry</a:t>
            </a:r>
            <a:r>
              <a:rPr lang="fr-FR" sz="1400" dirty="0"/>
              <a:t> and International Trade). Il est à l'origine du développement </a:t>
            </a:r>
            <a:br>
              <a:rPr lang="fr-FR" sz="1400" dirty="0"/>
            </a:br>
            <a:r>
              <a:rPr lang="fr-FR" sz="1400" dirty="0"/>
              <a:t>des industries électroniques au Japon</a:t>
            </a:r>
            <a:br>
              <a:rPr lang="fr-FR" sz="1400" dirty="0"/>
            </a:br>
            <a:endParaRPr lang="fr-FR" sz="1400" dirty="0"/>
          </a:p>
          <a:p>
            <a:pPr lvl="1">
              <a:spcBef>
                <a:spcPts val="300"/>
              </a:spcBef>
              <a:spcAft>
                <a:spcPts val="0"/>
              </a:spcAft>
            </a:pPr>
            <a:r>
              <a:rPr lang="fr-FR" sz="1400" b="0" dirty="0">
                <a:solidFill>
                  <a:schemeClr val="tx1"/>
                </a:solidFill>
              </a:rPr>
              <a:t>Ce débat de "politique industrielle" existe encore aujourd'hui, notamment en France</a:t>
            </a:r>
            <a:endParaRPr lang="fr-FR" sz="1400" dirty="0">
              <a:solidFill>
                <a:schemeClr val="tx1"/>
              </a:solidFill>
            </a:endParaRP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8</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Tree>
    <p:extLst>
      <p:ext uri="{BB962C8B-B14F-4D97-AF65-F5344CB8AC3E}">
        <p14:creationId xmlns:p14="http://schemas.microsoft.com/office/powerpoint/2010/main" val="32546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2900" y="931206"/>
            <a:ext cx="8405813" cy="5371425"/>
          </a:xfrm>
        </p:spPr>
        <p:txBody>
          <a:bodyPr vert="horz" lIns="0" tIns="45720" rIns="0" bIns="45720" rtlCol="0">
            <a:noAutofit/>
          </a:bodyPr>
          <a:lstStyle/>
          <a:p>
            <a:pPr lvl="1">
              <a:spcBef>
                <a:spcPts val="300"/>
              </a:spcBef>
              <a:spcAft>
                <a:spcPts val="0"/>
              </a:spcAft>
            </a:pPr>
            <a:r>
              <a:rPr lang="fr-FR" sz="1400" b="1" dirty="0">
                <a:solidFill>
                  <a:schemeClr val="tx1"/>
                </a:solidFill>
              </a:rPr>
              <a:t>D'autres analyses s'appuient sur les conditions propres à l'innovation et à l'</a:t>
            </a:r>
            <a:r>
              <a:rPr lang="fr-FR" sz="1400" b="1" dirty="0" err="1">
                <a:solidFill>
                  <a:schemeClr val="tx1"/>
                </a:solidFill>
              </a:rPr>
              <a:t>entrepreunariat</a:t>
            </a:r>
            <a:r>
              <a:rPr lang="fr-FR" sz="1400" b="1" dirty="0">
                <a:solidFill>
                  <a:schemeClr val="tx1"/>
                </a:solidFill>
              </a:rPr>
              <a:t>.</a:t>
            </a:r>
            <a:br>
              <a:rPr lang="fr-FR" sz="1400" b="1" dirty="0">
                <a:solidFill>
                  <a:schemeClr val="tx1"/>
                </a:solidFill>
              </a:rPr>
            </a:br>
            <a:r>
              <a:rPr lang="fr-FR" sz="1400" dirty="0">
                <a:solidFill>
                  <a:schemeClr val="tx1"/>
                </a:solidFill>
              </a:rPr>
              <a:t>Dans les années 90, elles s'appliquent particulièrement bien au cas de l'Allemagne et des pays de l'Europe alémanique et de l'Europe du Nord. Elles se situent sur le fil des travaux de Joseph Schumpeter </a:t>
            </a:r>
            <a:br>
              <a:rPr lang="fr-FR" sz="1400" dirty="0">
                <a:solidFill>
                  <a:schemeClr val="tx1"/>
                </a:solidFill>
              </a:rPr>
            </a:br>
            <a:r>
              <a:rPr lang="fr-FR" sz="1400" dirty="0">
                <a:solidFill>
                  <a:schemeClr val="tx1"/>
                </a:solidFill>
              </a:rPr>
              <a:t>et de ses suiveurs sur le rôle de l'innovation et de l'entrepreneur et des travaux d' Alfred Marshall </a:t>
            </a:r>
            <a:br>
              <a:rPr lang="fr-FR" sz="1400" dirty="0">
                <a:solidFill>
                  <a:schemeClr val="tx1"/>
                </a:solidFill>
              </a:rPr>
            </a:br>
            <a:r>
              <a:rPr lang="fr-FR" sz="1400" dirty="0">
                <a:solidFill>
                  <a:schemeClr val="tx1"/>
                </a:solidFill>
              </a:rPr>
              <a:t>(</a:t>
            </a:r>
            <a:r>
              <a:rPr lang="fr-FR" sz="1400" dirty="0" err="1">
                <a:solidFill>
                  <a:schemeClr val="tx1"/>
                </a:solidFill>
              </a:rPr>
              <a:t>Principles</a:t>
            </a:r>
            <a:r>
              <a:rPr lang="fr-FR" sz="1400" dirty="0">
                <a:solidFill>
                  <a:schemeClr val="tx1"/>
                </a:solidFill>
              </a:rPr>
              <a:t> of </a:t>
            </a:r>
            <a:r>
              <a:rPr lang="fr-FR" sz="1400" dirty="0" err="1">
                <a:solidFill>
                  <a:schemeClr val="tx1"/>
                </a:solidFill>
              </a:rPr>
              <a:t>Economics</a:t>
            </a:r>
            <a:r>
              <a:rPr lang="fr-FR" sz="1400" dirty="0">
                <a:solidFill>
                  <a:schemeClr val="tx1"/>
                </a:solidFill>
              </a:rPr>
              <a:t>, 1920, livre IV, Agents of Production, en particulier sections V à XII). </a:t>
            </a:r>
            <a:br>
              <a:rPr lang="fr-FR" sz="1400" dirty="0">
                <a:solidFill>
                  <a:schemeClr val="tx1"/>
                </a:solidFill>
              </a:rPr>
            </a:br>
            <a:r>
              <a:rPr lang="fr-FR" sz="1400" dirty="0">
                <a:solidFill>
                  <a:schemeClr val="tx1"/>
                </a:solidFill>
              </a:rPr>
              <a:t>Voir également récemment le livre de Peter </a:t>
            </a:r>
            <a:r>
              <a:rPr lang="fr-FR" sz="1400" dirty="0" err="1">
                <a:solidFill>
                  <a:schemeClr val="tx1"/>
                </a:solidFill>
              </a:rPr>
              <a:t>Thiel</a:t>
            </a:r>
            <a:r>
              <a:rPr lang="fr-FR" sz="1400" dirty="0">
                <a:solidFill>
                  <a:schemeClr val="tx1"/>
                </a:solidFill>
              </a:rPr>
              <a:t> (de Zéro à Un) sur les </a:t>
            </a:r>
            <a:r>
              <a:rPr lang="fr-FR" sz="1400" dirty="0" err="1">
                <a:solidFill>
                  <a:schemeClr val="tx1"/>
                </a:solidFill>
              </a:rPr>
              <a:t>start</a:t>
            </a:r>
            <a:r>
              <a:rPr lang="fr-FR" sz="1400" dirty="0">
                <a:solidFill>
                  <a:schemeClr val="tx1"/>
                </a:solidFill>
              </a:rPr>
              <a:t> </a:t>
            </a:r>
            <a:r>
              <a:rPr lang="fr-FR" sz="1400" dirty="0" err="1">
                <a:solidFill>
                  <a:schemeClr val="tx1"/>
                </a:solidFill>
              </a:rPr>
              <a:t>ups</a:t>
            </a:r>
            <a:r>
              <a:rPr lang="fr-FR" sz="1400" dirty="0">
                <a:solidFill>
                  <a:schemeClr val="tx1"/>
                </a:solidFill>
              </a:rPr>
              <a:t> américaines</a:t>
            </a:r>
            <a:br>
              <a:rPr lang="fr-FR" sz="1400" dirty="0">
                <a:solidFill>
                  <a:schemeClr val="tx1"/>
                </a:solidFill>
              </a:rPr>
            </a:br>
            <a:endParaRPr lang="fr-FR" sz="1400" dirty="0">
              <a:solidFill>
                <a:schemeClr val="tx1"/>
              </a:solidFill>
            </a:endParaRPr>
          </a:p>
          <a:p>
            <a:pPr lvl="1">
              <a:spcBef>
                <a:spcPts val="300"/>
              </a:spcBef>
              <a:spcAft>
                <a:spcPts val="0"/>
              </a:spcAft>
            </a:pPr>
            <a:r>
              <a:rPr lang="fr-FR" sz="1400" dirty="0">
                <a:solidFill>
                  <a:schemeClr val="tx1"/>
                </a:solidFill>
              </a:rPr>
              <a:t>Plus récemment, ces analyses ont été bien développées par d'autres auteurs notamment M. Porter </a:t>
            </a:r>
            <a:br>
              <a:rPr lang="fr-FR" sz="1400" dirty="0">
                <a:solidFill>
                  <a:schemeClr val="tx1"/>
                </a:solidFill>
              </a:rPr>
            </a:br>
            <a:r>
              <a:rPr lang="fr-FR" sz="1400" dirty="0">
                <a:solidFill>
                  <a:schemeClr val="tx1"/>
                </a:solidFill>
              </a:rPr>
              <a:t>(The </a:t>
            </a:r>
            <a:r>
              <a:rPr lang="fr-FR" sz="1400" dirty="0" err="1">
                <a:solidFill>
                  <a:schemeClr val="tx1"/>
                </a:solidFill>
              </a:rPr>
              <a:t>Competitive</a:t>
            </a:r>
            <a:r>
              <a:rPr lang="fr-FR" sz="1400" dirty="0">
                <a:solidFill>
                  <a:schemeClr val="tx1"/>
                </a:solidFill>
              </a:rPr>
              <a:t> </a:t>
            </a:r>
            <a:r>
              <a:rPr lang="fr-FR" sz="1400" dirty="0" err="1">
                <a:solidFill>
                  <a:schemeClr val="tx1"/>
                </a:solidFill>
              </a:rPr>
              <a:t>Advantage</a:t>
            </a:r>
            <a:r>
              <a:rPr lang="fr-FR" sz="1400" dirty="0">
                <a:solidFill>
                  <a:schemeClr val="tx1"/>
                </a:solidFill>
              </a:rPr>
              <a:t> of Nations, HBR, 1990) </a:t>
            </a:r>
            <a:r>
              <a:rPr lang="fr-FR" sz="1400" dirty="0">
                <a:ea typeface="Times New Roman" panose="02020603050405020304" pitchFamily="18" charset="0"/>
                <a:cs typeface="Times New Roman" panose="02020603050405020304" pitchFamily="18" charset="0"/>
              </a:rPr>
              <a:t>et C. Christensen (Disruptive Technologies: Catch </a:t>
            </a:r>
            <a:br>
              <a:rPr lang="fr-FR" sz="1400" dirty="0">
                <a:ea typeface="Times New Roman" panose="02020603050405020304" pitchFamily="18" charset="0"/>
                <a:cs typeface="Times New Roman" panose="02020603050405020304" pitchFamily="18" charset="0"/>
              </a:rPr>
            </a:br>
            <a:r>
              <a:rPr lang="fr-FR" sz="1400" dirty="0">
                <a:ea typeface="Times New Roman" panose="02020603050405020304" pitchFamily="18" charset="0"/>
                <a:cs typeface="Times New Roman" panose="02020603050405020304" pitchFamily="18" charset="0"/>
              </a:rPr>
              <a:t>in the </a:t>
            </a:r>
            <a:r>
              <a:rPr lang="fr-FR" sz="1400" dirty="0" err="1">
                <a:ea typeface="Times New Roman" panose="02020603050405020304" pitchFamily="18" charset="0"/>
                <a:cs typeface="Times New Roman" panose="02020603050405020304" pitchFamily="18" charset="0"/>
              </a:rPr>
              <a:t>save</a:t>
            </a:r>
            <a:r>
              <a:rPr lang="fr-FR" sz="1400" dirty="0">
                <a:ea typeface="Times New Roman" panose="02020603050405020304" pitchFamily="18" charset="0"/>
                <a:cs typeface="Times New Roman" panose="02020603050405020304" pitchFamily="18" charset="0"/>
              </a:rPr>
              <a:t>, HBR, 1995 )</a:t>
            </a:r>
            <a:endParaRPr lang="fr-FR" sz="1400" dirty="0">
              <a:solidFill>
                <a:schemeClr val="tx1"/>
              </a:solidFill>
            </a:endParaRPr>
          </a:p>
          <a:p>
            <a:pPr lvl="3">
              <a:spcBef>
                <a:spcPts val="300"/>
              </a:spcBef>
              <a:spcAft>
                <a:spcPts val="0"/>
              </a:spcAft>
              <a:buFont typeface="Century Gothic" panose="020B0502020202020204" pitchFamily="34" charset="0"/>
              <a:buChar char="−"/>
            </a:pPr>
            <a:r>
              <a:rPr lang="fr-FR" sz="1400" i="1" dirty="0">
                <a:solidFill>
                  <a:schemeClr val="tx1"/>
                </a:solidFill>
              </a:rPr>
              <a:t>"A nation </a:t>
            </a:r>
            <a:r>
              <a:rPr lang="fr-FR" sz="1400" i="1" dirty="0" err="1">
                <a:solidFill>
                  <a:schemeClr val="tx1"/>
                </a:solidFill>
              </a:rPr>
              <a:t>competitiveness</a:t>
            </a:r>
            <a:r>
              <a:rPr lang="fr-FR" sz="1400" i="1" dirty="0">
                <a:solidFill>
                  <a:schemeClr val="tx1"/>
                </a:solidFill>
              </a:rPr>
              <a:t> </a:t>
            </a:r>
            <a:r>
              <a:rPr lang="fr-FR" sz="1400" i="1" dirty="0" err="1">
                <a:solidFill>
                  <a:schemeClr val="tx1"/>
                </a:solidFill>
              </a:rPr>
              <a:t>depends</a:t>
            </a:r>
            <a:r>
              <a:rPr lang="fr-FR" sz="1400" i="1" dirty="0">
                <a:solidFill>
                  <a:schemeClr val="tx1"/>
                </a:solidFill>
              </a:rPr>
              <a:t> on the </a:t>
            </a:r>
            <a:r>
              <a:rPr lang="fr-FR" sz="1400" i="1" dirty="0" err="1">
                <a:solidFill>
                  <a:schemeClr val="tx1"/>
                </a:solidFill>
              </a:rPr>
              <a:t>capacity</a:t>
            </a:r>
            <a:r>
              <a:rPr lang="fr-FR" sz="1400" i="1" dirty="0">
                <a:solidFill>
                  <a:schemeClr val="tx1"/>
                </a:solidFill>
              </a:rPr>
              <a:t> of </a:t>
            </a:r>
            <a:r>
              <a:rPr lang="fr-FR" sz="1400" i="1" dirty="0" err="1">
                <a:solidFill>
                  <a:schemeClr val="tx1"/>
                </a:solidFill>
              </a:rPr>
              <a:t>its</a:t>
            </a:r>
            <a:r>
              <a:rPr lang="fr-FR" sz="1400" i="1" dirty="0">
                <a:solidFill>
                  <a:schemeClr val="tx1"/>
                </a:solidFill>
              </a:rPr>
              <a:t> </a:t>
            </a:r>
            <a:r>
              <a:rPr lang="fr-FR" sz="1400" i="1" dirty="0" err="1">
                <a:solidFill>
                  <a:schemeClr val="tx1"/>
                </a:solidFill>
              </a:rPr>
              <a:t>industry</a:t>
            </a:r>
            <a:r>
              <a:rPr lang="fr-FR" sz="1400" i="1" dirty="0">
                <a:solidFill>
                  <a:schemeClr val="tx1"/>
                </a:solidFill>
              </a:rPr>
              <a:t> to </a:t>
            </a:r>
            <a:r>
              <a:rPr lang="fr-FR" sz="1400" i="1" dirty="0" err="1">
                <a:solidFill>
                  <a:schemeClr val="tx1"/>
                </a:solidFill>
              </a:rPr>
              <a:t>innovate</a:t>
            </a:r>
            <a:r>
              <a:rPr lang="fr-FR" sz="1400" i="1" dirty="0">
                <a:solidFill>
                  <a:schemeClr val="tx1"/>
                </a:solidFill>
              </a:rPr>
              <a:t>"</a:t>
            </a:r>
          </a:p>
          <a:p>
            <a:pPr lvl="3">
              <a:spcBef>
                <a:spcPts val="300"/>
              </a:spcBef>
              <a:spcAft>
                <a:spcPts val="0"/>
              </a:spcAft>
              <a:buFont typeface="Century Gothic" panose="020B0502020202020204" pitchFamily="34" charset="0"/>
              <a:buChar char="−"/>
            </a:pPr>
            <a:r>
              <a:rPr lang="fr-FR" sz="1400" i="1" dirty="0">
                <a:solidFill>
                  <a:schemeClr val="tx1"/>
                </a:solidFill>
              </a:rPr>
              <a:t>"</a:t>
            </a:r>
            <a:r>
              <a:rPr lang="fr-FR" sz="1400" i="1" dirty="0" err="1">
                <a:solidFill>
                  <a:schemeClr val="tx1"/>
                </a:solidFill>
              </a:rPr>
              <a:t>Companies</a:t>
            </a:r>
            <a:r>
              <a:rPr lang="fr-FR" sz="1400" i="1" dirty="0">
                <a:solidFill>
                  <a:schemeClr val="tx1"/>
                </a:solidFill>
              </a:rPr>
              <a:t> </a:t>
            </a:r>
            <a:r>
              <a:rPr lang="fr-FR" sz="1400" i="1" dirty="0" err="1">
                <a:solidFill>
                  <a:schemeClr val="tx1"/>
                </a:solidFill>
              </a:rPr>
              <a:t>depends</a:t>
            </a:r>
            <a:r>
              <a:rPr lang="fr-FR" sz="1400" i="1" dirty="0">
                <a:solidFill>
                  <a:schemeClr val="tx1"/>
                </a:solidFill>
              </a:rPr>
              <a:t> on the </a:t>
            </a:r>
            <a:r>
              <a:rPr lang="fr-FR" sz="1400" i="1" dirty="0" err="1">
                <a:solidFill>
                  <a:schemeClr val="tx1"/>
                </a:solidFill>
              </a:rPr>
              <a:t>capacity</a:t>
            </a:r>
            <a:r>
              <a:rPr lang="fr-FR" sz="1400" i="1" dirty="0">
                <a:solidFill>
                  <a:schemeClr val="tx1"/>
                </a:solidFill>
              </a:rPr>
              <a:t> of </a:t>
            </a:r>
            <a:r>
              <a:rPr lang="fr-FR" sz="1400" i="1" dirty="0" err="1">
                <a:solidFill>
                  <a:schemeClr val="tx1"/>
                </a:solidFill>
              </a:rPr>
              <a:t>its</a:t>
            </a:r>
            <a:r>
              <a:rPr lang="fr-FR" sz="1400" i="1" dirty="0">
                <a:solidFill>
                  <a:schemeClr val="tx1"/>
                </a:solidFill>
              </a:rPr>
              <a:t> </a:t>
            </a:r>
            <a:r>
              <a:rPr lang="fr-FR" sz="1400" i="1" dirty="0" err="1">
                <a:solidFill>
                  <a:schemeClr val="tx1"/>
                </a:solidFill>
              </a:rPr>
              <a:t>industry</a:t>
            </a:r>
            <a:r>
              <a:rPr lang="fr-FR" sz="1400" i="1" dirty="0">
                <a:solidFill>
                  <a:schemeClr val="tx1"/>
                </a:solidFill>
              </a:rPr>
              <a:t> to </a:t>
            </a:r>
            <a:r>
              <a:rPr lang="fr-FR" sz="1400" i="1" dirty="0" err="1">
                <a:solidFill>
                  <a:schemeClr val="tx1"/>
                </a:solidFill>
              </a:rPr>
              <a:t>innovate</a:t>
            </a:r>
            <a:r>
              <a:rPr lang="fr-FR" sz="1400" i="1" dirty="0">
                <a:solidFill>
                  <a:schemeClr val="tx1"/>
                </a:solidFill>
              </a:rPr>
              <a:t> and upgrade"</a:t>
            </a:r>
          </a:p>
          <a:p>
            <a:pPr lvl="3">
              <a:spcBef>
                <a:spcPts val="300"/>
              </a:spcBef>
              <a:spcAft>
                <a:spcPts val="0"/>
              </a:spcAft>
              <a:buFont typeface="Century Gothic" panose="020B0502020202020204" pitchFamily="34" charset="0"/>
              <a:buChar char="−"/>
            </a:pPr>
            <a:r>
              <a:rPr lang="fr-FR" sz="1400" i="1" dirty="0">
                <a:solidFill>
                  <a:schemeClr val="tx1"/>
                </a:solidFill>
              </a:rPr>
              <a:t>"</a:t>
            </a:r>
            <a:r>
              <a:rPr lang="fr-FR" sz="1400" i="1" dirty="0" err="1">
                <a:solidFill>
                  <a:schemeClr val="tx1"/>
                </a:solidFill>
              </a:rPr>
              <a:t>They</a:t>
            </a:r>
            <a:r>
              <a:rPr lang="fr-FR" sz="1400" i="1" dirty="0">
                <a:solidFill>
                  <a:schemeClr val="tx1"/>
                </a:solidFill>
              </a:rPr>
              <a:t> </a:t>
            </a:r>
            <a:r>
              <a:rPr lang="fr-FR" sz="1400" i="1" dirty="0" err="1">
                <a:solidFill>
                  <a:schemeClr val="tx1"/>
                </a:solidFill>
              </a:rPr>
              <a:t>benefit</a:t>
            </a:r>
            <a:r>
              <a:rPr lang="fr-FR" sz="1400" i="1" dirty="0">
                <a:solidFill>
                  <a:schemeClr val="tx1"/>
                </a:solidFill>
              </a:rPr>
              <a:t> </a:t>
            </a:r>
            <a:r>
              <a:rPr lang="fr-FR" sz="1400" i="1" dirty="0" err="1">
                <a:solidFill>
                  <a:schemeClr val="tx1"/>
                </a:solidFill>
              </a:rPr>
              <a:t>from</a:t>
            </a:r>
            <a:r>
              <a:rPr lang="fr-FR" sz="1400" i="1" dirty="0">
                <a:solidFill>
                  <a:schemeClr val="tx1"/>
                </a:solidFill>
              </a:rPr>
              <a:t> </a:t>
            </a:r>
            <a:r>
              <a:rPr lang="fr-FR" sz="1400" i="1" dirty="0" err="1">
                <a:solidFill>
                  <a:schemeClr val="tx1"/>
                </a:solidFill>
              </a:rPr>
              <a:t>having</a:t>
            </a:r>
            <a:r>
              <a:rPr lang="fr-FR" sz="1400" i="1" dirty="0">
                <a:solidFill>
                  <a:schemeClr val="tx1"/>
                </a:solidFill>
              </a:rPr>
              <a:t> </a:t>
            </a:r>
            <a:r>
              <a:rPr lang="fr-FR" sz="1400" i="1" dirty="0" err="1">
                <a:solidFill>
                  <a:schemeClr val="tx1"/>
                </a:solidFill>
              </a:rPr>
              <a:t>strong</a:t>
            </a:r>
            <a:r>
              <a:rPr lang="fr-FR" sz="1400" i="1" dirty="0">
                <a:solidFill>
                  <a:schemeClr val="tx1"/>
                </a:solidFill>
              </a:rPr>
              <a:t> </a:t>
            </a:r>
            <a:r>
              <a:rPr lang="fr-FR" sz="1400" i="1" dirty="0" err="1">
                <a:solidFill>
                  <a:schemeClr val="tx1"/>
                </a:solidFill>
              </a:rPr>
              <a:t>domestic</a:t>
            </a:r>
            <a:r>
              <a:rPr lang="fr-FR" sz="1400" i="1" dirty="0">
                <a:solidFill>
                  <a:schemeClr val="tx1"/>
                </a:solidFill>
              </a:rPr>
              <a:t> </a:t>
            </a:r>
            <a:r>
              <a:rPr lang="fr-FR" sz="1400" i="1" dirty="0" err="1">
                <a:solidFill>
                  <a:schemeClr val="tx1"/>
                </a:solidFill>
              </a:rPr>
              <a:t>rivals</a:t>
            </a:r>
            <a:r>
              <a:rPr lang="fr-FR" sz="1400" i="1" dirty="0">
                <a:solidFill>
                  <a:schemeClr val="tx1"/>
                </a:solidFill>
              </a:rPr>
              <a:t>, </a:t>
            </a:r>
            <a:r>
              <a:rPr lang="fr-FR" sz="1400" i="1" dirty="0" err="1">
                <a:solidFill>
                  <a:schemeClr val="tx1"/>
                </a:solidFill>
              </a:rPr>
              <a:t>aggressive</a:t>
            </a:r>
            <a:r>
              <a:rPr lang="fr-FR" sz="1400" i="1" dirty="0">
                <a:solidFill>
                  <a:schemeClr val="tx1"/>
                </a:solidFill>
              </a:rPr>
              <a:t> home-</a:t>
            </a:r>
            <a:r>
              <a:rPr lang="fr-FR" sz="1400" i="1" dirty="0" err="1">
                <a:solidFill>
                  <a:schemeClr val="tx1"/>
                </a:solidFill>
              </a:rPr>
              <a:t>based</a:t>
            </a:r>
            <a:r>
              <a:rPr lang="fr-FR" sz="1400" i="1" dirty="0">
                <a:solidFill>
                  <a:schemeClr val="tx1"/>
                </a:solidFill>
              </a:rPr>
              <a:t> </a:t>
            </a:r>
            <a:r>
              <a:rPr lang="fr-FR" sz="1400" i="1" dirty="0" err="1">
                <a:solidFill>
                  <a:schemeClr val="tx1"/>
                </a:solidFill>
              </a:rPr>
              <a:t>suppliers</a:t>
            </a:r>
            <a:r>
              <a:rPr lang="fr-FR" sz="1400" i="1" dirty="0">
                <a:solidFill>
                  <a:schemeClr val="tx1"/>
                </a:solidFill>
              </a:rPr>
              <a:t>, </a:t>
            </a:r>
            <a:br>
              <a:rPr lang="fr-FR" sz="1400" i="1" dirty="0">
                <a:solidFill>
                  <a:schemeClr val="tx1"/>
                </a:solidFill>
              </a:rPr>
            </a:br>
            <a:r>
              <a:rPr lang="fr-FR" sz="1400" i="1" dirty="0">
                <a:solidFill>
                  <a:schemeClr val="tx1"/>
                </a:solidFill>
              </a:rPr>
              <a:t>and </a:t>
            </a:r>
            <a:r>
              <a:rPr lang="fr-FR" sz="1400" i="1" dirty="0" err="1">
                <a:solidFill>
                  <a:schemeClr val="tx1"/>
                </a:solidFill>
              </a:rPr>
              <a:t>demanding</a:t>
            </a:r>
            <a:r>
              <a:rPr lang="fr-FR" sz="1400" i="1" dirty="0">
                <a:solidFill>
                  <a:schemeClr val="tx1"/>
                </a:solidFill>
              </a:rPr>
              <a:t> local </a:t>
            </a:r>
            <a:r>
              <a:rPr lang="fr-FR" sz="1400" i="1" dirty="0" err="1">
                <a:solidFill>
                  <a:schemeClr val="tx1"/>
                </a:solidFill>
              </a:rPr>
              <a:t>customers</a:t>
            </a:r>
            <a:r>
              <a:rPr lang="fr-FR" sz="1400" i="1" dirty="0">
                <a:solidFill>
                  <a:schemeClr val="tx1"/>
                </a:solidFill>
              </a:rPr>
              <a:t>"</a:t>
            </a:r>
          </a:p>
          <a:p>
            <a:pPr lvl="3">
              <a:spcBef>
                <a:spcPts val="300"/>
              </a:spcBef>
              <a:spcAft>
                <a:spcPts val="0"/>
              </a:spcAft>
              <a:buFont typeface="Century Gothic" panose="020B0502020202020204" pitchFamily="34" charset="0"/>
              <a:buChar char="−"/>
            </a:pPr>
            <a:r>
              <a:rPr lang="fr-FR" sz="1400" i="1" dirty="0">
                <a:solidFill>
                  <a:schemeClr val="tx1"/>
                </a:solidFill>
              </a:rPr>
              <a:t>"</a:t>
            </a:r>
            <a:r>
              <a:rPr lang="fr-FR" sz="1400" i="1" dirty="0" err="1">
                <a:solidFill>
                  <a:schemeClr val="tx1"/>
                </a:solidFill>
              </a:rPr>
              <a:t>Competition</a:t>
            </a:r>
            <a:r>
              <a:rPr lang="fr-FR" sz="1400" i="1" dirty="0">
                <a:solidFill>
                  <a:schemeClr val="tx1"/>
                </a:solidFill>
              </a:rPr>
              <a:t> has </a:t>
            </a:r>
            <a:r>
              <a:rPr lang="fr-FR" sz="1400" i="1" dirty="0" err="1">
                <a:solidFill>
                  <a:schemeClr val="tx1"/>
                </a:solidFill>
              </a:rPr>
              <a:t>shifted</a:t>
            </a:r>
            <a:r>
              <a:rPr lang="fr-FR" sz="1400" i="1" dirty="0">
                <a:solidFill>
                  <a:schemeClr val="tx1"/>
                </a:solidFill>
              </a:rPr>
              <a:t> to </a:t>
            </a:r>
            <a:r>
              <a:rPr lang="fr-FR" sz="1400" i="1" dirty="0" err="1">
                <a:solidFill>
                  <a:schemeClr val="tx1"/>
                </a:solidFill>
              </a:rPr>
              <a:t>creation</a:t>
            </a:r>
            <a:r>
              <a:rPr lang="fr-FR" sz="1400" i="1" dirty="0">
                <a:solidFill>
                  <a:schemeClr val="tx1"/>
                </a:solidFill>
              </a:rPr>
              <a:t> and assimilation of </a:t>
            </a:r>
            <a:r>
              <a:rPr lang="fr-FR" sz="1400" i="1" dirty="0" err="1">
                <a:solidFill>
                  <a:schemeClr val="tx1"/>
                </a:solidFill>
              </a:rPr>
              <a:t>knowledge</a:t>
            </a:r>
            <a:r>
              <a:rPr lang="fr-FR" sz="1400" i="1" dirty="0">
                <a:solidFill>
                  <a:schemeClr val="tx1"/>
                </a:solidFill>
              </a:rPr>
              <a:t>"</a:t>
            </a:r>
          </a:p>
          <a:p>
            <a:pPr lvl="3">
              <a:spcBef>
                <a:spcPts val="300"/>
              </a:spcBef>
              <a:spcAft>
                <a:spcPts val="0"/>
              </a:spcAft>
              <a:buFont typeface="Century Gothic" panose="020B0502020202020204" pitchFamily="34" charset="0"/>
              <a:buChar char="−"/>
            </a:pPr>
            <a:r>
              <a:rPr lang="fr-FR" sz="1400" i="1" dirty="0">
                <a:solidFill>
                  <a:schemeClr val="tx1"/>
                </a:solidFill>
              </a:rPr>
              <a:t>"Nations </a:t>
            </a:r>
            <a:r>
              <a:rPr lang="fr-FR" sz="1400" i="1" dirty="0" err="1">
                <a:solidFill>
                  <a:schemeClr val="tx1"/>
                </a:solidFill>
              </a:rPr>
              <a:t>succeed</a:t>
            </a:r>
            <a:r>
              <a:rPr lang="fr-FR" sz="1400" i="1" dirty="0">
                <a:solidFill>
                  <a:schemeClr val="tx1"/>
                </a:solidFill>
              </a:rPr>
              <a:t> in </a:t>
            </a:r>
            <a:r>
              <a:rPr lang="fr-FR" sz="1400" i="1" dirty="0" err="1">
                <a:solidFill>
                  <a:schemeClr val="tx1"/>
                </a:solidFill>
              </a:rPr>
              <a:t>particular</a:t>
            </a:r>
            <a:r>
              <a:rPr lang="fr-FR" sz="1400" i="1" dirty="0">
                <a:solidFill>
                  <a:schemeClr val="tx1"/>
                </a:solidFill>
              </a:rPr>
              <a:t> industries </a:t>
            </a:r>
            <a:r>
              <a:rPr lang="fr-FR" sz="1400" i="1" dirty="0" err="1">
                <a:solidFill>
                  <a:schemeClr val="tx1"/>
                </a:solidFill>
              </a:rPr>
              <a:t>because</a:t>
            </a:r>
            <a:r>
              <a:rPr lang="fr-FR" sz="1400" i="1" dirty="0">
                <a:solidFill>
                  <a:schemeClr val="tx1"/>
                </a:solidFill>
              </a:rPr>
              <a:t> </a:t>
            </a:r>
            <a:r>
              <a:rPr lang="fr-FR" sz="1400" i="1" dirty="0" err="1">
                <a:solidFill>
                  <a:schemeClr val="tx1"/>
                </a:solidFill>
              </a:rPr>
              <a:t>their</a:t>
            </a:r>
            <a:r>
              <a:rPr lang="fr-FR" sz="1400" i="1" dirty="0">
                <a:solidFill>
                  <a:schemeClr val="tx1"/>
                </a:solidFill>
              </a:rPr>
              <a:t> home </a:t>
            </a:r>
            <a:r>
              <a:rPr lang="fr-FR" sz="1400" i="1" dirty="0" err="1">
                <a:solidFill>
                  <a:schemeClr val="tx1"/>
                </a:solidFill>
              </a:rPr>
              <a:t>environment</a:t>
            </a:r>
            <a:r>
              <a:rPr lang="fr-FR" sz="1400" i="1" dirty="0">
                <a:solidFill>
                  <a:schemeClr val="tx1"/>
                </a:solidFill>
              </a:rPr>
              <a:t> </a:t>
            </a:r>
            <a:r>
              <a:rPr lang="fr-FR" sz="1400" i="1" dirty="0" err="1">
                <a:solidFill>
                  <a:schemeClr val="tx1"/>
                </a:solidFill>
              </a:rPr>
              <a:t>is</a:t>
            </a:r>
            <a:r>
              <a:rPr lang="fr-FR" sz="1400" i="1" dirty="0">
                <a:solidFill>
                  <a:schemeClr val="tx1"/>
                </a:solidFill>
              </a:rPr>
              <a:t> the </a:t>
            </a:r>
            <a:r>
              <a:rPr lang="fr-FR" sz="1400" i="1" dirty="0" err="1">
                <a:solidFill>
                  <a:schemeClr val="tx1"/>
                </a:solidFill>
              </a:rPr>
              <a:t>most</a:t>
            </a:r>
            <a:r>
              <a:rPr lang="fr-FR" sz="1400" i="1" dirty="0">
                <a:solidFill>
                  <a:schemeClr val="tx1"/>
                </a:solidFill>
              </a:rPr>
              <a:t> </a:t>
            </a:r>
            <a:r>
              <a:rPr lang="fr-FR" sz="1400" i="1" dirty="0" err="1">
                <a:solidFill>
                  <a:schemeClr val="tx1"/>
                </a:solidFill>
              </a:rPr>
              <a:t>forward</a:t>
            </a:r>
            <a:r>
              <a:rPr lang="fr-FR" sz="1400" i="1" dirty="0">
                <a:solidFill>
                  <a:schemeClr val="tx1"/>
                </a:solidFill>
              </a:rPr>
              <a:t> </a:t>
            </a:r>
            <a:br>
              <a:rPr lang="fr-FR" sz="1400" i="1" dirty="0">
                <a:solidFill>
                  <a:schemeClr val="tx1"/>
                </a:solidFill>
              </a:rPr>
            </a:br>
            <a:r>
              <a:rPr lang="fr-FR" sz="1400" i="1" dirty="0" err="1">
                <a:solidFill>
                  <a:schemeClr val="tx1"/>
                </a:solidFill>
              </a:rPr>
              <a:t>looking</a:t>
            </a:r>
            <a:r>
              <a:rPr lang="fr-FR" sz="1400" i="1" dirty="0">
                <a:solidFill>
                  <a:schemeClr val="tx1"/>
                </a:solidFill>
              </a:rPr>
              <a:t>, </a:t>
            </a:r>
            <a:r>
              <a:rPr lang="fr-FR" sz="1400" i="1" dirty="0" err="1">
                <a:solidFill>
                  <a:schemeClr val="tx1"/>
                </a:solidFill>
              </a:rPr>
              <a:t>dynamic</a:t>
            </a:r>
            <a:r>
              <a:rPr lang="fr-FR" sz="1400" i="1" dirty="0">
                <a:solidFill>
                  <a:schemeClr val="tx1"/>
                </a:solidFill>
              </a:rPr>
              <a:t> and </a:t>
            </a:r>
            <a:r>
              <a:rPr lang="fr-FR" sz="1400" i="1" dirty="0" err="1">
                <a:solidFill>
                  <a:schemeClr val="tx1"/>
                </a:solidFill>
              </a:rPr>
              <a:t>challenging</a:t>
            </a:r>
            <a:r>
              <a:rPr lang="fr-FR" sz="1400" i="1" dirty="0">
                <a:solidFill>
                  <a:schemeClr val="tx1"/>
                </a:solidFill>
              </a:rPr>
              <a:t>"</a:t>
            </a:r>
          </a:p>
          <a:p>
            <a:pPr lvl="2">
              <a:spcBef>
                <a:spcPts val="300"/>
              </a:spcBef>
              <a:spcAft>
                <a:spcPts val="0"/>
              </a:spcAft>
              <a:buFont typeface="Century Gothic" panose="020B0502020202020204" pitchFamily="34" charset="0"/>
              <a:buChar char="−"/>
            </a:pPr>
            <a:endParaRPr lang="fr-FR" sz="1400" dirty="0">
              <a:solidFill>
                <a:schemeClr val="tx1"/>
              </a:solidFill>
            </a:endParaRPr>
          </a:p>
          <a:p>
            <a:pPr lvl="1">
              <a:spcBef>
                <a:spcPts val="300"/>
              </a:spcBef>
              <a:spcAft>
                <a:spcPts val="0"/>
              </a:spcAft>
            </a:pPr>
            <a:endParaRPr lang="fr-FR" sz="1400" dirty="0">
              <a:solidFill>
                <a:schemeClr val="tx1"/>
              </a:solidFill>
            </a:endParaRPr>
          </a:p>
          <a:p>
            <a:pPr lvl="1">
              <a:spcBef>
                <a:spcPts val="300"/>
              </a:spcBef>
              <a:spcAft>
                <a:spcPts val="0"/>
              </a:spcAft>
            </a:pPr>
            <a:endParaRPr lang="fr-FR" sz="1400" dirty="0">
              <a:solidFill>
                <a:schemeClr val="tx1"/>
              </a:solidFill>
            </a:endParaRPr>
          </a:p>
        </p:txBody>
      </p:sp>
      <p:sp>
        <p:nvSpPr>
          <p:cNvPr id="4" name="Espace réservé de la date 3"/>
          <p:cNvSpPr>
            <a:spLocks noGrp="1"/>
          </p:cNvSpPr>
          <p:nvPr>
            <p:ph type="dt" sz="half" idx="10"/>
          </p:nvPr>
        </p:nvSpPr>
        <p:spPr/>
        <p:txBody>
          <a:bodyPr/>
          <a:lstStyle/>
          <a:p>
            <a:r>
              <a:rPr lang="fr-FR"/>
              <a:t>ECOLE NORMALE SUPERIEURE – OCTOBRE 2016 / JANVIER 2017</a:t>
            </a:r>
            <a:endParaRPr lang="en-US" dirty="0"/>
          </a:p>
        </p:txBody>
      </p:sp>
      <p:sp>
        <p:nvSpPr>
          <p:cNvPr id="5" name="Espace réservé du pied de page 4"/>
          <p:cNvSpPr>
            <a:spLocks noGrp="1"/>
          </p:cNvSpPr>
          <p:nvPr>
            <p:ph type="ftr" sz="quarter" idx="3"/>
          </p:nvPr>
        </p:nvSpPr>
        <p:spPr/>
        <p:txBody>
          <a:bodyPr/>
          <a:lstStyle/>
          <a:p>
            <a:r>
              <a:rPr lang="en-US"/>
              <a:t>YANN DELABRIERE</a:t>
            </a:r>
            <a:endParaRPr lang="en-US" dirty="0"/>
          </a:p>
        </p:txBody>
      </p:sp>
      <p:sp>
        <p:nvSpPr>
          <p:cNvPr id="6" name="Espace réservé du numéro de diapositive 5"/>
          <p:cNvSpPr>
            <a:spLocks noGrp="1"/>
          </p:cNvSpPr>
          <p:nvPr>
            <p:ph type="sldNum" sz="quarter" idx="4"/>
          </p:nvPr>
        </p:nvSpPr>
        <p:spPr/>
        <p:txBody>
          <a:bodyPr/>
          <a:lstStyle/>
          <a:p>
            <a:fld id="{6113E31D-E2AB-40D1-8B51-AFA5AFEF393A}" type="slidenum">
              <a:rPr lang="en-US" smtClean="0"/>
              <a:pPr/>
              <a:t>9</a:t>
            </a:fld>
            <a:endParaRPr lang="en-US" dirty="0"/>
          </a:p>
        </p:txBody>
      </p:sp>
      <p:sp>
        <p:nvSpPr>
          <p:cNvPr id="24" name="Titre 2"/>
          <p:cNvSpPr>
            <a:spLocks noGrp="1"/>
          </p:cNvSpPr>
          <p:nvPr>
            <p:ph type="title"/>
          </p:nvPr>
        </p:nvSpPr>
        <p:spPr>
          <a:xfrm>
            <a:off x="342900" y="33580"/>
            <a:ext cx="8801100" cy="587603"/>
          </a:xfrm>
        </p:spPr>
        <p:txBody>
          <a:bodyPr>
            <a:noAutofit/>
          </a:bodyPr>
          <a:lstStyle/>
          <a:p>
            <a:r>
              <a:rPr lang="fr-FR" sz="2400" dirty="0"/>
              <a:t>Les leviers du développement industriel</a:t>
            </a:r>
          </a:p>
        </p:txBody>
      </p:sp>
    </p:spTree>
    <p:extLst>
      <p:ext uri="{BB962C8B-B14F-4D97-AF65-F5344CB8AC3E}">
        <p14:creationId xmlns:p14="http://schemas.microsoft.com/office/powerpoint/2010/main" val="425656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étrospective">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Présentation5" id="{3CB2A186-7FEA-495E-B016-CA203BC82579}" vid="{057BA0AA-118B-4CC1-9A6A-ED786DDE228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CHARTE</Template>
  <TotalTime>2116</TotalTime>
  <Words>1463</Words>
  <Application>Microsoft Office PowerPoint</Application>
  <PresentationFormat>Affichage à l'écran (4:3)</PresentationFormat>
  <Paragraphs>489</Paragraphs>
  <Slides>25</Slides>
  <Notes>2</Notes>
  <HiddenSlides>0</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Rétrospective</vt:lpstr>
      <vt:lpstr>Pratique de l'économie de l'industrie</vt:lpstr>
      <vt:lpstr>Résumé et conclusion de la séance du 7 octobre</vt:lpstr>
      <vt:lpstr>Résumé et conclusion de la séance du 7 octobre</vt:lpstr>
      <vt:lpstr>Analyse qualitative de l'industrie</vt:lpstr>
      <vt:lpstr>Analyse qualitative de l'industrie</vt:lpstr>
      <vt:lpstr>Analyse qualitative de l'industrie</vt:lpstr>
      <vt:lpstr>Les leviers du développement industriel</vt:lpstr>
      <vt:lpstr>Les leviers du développement industriel</vt:lpstr>
      <vt:lpstr>Les leviers du développement industriel</vt:lpstr>
      <vt:lpstr>Les leviers du développement industriel</vt:lpstr>
      <vt:lpstr>Les leviers du développement industriel</vt:lpstr>
      <vt:lpstr>Les leviers du développement industriel</vt:lpstr>
      <vt:lpstr>Les leviers du développement industriel</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Une comparaison industrielle France - Allemagne</vt:lpstr>
      <vt:lpstr>Présentation PowerPoint</vt:lpstr>
      <vt:lpstr>Le débat sur les politiques publiques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Com'in Sarl</dc:creator>
  <cp:lastModifiedBy>Laurence Vincent</cp:lastModifiedBy>
  <cp:revision>147</cp:revision>
  <dcterms:created xsi:type="dcterms:W3CDTF">2016-09-19T09:13:00Z</dcterms:created>
  <dcterms:modified xsi:type="dcterms:W3CDTF">2016-10-10T13:49:09Z</dcterms:modified>
</cp:coreProperties>
</file>